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Sans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83a3436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83a3436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c83a3436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c83a3436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c83a343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c83a343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83a3436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83a343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83a343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83a343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83a3436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83a3436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83a3436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83a3436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c83a3436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c83a3436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83a343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83a343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c7ebfd49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c7ebfd49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83a343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83a343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7ebfd49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7ebfd49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Azure내에서 부하 분산(load balancer), 자동크기 조정(VM scale set)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83a34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83a34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83a343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83a343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83a3436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83a3436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83a3436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83a3436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83a343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83a343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3900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mailto:hopeone1215@gmail.com" TargetMode="External"/><Relationship Id="rId5" Type="http://schemas.openxmlformats.org/officeDocument/2006/relationships/hyperlink" Target="https://github.com/Kingkong92/TIL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thub.com/Kingkong92/10979-Introduction-to-Azure-for-IT-Professionals" TargetMode="External"/><Relationship Id="rId5" Type="http://schemas.openxmlformats.org/officeDocument/2006/relationships/hyperlink" Target="https://github.com/Kingkong92/10979-Introduction-to-Azure-for-IT-Professionals/tree/master/Instruct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8300" y="686100"/>
            <a:ext cx="8287399" cy="410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227725"/>
            <a:ext cx="8520600" cy="16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Azure Web App</a:t>
            </a:r>
            <a:endParaRPr sz="6000"/>
          </a:p>
        </p:txBody>
      </p:sp>
      <p:sp>
        <p:nvSpPr>
          <p:cNvPr id="57" name="Google Shape;57;p13"/>
          <p:cNvSpPr txBox="1"/>
          <p:nvPr/>
        </p:nvSpPr>
        <p:spPr>
          <a:xfrm>
            <a:off x="4751300" y="3390475"/>
            <a:ext cx="45273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Presenter: Gyeong-Ho PARK(박경호)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E-mail: </a:t>
            </a:r>
            <a:r>
              <a:rPr lang="ko" sz="1500" u="sng"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hopeone1215@gmail.com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Mobile</a:t>
            </a: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: +82 1045068885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Source Sans Pro"/>
                <a:ea typeface="Source Sans Pro"/>
                <a:cs typeface="Source Sans Pro"/>
                <a:sym typeface="Source Sans Pro"/>
              </a:rPr>
              <a:t>Git Hub address: </a:t>
            </a:r>
            <a:r>
              <a:rPr lang="ko" sz="1500" u="sng">
                <a:hlinkClick r:id="rId5"/>
              </a:rPr>
              <a:t>https://github.com/Kingkong92/TIL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3900" y="249050"/>
            <a:ext cx="1453225" cy="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1591274" y="1156825"/>
            <a:ext cx="6112802" cy="3649850"/>
            <a:chOff x="1591274" y="1156825"/>
            <a:chExt cx="6112802" cy="3649850"/>
          </a:xfrm>
        </p:grpSpPr>
        <p:pic>
          <p:nvPicPr>
            <p:cNvPr id="138" name="Google Shape;13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91274" y="1156825"/>
              <a:ext cx="6112802" cy="364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2"/>
            <p:cNvSpPr/>
            <p:nvPr/>
          </p:nvSpPr>
          <p:spPr>
            <a:xfrm>
              <a:off x="4639225" y="3020725"/>
              <a:ext cx="885300" cy="941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106575" y="1409925"/>
              <a:ext cx="1532700" cy="479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952" y="1017725"/>
            <a:ext cx="1636001" cy="388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3537950" y="1031100"/>
            <a:ext cx="1770000" cy="308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705175" y="4628025"/>
            <a:ext cx="441000" cy="2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1868275" y="1017725"/>
            <a:ext cx="1770000" cy="3882849"/>
            <a:chOff x="1106275" y="1017725"/>
            <a:chExt cx="1770000" cy="3882849"/>
          </a:xfrm>
        </p:grpSpPr>
        <p:grpSp>
          <p:nvGrpSpPr>
            <p:cNvPr id="155" name="Google Shape;155;p24"/>
            <p:cNvGrpSpPr/>
            <p:nvPr/>
          </p:nvGrpSpPr>
          <p:grpSpPr>
            <a:xfrm>
              <a:off x="1106275" y="1017725"/>
              <a:ext cx="1770000" cy="3882849"/>
              <a:chOff x="3537950" y="1017725"/>
              <a:chExt cx="1770000" cy="3882849"/>
            </a:xfrm>
          </p:grpSpPr>
          <p:pic>
            <p:nvPicPr>
              <p:cNvPr id="156" name="Google Shape;156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04952" y="1017725"/>
                <a:ext cx="1636001" cy="38828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24"/>
              <p:cNvSpPr/>
              <p:nvPr/>
            </p:nvSpPr>
            <p:spPr>
              <a:xfrm>
                <a:off x="3537950" y="1031100"/>
                <a:ext cx="1770000" cy="30813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24"/>
            <p:cNvSpPr/>
            <p:nvPr/>
          </p:nvSpPr>
          <p:spPr>
            <a:xfrm>
              <a:off x="1284700" y="4684050"/>
              <a:ext cx="441000" cy="168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4"/>
          <p:cNvGrpSpPr/>
          <p:nvPr/>
        </p:nvGrpSpPr>
        <p:grpSpPr>
          <a:xfrm>
            <a:off x="5098675" y="1017713"/>
            <a:ext cx="2061300" cy="3820974"/>
            <a:chOff x="4426325" y="1048663"/>
            <a:chExt cx="2061300" cy="3820974"/>
          </a:xfrm>
        </p:grpSpPr>
        <p:pic>
          <p:nvPicPr>
            <p:cNvPr id="160" name="Google Shape;16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6325" y="1048663"/>
              <a:ext cx="2061187" cy="382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4"/>
            <p:cNvSpPr/>
            <p:nvPr/>
          </p:nvSpPr>
          <p:spPr>
            <a:xfrm>
              <a:off x="4426325" y="3888450"/>
              <a:ext cx="2061300" cy="257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167" name="Google Shape;167;p25"/>
          <p:cNvGrpSpPr/>
          <p:nvPr/>
        </p:nvGrpSpPr>
        <p:grpSpPr>
          <a:xfrm>
            <a:off x="152400" y="1270975"/>
            <a:ext cx="8839225" cy="2283929"/>
            <a:chOff x="152400" y="1270975"/>
            <a:chExt cx="8839225" cy="2283929"/>
          </a:xfrm>
        </p:grpSpPr>
        <p:pic>
          <p:nvPicPr>
            <p:cNvPr id="168" name="Google Shape;16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270975"/>
              <a:ext cx="8839205" cy="22839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5"/>
            <p:cNvSpPr/>
            <p:nvPr/>
          </p:nvSpPr>
          <p:spPr>
            <a:xfrm>
              <a:off x="257725" y="2759325"/>
              <a:ext cx="8733900" cy="257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726325" y="1017726"/>
            <a:ext cx="7994275" cy="3656701"/>
            <a:chOff x="726325" y="1017726"/>
            <a:chExt cx="7994275" cy="3656701"/>
          </a:xfrm>
        </p:grpSpPr>
        <p:pic>
          <p:nvPicPr>
            <p:cNvPr id="171" name="Google Shape;17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6325" y="1017726"/>
              <a:ext cx="7918075" cy="3656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5"/>
            <p:cNvSpPr/>
            <p:nvPr/>
          </p:nvSpPr>
          <p:spPr>
            <a:xfrm>
              <a:off x="2707700" y="3909050"/>
              <a:ext cx="6012900" cy="257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92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5692600" y="1781732"/>
            <a:ext cx="3299100" cy="33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3875"/>
            <a:ext cx="4260298" cy="315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350" y="1131950"/>
            <a:ext cx="3399876" cy="350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5748625" y="2718125"/>
            <a:ext cx="2420400" cy="131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193" name="Google Shape;193;p28"/>
          <p:cNvGrpSpPr/>
          <p:nvPr/>
        </p:nvGrpSpPr>
        <p:grpSpPr>
          <a:xfrm>
            <a:off x="1119163" y="1017725"/>
            <a:ext cx="6905665" cy="3820974"/>
            <a:chOff x="1119163" y="1017725"/>
            <a:chExt cx="6905665" cy="3820974"/>
          </a:xfrm>
        </p:grpSpPr>
        <p:pic>
          <p:nvPicPr>
            <p:cNvPr id="194" name="Google Shape;19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9163" y="1017725"/>
              <a:ext cx="6905665" cy="382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8"/>
            <p:cNvSpPr/>
            <p:nvPr/>
          </p:nvSpPr>
          <p:spPr>
            <a:xfrm>
              <a:off x="4134975" y="2359650"/>
              <a:ext cx="1243800" cy="212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88" y="1069275"/>
            <a:ext cx="6130827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680900"/>
            <a:ext cx="8520600" cy="17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6000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48750" y="1814400"/>
            <a:ext cx="8520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Azure App Service - Web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WordPress 구현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App Service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00" y="1187524"/>
            <a:ext cx="6829224" cy="33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959375" y="1618900"/>
            <a:ext cx="1933500" cy="88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Azure App Service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여러 언어 및 프레임워크</a:t>
            </a:r>
            <a:br>
              <a:rPr lang="ko"/>
            </a:br>
            <a:r>
              <a:rPr lang="ko"/>
              <a:t>- 원하는 프로그래밍 언어(.NET, .NET Core, Java, Ruby, Node.js, PHP, Python 등 언어 제공)로 개발.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모든 플랫폼에서 실행되는 엔터프라이즈급 웹, 모바일 및 API </a:t>
            </a:r>
            <a:r>
              <a:rPr b="1" lang="ko"/>
              <a:t>앱을 신속하게 구축, 배포 및 확장</a:t>
            </a:r>
            <a:r>
              <a:rPr lang="ko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보안, 부하 분산, 자동 크기 조정 및 자동화된 관리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애플리케이션 템플릿</a:t>
            </a:r>
            <a:r>
              <a:rPr lang="ko"/>
              <a:t> </a:t>
            </a:r>
            <a:br>
              <a:rPr lang="ko"/>
            </a:br>
            <a:r>
              <a:rPr lang="ko"/>
              <a:t>- Azure Marketplace(WordPress, Joomla등) 광범위한 애플리케이션 템플릿 목록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477" y="1152475"/>
            <a:ext cx="4223051" cy="3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650" y="1228345"/>
            <a:ext cx="4223050" cy="30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905" y="1135500"/>
            <a:ext cx="8222194" cy="40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772800" y="2294588"/>
            <a:ext cx="7852750" cy="1132175"/>
            <a:chOff x="772800" y="2294588"/>
            <a:chExt cx="7852750" cy="1132175"/>
          </a:xfrm>
        </p:grpSpPr>
        <p:pic>
          <p:nvPicPr>
            <p:cNvPr id="87" name="Google Shape;8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2800" y="2294588"/>
              <a:ext cx="7852750" cy="1132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7"/>
            <p:cNvSpPr/>
            <p:nvPr/>
          </p:nvSpPr>
          <p:spPr>
            <a:xfrm>
              <a:off x="950682" y="2561663"/>
              <a:ext cx="620400" cy="572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7"/>
          <p:cNvSpPr txBox="1"/>
          <p:nvPr/>
        </p:nvSpPr>
        <p:spPr>
          <a:xfrm>
            <a:off x="772800" y="1567546"/>
            <a:ext cx="5928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Web App 만드는 과정 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599250" y="3626075"/>
            <a:ext cx="80961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Github: </a:t>
            </a:r>
            <a:r>
              <a:rPr b="1" lang="ko" sz="1200" u="sng">
                <a:solidFill>
                  <a:srgbClr val="0366D6"/>
                </a:solidFill>
                <a:highlight>
                  <a:srgbClr val="FFFFFF"/>
                </a:highlight>
                <a:hlinkClick r:id="rId4"/>
              </a:rPr>
              <a:t>10979-Introduction-to-Azure-for-IT-Professionals</a:t>
            </a:r>
            <a:r>
              <a:rPr b="1" lang="ko" sz="1200">
                <a:solidFill>
                  <a:srgbClr val="586069"/>
                </a:solidFill>
                <a:highlight>
                  <a:srgbClr val="FFFFFF"/>
                </a:highlight>
              </a:rPr>
              <a:t>/</a:t>
            </a:r>
            <a:r>
              <a:rPr b="1" lang="ko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Instructions</a:t>
            </a:r>
            <a:r>
              <a:rPr b="1" lang="ko" sz="1200">
                <a:solidFill>
                  <a:srgbClr val="586069"/>
                </a:solidFill>
                <a:highlight>
                  <a:srgbClr val="FFFFFF"/>
                </a:highlight>
              </a:rPr>
              <a:t>/</a:t>
            </a: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10979F_LAB_AK_04.md</a:t>
            </a:r>
            <a:endParaRPr sz="900">
              <a:solidFill>
                <a:srgbClr val="24292E"/>
              </a:solidFill>
              <a:highlight>
                <a:srgbClr val="EFF3F6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96" name="Google Shape;96;p18"/>
          <p:cNvGrpSpPr/>
          <p:nvPr/>
        </p:nvGrpSpPr>
        <p:grpSpPr>
          <a:xfrm>
            <a:off x="471956" y="1260064"/>
            <a:ext cx="4122450" cy="3244008"/>
            <a:chOff x="521875" y="1100200"/>
            <a:chExt cx="4855654" cy="3820976"/>
          </a:xfrm>
        </p:grpSpPr>
        <p:pic>
          <p:nvPicPr>
            <p:cNvPr id="97" name="Google Shape;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875" y="1100200"/>
              <a:ext cx="4855654" cy="3820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8"/>
            <p:cNvSpPr/>
            <p:nvPr/>
          </p:nvSpPr>
          <p:spPr>
            <a:xfrm>
              <a:off x="601775" y="1578000"/>
              <a:ext cx="4521900" cy="2397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5120429" y="1913163"/>
            <a:ext cx="3461672" cy="1937832"/>
            <a:chOff x="5120429" y="1913163"/>
            <a:chExt cx="3461672" cy="1937832"/>
          </a:xfrm>
        </p:grpSpPr>
        <p:pic>
          <p:nvPicPr>
            <p:cNvPr id="100" name="Google Shape;10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20429" y="1913163"/>
              <a:ext cx="3461672" cy="1937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8"/>
            <p:cNvSpPr/>
            <p:nvPr/>
          </p:nvSpPr>
          <p:spPr>
            <a:xfrm>
              <a:off x="6332000" y="3286250"/>
              <a:ext cx="749100" cy="249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00" y="1017725"/>
            <a:ext cx="195738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750" y="1709427"/>
            <a:ext cx="5625849" cy="27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988925" y="1617950"/>
            <a:ext cx="1697700" cy="152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988750" y="3195950"/>
            <a:ext cx="1697700" cy="40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" y="1459750"/>
            <a:ext cx="3463025" cy="325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955" y="1459750"/>
            <a:ext cx="4616344" cy="30370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739075" y="3511200"/>
            <a:ext cx="2966100" cy="69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215950" y="2142925"/>
            <a:ext cx="1157100" cy="479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Web App- WordPress 구현</a:t>
            </a: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1810325" y="1017725"/>
            <a:ext cx="1957389" cy="3820974"/>
            <a:chOff x="861500" y="1017725"/>
            <a:chExt cx="1957389" cy="3820974"/>
          </a:xfrm>
        </p:grpSpPr>
        <p:pic>
          <p:nvPicPr>
            <p:cNvPr id="126" name="Google Shape;12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500" y="1017725"/>
              <a:ext cx="1957389" cy="382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1"/>
            <p:cNvSpPr/>
            <p:nvPr/>
          </p:nvSpPr>
          <p:spPr>
            <a:xfrm>
              <a:off x="991350" y="3685350"/>
              <a:ext cx="1697700" cy="389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21"/>
          <p:cNvGrpSpPr/>
          <p:nvPr/>
        </p:nvGrpSpPr>
        <p:grpSpPr>
          <a:xfrm>
            <a:off x="4571989" y="1017725"/>
            <a:ext cx="2228902" cy="3820975"/>
            <a:chOff x="3071164" y="1017725"/>
            <a:chExt cx="2228902" cy="3820975"/>
          </a:xfrm>
        </p:grpSpPr>
        <p:pic>
          <p:nvPicPr>
            <p:cNvPr id="129" name="Google Shape;12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71164" y="1017725"/>
              <a:ext cx="2228902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1"/>
            <p:cNvSpPr/>
            <p:nvPr/>
          </p:nvSpPr>
          <p:spPr>
            <a:xfrm>
              <a:off x="3225925" y="3685350"/>
              <a:ext cx="1912800" cy="4395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1"/>
          <p:cNvSpPr txBox="1"/>
          <p:nvPr/>
        </p:nvSpPr>
        <p:spPr>
          <a:xfrm>
            <a:off x="6800900" y="1907625"/>
            <a:ext cx="1957500" cy="11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Server admin login name: student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ko" sz="1200">
                <a:solidFill>
                  <a:srgbClr val="24292E"/>
                </a:solidFill>
                <a:highlight>
                  <a:srgbClr val="FFFFFF"/>
                </a:highlight>
              </a:rPr>
              <a:t>Password: Pa55w.rd1234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