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78" r:id="rId3"/>
    <p:sldId id="289" r:id="rId4"/>
    <p:sldId id="290" r:id="rId5"/>
    <p:sldId id="315" r:id="rId6"/>
    <p:sldId id="291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288" r:id="rId30"/>
    <p:sldId id="287" r:id="rId31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3A9"/>
    <a:srgbClr val="2D6CB9"/>
    <a:srgbClr val="3278CC"/>
    <a:srgbClr val="265A9A"/>
    <a:srgbClr val="214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1FA92-05F1-46E6-BE36-B212F001B78D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gukim94@naver.com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dap.or.kr/ldap-a-to-z/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H="1" flipV="1">
            <a:off x="6732240" y="0"/>
            <a:ext cx="2411760" cy="5143500"/>
          </a:xfrm>
          <a:prstGeom prst="rtTriangl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39999">
                <a:schemeClr val="accent5">
                  <a:lumMod val="60000"/>
                  <a:lumOff val="40000"/>
                </a:schemeClr>
              </a:gs>
              <a:gs pos="7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79712" y="2591495"/>
            <a:ext cx="5184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2400" b="1" dirty="0">
                <a:latin typeface="+mn-ea"/>
              </a:rPr>
              <a:t>Azure Active Directory</a:t>
            </a:r>
            <a:endParaRPr lang="ko-KR" altLang="en-US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31840" y="2355726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latin typeface="+mn-ea"/>
              </a:rPr>
              <a:t>4</a:t>
            </a:r>
            <a:r>
              <a:rPr lang="ko-KR" altLang="en-US" sz="1400" b="1" spc="-150" dirty="0">
                <a:latin typeface="+mn-ea"/>
              </a:rPr>
              <a:t>차 산업혁명 선도인력 양성과정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15FCD3-86B4-4BEB-B61A-01EE62156446}"/>
              </a:ext>
            </a:extLst>
          </p:cNvPr>
          <p:cNvSpPr txBox="1"/>
          <p:nvPr/>
        </p:nvSpPr>
        <p:spPr>
          <a:xfrm>
            <a:off x="5292080" y="3887905"/>
            <a:ext cx="3384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spc="-150" dirty="0">
                <a:latin typeface="+mn-ea"/>
              </a:rPr>
              <a:t>김건우</a:t>
            </a:r>
            <a:endParaRPr lang="en-US" altLang="ko-KR" sz="1400" b="1" spc="-150" dirty="0">
              <a:latin typeface="+mn-ea"/>
            </a:endParaRPr>
          </a:p>
          <a:p>
            <a:pPr algn="r"/>
            <a:r>
              <a:rPr lang="en-US" altLang="ko-KR" sz="1400" b="1" spc="-150" dirty="0"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gukim94@naver.com</a:t>
            </a:r>
            <a:endParaRPr lang="en-US" altLang="ko-KR" sz="1400" b="1" spc="-150" dirty="0">
              <a:latin typeface="+mn-ea"/>
            </a:endParaRPr>
          </a:p>
          <a:p>
            <a:pPr algn="r"/>
            <a:r>
              <a:rPr lang="en-US" altLang="ko-KR" sz="1400" b="1" spc="-150" dirty="0">
                <a:latin typeface="+mn-ea"/>
              </a:rPr>
              <a:t> 010-8988-0631</a:t>
            </a:r>
            <a:endParaRPr lang="ko-KR" altLang="en-US" sz="1400" b="1" spc="-150" dirty="0">
              <a:latin typeface="+mn-ea"/>
            </a:endParaRPr>
          </a:p>
        </p:txBody>
      </p:sp>
      <p:pic>
        <p:nvPicPr>
          <p:cNvPr id="1026" name="Picture 2" descr="azure png 이미지 검색결과&quot;">
            <a:extLst>
              <a:ext uri="{FF2B5EF4-FFF2-40B4-BE49-F238E27FC236}">
                <a16:creationId xmlns:a16="http://schemas.microsoft.com/office/drawing/2014/main" id="{F1CB676D-C7A1-4BCF-A2A0-603EA8DAA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71" b="29399"/>
          <a:stretch/>
        </p:blipFill>
        <p:spPr bwMode="auto">
          <a:xfrm>
            <a:off x="2667000" y="1058104"/>
            <a:ext cx="3810000" cy="116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4B62033-ED84-4ACD-81CC-21F9F81F5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25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6F0EF7F2-973A-4B2A-B83A-6777B4163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5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컴퓨터, 노트북이(가) 표시된 사진&#10;&#10;자동 생성된 설명">
            <a:extLst>
              <a:ext uri="{FF2B5EF4-FFF2-40B4-BE49-F238E27FC236}">
                <a16:creationId xmlns:a16="http://schemas.microsoft.com/office/drawing/2014/main" id="{39BDC5BA-FF58-435C-A7B6-F854FC9B8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07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컴퓨터, 노트북이(가) 표시된 사진&#10;&#10;자동 생성된 설명">
            <a:extLst>
              <a:ext uri="{FF2B5EF4-FFF2-40B4-BE49-F238E27FC236}">
                <a16:creationId xmlns:a16="http://schemas.microsoft.com/office/drawing/2014/main" id="{C24F028D-76FC-41B4-8B84-0D1D37C82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16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A282646-1453-4FDD-A6DE-21FA8CA60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5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9D6AE24-52B2-4CAB-B535-7555B2524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FFF04D1-A0B6-43EA-9C13-CC25FE64A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0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C2C510AC-32E1-4B9D-AFB5-67AF0AC92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7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A130075-4528-4360-AD15-52348DDED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3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D3EDC4B-4ED5-44C6-BA5C-4ED194CA0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8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7984" y="103733"/>
            <a:ext cx="443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+mn-ea"/>
              </a:rPr>
              <a:t>4</a:t>
            </a:r>
            <a:r>
              <a:rPr lang="ko-KR" altLang="en-US" sz="1200" dirty="0">
                <a:latin typeface="+mn-ea"/>
              </a:rPr>
              <a:t>차 산업혁명 선도인력 양성과정</a:t>
            </a:r>
            <a:endParaRPr lang="en-US" altLang="ko-KR" sz="12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7673" y="103733"/>
            <a:ext cx="19275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200" b="1" dirty="0">
                <a:latin typeface="+mn-ea"/>
              </a:rPr>
              <a:t>Azure Active Directory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07826" y="1697555"/>
            <a:ext cx="4184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>
                <a:latin typeface="+mn-ea"/>
              </a:rPr>
              <a:t>1. Active Directory </a:t>
            </a:r>
            <a:r>
              <a:rPr lang="ko-KR" altLang="en-US" sz="2000" b="1" spc="300" dirty="0">
                <a:latin typeface="+mn-ea"/>
              </a:rPr>
              <a:t>정의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592" y="1046031"/>
            <a:ext cx="3232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accent5"/>
                </a:solidFill>
                <a:latin typeface="+mn-ea"/>
              </a:rPr>
              <a:t>목 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3A6AEB-88A0-4E0C-9BAB-92D36FEC6DC7}"/>
              </a:ext>
            </a:extLst>
          </p:cNvPr>
          <p:cNvSpPr txBox="1"/>
          <p:nvPr/>
        </p:nvSpPr>
        <p:spPr>
          <a:xfrm>
            <a:off x="1107826" y="2349079"/>
            <a:ext cx="4184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>
                <a:latin typeface="+mn-ea"/>
              </a:rPr>
              <a:t>2. Domain VS </a:t>
            </a:r>
            <a:r>
              <a:rPr lang="en-US" altLang="ko-KR" sz="2000" b="1" spc="300" dirty="0" err="1">
                <a:latin typeface="+mn-ea"/>
              </a:rPr>
              <a:t>WorkGroup</a:t>
            </a:r>
            <a:endParaRPr lang="ko-KR" altLang="en-US" sz="2000" b="1" spc="3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CCFC29-E459-473D-8439-C0D7660E1DE1}"/>
              </a:ext>
            </a:extLst>
          </p:cNvPr>
          <p:cNvSpPr txBox="1"/>
          <p:nvPr/>
        </p:nvSpPr>
        <p:spPr>
          <a:xfrm>
            <a:off x="1107825" y="3000603"/>
            <a:ext cx="447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>
                <a:latin typeface="+mn-ea"/>
              </a:rPr>
              <a:t>3. Active Directory </a:t>
            </a:r>
            <a:r>
              <a:rPr lang="ko-KR" altLang="en-US" sz="2000" b="1" spc="300" dirty="0">
                <a:latin typeface="+mn-ea"/>
              </a:rPr>
              <a:t>구성요소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764734-903B-450A-94C5-CF54284635F8}"/>
              </a:ext>
            </a:extLst>
          </p:cNvPr>
          <p:cNvSpPr txBox="1"/>
          <p:nvPr/>
        </p:nvSpPr>
        <p:spPr>
          <a:xfrm>
            <a:off x="1139721" y="3651870"/>
            <a:ext cx="3833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>
                <a:latin typeface="+mn-ea"/>
              </a:rPr>
              <a:t>4. </a:t>
            </a:r>
            <a:r>
              <a:rPr lang="ko-KR" altLang="en-US" sz="2000" b="1" spc="300" dirty="0">
                <a:latin typeface="+mn-ea"/>
              </a:rPr>
              <a:t>실습</a:t>
            </a:r>
            <a:r>
              <a:rPr lang="en-US" altLang="ko-KR" sz="2000" b="1" spc="300" dirty="0">
                <a:latin typeface="+mn-ea"/>
              </a:rPr>
              <a:t> </a:t>
            </a:r>
            <a:endParaRPr lang="ko-KR" altLang="en-US" sz="2000" b="1" spc="300" dirty="0">
              <a:latin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14D59F1-4FDD-4837-8BE5-A865A710A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77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7A5F75A-31ED-4EBC-8A65-0243361F6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30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0B001C0-C32C-4DAF-8D5A-F3E409569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92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978D598-E655-45EF-8F00-1EC12AC09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56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3559A2F-A2F5-4C24-B517-1EA42C3B8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96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3CD534A-F14E-46D2-B8F0-389512EAB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13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0647B0CC-D816-47DA-A5EA-0E1AC67B5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8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92CD6A6-7D08-4738-A7C1-FC70F8239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60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034D34B-1BC6-4FAC-A6DD-9409733B3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87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5B1447-59E3-41E3-8DD3-3AF7213AEB6E}"/>
              </a:ext>
            </a:extLst>
          </p:cNvPr>
          <p:cNvSpPr txBox="1"/>
          <p:nvPr/>
        </p:nvSpPr>
        <p:spPr>
          <a:xfrm>
            <a:off x="4427984" y="103733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+mn-ea"/>
              </a:rPr>
              <a:t>4</a:t>
            </a:r>
            <a:r>
              <a:rPr lang="ko-KR" altLang="en-US" sz="1200" dirty="0">
                <a:latin typeface="+mn-ea"/>
              </a:rPr>
              <a:t>차 산업혁명 선도인력 양성과정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1920" y="3232016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QnA</a:t>
            </a:r>
            <a:endParaRPr lang="ko-KR" altLang="en-US" sz="40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3074" name="Picture 2" descr="http://www.bmmedia.co.kr/wp-content/uploads/2015/05/%EB%B9%84%EC%97%A0%EB%AF%B8%EB%94%94%EC%96%B4-qna-picto@2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843558"/>
            <a:ext cx="3143894" cy="2797058"/>
          </a:xfrm>
          <a:prstGeom prst="rect">
            <a:avLst/>
          </a:prstGeom>
          <a:noFill/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0A28FEC-E6B5-428B-B8E0-D437C811AAFC}"/>
              </a:ext>
            </a:extLst>
          </p:cNvPr>
          <p:cNvSpPr/>
          <p:nvPr/>
        </p:nvSpPr>
        <p:spPr>
          <a:xfrm>
            <a:off x="707674" y="103733"/>
            <a:ext cx="18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b="1" dirty="0">
                <a:latin typeface="+mn-ea"/>
              </a:rPr>
              <a:t>Azure Active Directory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67544" y="77155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300" dirty="0">
                <a:latin typeface="+mn-ea"/>
              </a:rPr>
              <a:t>1. Active Directory</a:t>
            </a:r>
            <a:r>
              <a:rPr lang="ko-KR" altLang="en-US" b="1" spc="300" dirty="0">
                <a:latin typeface="+mn-ea"/>
              </a:rPr>
              <a:t>란</a:t>
            </a:r>
            <a:r>
              <a:rPr lang="en-US" altLang="ko-KR" b="1" spc="300" dirty="0">
                <a:latin typeface="+mn-ea"/>
              </a:rPr>
              <a:t>?</a:t>
            </a:r>
            <a:endParaRPr lang="ko-KR" altLang="en-US" b="1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75FC4B-56D0-4E61-B425-39F0FC10FECF}"/>
              </a:ext>
            </a:extLst>
          </p:cNvPr>
          <p:cNvSpPr txBox="1"/>
          <p:nvPr/>
        </p:nvSpPr>
        <p:spPr>
          <a:xfrm>
            <a:off x="4427984" y="103733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+mn-ea"/>
              </a:rPr>
              <a:t>4</a:t>
            </a:r>
            <a:r>
              <a:rPr lang="ko-KR" altLang="en-US" sz="1200" dirty="0">
                <a:latin typeface="+mn-ea"/>
              </a:rPr>
              <a:t>차 산업혁명 선도인력 양성과정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B282F4-0C18-4EF2-90E7-FA35D05226B3}"/>
              </a:ext>
            </a:extLst>
          </p:cNvPr>
          <p:cNvSpPr/>
          <p:nvPr/>
        </p:nvSpPr>
        <p:spPr>
          <a:xfrm>
            <a:off x="707674" y="103733"/>
            <a:ext cx="18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b="1" dirty="0">
                <a:latin typeface="+mn-ea"/>
              </a:rPr>
              <a:t>Azure Active Directory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581C4-74A9-4B1A-ABE3-FDAFE494AB18}"/>
              </a:ext>
            </a:extLst>
          </p:cNvPr>
          <p:cNvSpPr txBox="1"/>
          <p:nvPr/>
        </p:nvSpPr>
        <p:spPr>
          <a:xfrm>
            <a:off x="143762" y="1419622"/>
            <a:ext cx="882072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+mn-ea"/>
              </a:rPr>
              <a:t>- </a:t>
            </a:r>
            <a:r>
              <a:rPr lang="ko-KR" altLang="en-US" spc="-150" dirty="0">
                <a:latin typeface="+mn-ea"/>
              </a:rPr>
              <a:t>마이크로소프트가 윈도우용 환경에서 사용하기 위해 개발한 </a:t>
            </a:r>
            <a:r>
              <a:rPr lang="en-US" altLang="ko-KR" spc="-150" dirty="0">
                <a:latin typeface="+mn-ea"/>
              </a:rPr>
              <a:t>LDAP </a:t>
            </a:r>
            <a:r>
              <a:rPr lang="ko-KR" altLang="en-US" spc="-150" dirty="0">
                <a:latin typeface="+mn-ea"/>
              </a:rPr>
              <a:t>디렉터리 서비스의 기능</a:t>
            </a:r>
            <a:endParaRPr lang="en-US" altLang="ko-KR" spc="-150" dirty="0">
              <a:latin typeface="+mn-ea"/>
            </a:endParaRPr>
          </a:p>
          <a:p>
            <a:r>
              <a:rPr lang="en-US" altLang="ko-KR" sz="1200" spc="-150" dirty="0">
                <a:latin typeface="+mn-ea"/>
              </a:rPr>
              <a:t>(※ LDAP(Lightweight Directory Access Protocol) :  </a:t>
            </a:r>
            <a:r>
              <a:rPr lang="ko-KR" altLang="en-US" sz="1200" spc="-150" dirty="0">
                <a:latin typeface="+mn-ea"/>
              </a:rPr>
              <a:t>경량 디렉터리 액세스 프로토콜은 </a:t>
            </a:r>
            <a:r>
              <a:rPr lang="en-US" altLang="ko-KR" sz="1200" spc="-150" dirty="0">
                <a:latin typeface="+mn-ea"/>
              </a:rPr>
              <a:t>TCP/IP </a:t>
            </a:r>
            <a:r>
              <a:rPr lang="ko-KR" altLang="en-US" sz="1200" spc="-150" dirty="0">
                <a:latin typeface="+mn-ea"/>
              </a:rPr>
              <a:t>위에서 디렉터리 서비스를 조회하고 수정하는 응용 프로토콜</a:t>
            </a:r>
            <a:r>
              <a:rPr lang="en-US" altLang="ko-KR" sz="1200" spc="-150" dirty="0">
                <a:latin typeface="+mn-ea"/>
              </a:rPr>
              <a:t>)</a:t>
            </a:r>
          </a:p>
          <a:p>
            <a:endParaRPr lang="en-US" altLang="ko-KR" sz="1200" spc="-150" dirty="0">
              <a:latin typeface="+mn-ea"/>
            </a:endParaRPr>
          </a:p>
          <a:p>
            <a:r>
              <a:rPr lang="en-US" altLang="ko-KR" spc="-150" dirty="0">
                <a:latin typeface="+mn-ea"/>
              </a:rPr>
              <a:t>- </a:t>
            </a:r>
            <a:r>
              <a:rPr lang="ko-KR" altLang="en-US" spc="-150" dirty="0">
                <a:latin typeface="+mn-ea"/>
              </a:rPr>
              <a:t>주 목적은 윈도우 기반의 컴퓨터들을 위한 인증 서비스를  제공하는 것</a:t>
            </a:r>
            <a:r>
              <a:rPr lang="en-US" altLang="ko-KR" spc="-150" dirty="0">
                <a:latin typeface="+mn-ea"/>
              </a:rPr>
              <a:t> </a:t>
            </a:r>
          </a:p>
          <a:p>
            <a:endParaRPr lang="en-US" altLang="ko-KR" spc="-150" dirty="0">
              <a:latin typeface="+mn-ea"/>
            </a:endParaRPr>
          </a:p>
          <a:p>
            <a:r>
              <a:rPr lang="en-US" altLang="ko-KR" sz="1600" spc="-150" dirty="0">
                <a:latin typeface="+mn-ea"/>
              </a:rPr>
              <a:t>- </a:t>
            </a:r>
            <a:r>
              <a:rPr lang="ko-KR" altLang="en-US" sz="1600" spc="-150" dirty="0">
                <a:latin typeface="+mn-ea"/>
              </a:rPr>
              <a:t>주로 윈도우 환경에서 동일한 데이터베이스를 사용하여 다음을 비롯한 다양한 네트워크 서비스를 제공</a:t>
            </a:r>
            <a:endParaRPr lang="en-US" altLang="ko-KR" sz="1600" spc="-15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+mn-ea"/>
            </a:endParaRPr>
          </a:p>
          <a:p>
            <a:r>
              <a:rPr lang="en-US" altLang="ko-KR" sz="1600" spc="-150" dirty="0">
                <a:latin typeface="+mn-ea"/>
              </a:rPr>
              <a:t>- X.500 : </a:t>
            </a:r>
            <a:r>
              <a:rPr lang="ko-KR" altLang="en-US" sz="1600" spc="-150" dirty="0">
                <a:latin typeface="+mn-ea"/>
              </a:rPr>
              <a:t>전자 디렉터리 서비스를 전달하는 일련의 컴퓨터 네트워크 표준 </a:t>
            </a:r>
            <a:r>
              <a:rPr lang="en-US" altLang="ko-KR" sz="1600" spc="-150" dirty="0">
                <a:latin typeface="+mn-ea"/>
              </a:rPr>
              <a:t>, DAP</a:t>
            </a:r>
            <a:r>
              <a:rPr lang="ko-KR" altLang="en-US" sz="1600" spc="-150" dirty="0">
                <a:latin typeface="+mn-ea"/>
              </a:rPr>
              <a:t> </a:t>
            </a:r>
            <a:r>
              <a:rPr lang="en-US" altLang="ko-KR" sz="1600" spc="-150" dirty="0">
                <a:latin typeface="+mn-ea"/>
              </a:rPr>
              <a:t>-&gt; </a:t>
            </a:r>
            <a:r>
              <a:rPr lang="en-US" altLang="ko-KR" sz="1600" spc="-150" dirty="0">
                <a:solidFill>
                  <a:schemeClr val="accent2"/>
                </a:solidFill>
                <a:latin typeface="+mn-ea"/>
              </a:rPr>
              <a:t>But!! </a:t>
            </a:r>
            <a:r>
              <a:rPr lang="ko-KR" altLang="en-US" sz="1600" spc="-150" dirty="0">
                <a:solidFill>
                  <a:schemeClr val="accent2"/>
                </a:solidFill>
                <a:latin typeface="+mn-ea"/>
              </a:rPr>
              <a:t>굉장히 복잡함</a:t>
            </a:r>
            <a:endParaRPr lang="en-US" altLang="ko-KR" sz="1600" spc="-150" dirty="0">
              <a:solidFill>
                <a:schemeClr val="accent2"/>
              </a:solidFill>
              <a:latin typeface="+mn-ea"/>
            </a:endParaRPr>
          </a:p>
          <a:p>
            <a:endParaRPr lang="en-US" altLang="ko-KR" spc="-150" dirty="0">
              <a:latin typeface="+mn-ea"/>
            </a:endParaRPr>
          </a:p>
          <a:p>
            <a:r>
              <a:rPr lang="en-US" altLang="ko-KR" dirty="0">
                <a:latin typeface="+mn-ea"/>
                <a:hlinkClick r:id="rId2"/>
              </a:rPr>
              <a:t>https://ldap.or.kr/ldap-a-to-z/</a:t>
            </a:r>
            <a:endParaRPr lang="en-US" altLang="ko-KR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3458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H="1" flipV="1">
            <a:off x="6732240" y="0"/>
            <a:ext cx="2411760" cy="5143500"/>
          </a:xfrm>
          <a:prstGeom prst="rtTriangl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39999">
                <a:schemeClr val="accent5">
                  <a:lumMod val="60000"/>
                  <a:lumOff val="40000"/>
                </a:schemeClr>
              </a:gs>
              <a:gs pos="7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79712" y="2178898"/>
            <a:ext cx="5184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감 사 합 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니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 다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3848" y="2670180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MINHEEBLOG</a:t>
            </a:r>
            <a:endParaRPr lang="ko-KR" altLang="en-US" sz="1100" spc="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8AA2109B-C2E1-4AD4-92A1-E3376F015310}"/>
              </a:ext>
            </a:extLst>
          </p:cNvPr>
          <p:cNvSpPr/>
          <p:nvPr/>
        </p:nvSpPr>
        <p:spPr>
          <a:xfrm>
            <a:off x="5436096" y="3219822"/>
            <a:ext cx="3563888" cy="16561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도메인</a:t>
            </a:r>
            <a:endParaRPr lang="en-US" altLang="ko-KR" dirty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77155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300" dirty="0">
                <a:latin typeface="+mn-ea"/>
              </a:rPr>
              <a:t>2. Domain VS </a:t>
            </a:r>
            <a:r>
              <a:rPr lang="en-US" altLang="ko-KR" b="1" spc="300" dirty="0" err="1">
                <a:latin typeface="+mn-ea"/>
              </a:rPr>
              <a:t>WorkGroup</a:t>
            </a:r>
            <a:endParaRPr lang="ko-KR" altLang="en-US" b="1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75FC4B-56D0-4E61-B425-39F0FC10FECF}"/>
              </a:ext>
            </a:extLst>
          </p:cNvPr>
          <p:cNvSpPr txBox="1"/>
          <p:nvPr/>
        </p:nvSpPr>
        <p:spPr>
          <a:xfrm>
            <a:off x="4427984" y="103733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+mn-ea"/>
              </a:rPr>
              <a:t>4</a:t>
            </a:r>
            <a:r>
              <a:rPr lang="ko-KR" altLang="en-US" sz="1200" dirty="0">
                <a:latin typeface="+mn-ea"/>
              </a:rPr>
              <a:t>차 산업혁명 선도인력 양성과정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B282F4-0C18-4EF2-90E7-FA35D05226B3}"/>
              </a:ext>
            </a:extLst>
          </p:cNvPr>
          <p:cNvSpPr/>
          <p:nvPr/>
        </p:nvSpPr>
        <p:spPr>
          <a:xfrm>
            <a:off x="707674" y="103733"/>
            <a:ext cx="18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b="1" dirty="0">
                <a:latin typeface="+mn-ea"/>
              </a:rPr>
              <a:t>Azure Active Directory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56EC3-7FBC-47AF-A1C1-DF02BA64048D}"/>
              </a:ext>
            </a:extLst>
          </p:cNvPr>
          <p:cNvSpPr txBox="1"/>
          <p:nvPr/>
        </p:nvSpPr>
        <p:spPr>
          <a:xfrm>
            <a:off x="287524" y="1531700"/>
            <a:ext cx="856895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b="1" spc="-150" dirty="0">
                <a:latin typeface="+mn-ea"/>
              </a:rPr>
              <a:t>&lt;Domain&gt;</a:t>
            </a:r>
            <a:r>
              <a:rPr lang="en-US" altLang="ko-KR" spc="-150" dirty="0">
                <a:latin typeface="+mn-ea"/>
              </a:rPr>
              <a:t>: </a:t>
            </a:r>
            <a:r>
              <a:rPr lang="ko-KR" altLang="en-US" spc="-150" dirty="0">
                <a:latin typeface="+mn-ea"/>
              </a:rPr>
              <a:t>하나의 보완 단위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하나의 </a:t>
            </a:r>
            <a:r>
              <a:rPr lang="en-US" altLang="ko-KR" spc="-150" dirty="0">
                <a:latin typeface="+mn-ea"/>
              </a:rPr>
              <a:t>Directory Service</a:t>
            </a:r>
            <a:r>
              <a:rPr lang="ko-KR" altLang="en-US" spc="-150" dirty="0">
                <a:latin typeface="+mn-ea"/>
              </a:rPr>
              <a:t>가 작용하는 범위</a:t>
            </a:r>
            <a:endParaRPr lang="en-US" altLang="ko-KR" spc="-15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pc="-150" dirty="0">
                <a:latin typeface="+mn-ea"/>
              </a:rPr>
              <a:t>SSO(Single</a:t>
            </a:r>
            <a:r>
              <a:rPr lang="ko-KR" altLang="en-US" spc="-150" dirty="0">
                <a:latin typeface="+mn-ea"/>
              </a:rPr>
              <a:t> </a:t>
            </a:r>
            <a:r>
              <a:rPr lang="en-US" altLang="ko-KR" spc="-150" dirty="0">
                <a:latin typeface="+mn-ea"/>
              </a:rPr>
              <a:t>Sign</a:t>
            </a:r>
            <a:r>
              <a:rPr lang="ko-KR" altLang="en-US" spc="-150" dirty="0">
                <a:latin typeface="+mn-ea"/>
              </a:rPr>
              <a:t> </a:t>
            </a:r>
            <a:r>
              <a:rPr lang="en-US" altLang="ko-KR" spc="-150" dirty="0">
                <a:latin typeface="+mn-ea"/>
              </a:rPr>
              <a:t>On)</a:t>
            </a:r>
            <a:r>
              <a:rPr lang="ko-KR" altLang="en-US" spc="-150" dirty="0">
                <a:latin typeface="+mn-ea"/>
              </a:rPr>
              <a:t> </a:t>
            </a:r>
            <a:r>
              <a:rPr lang="en-US" altLang="ko-KR" spc="-150" dirty="0">
                <a:latin typeface="+mn-ea"/>
              </a:rPr>
              <a:t>:</a:t>
            </a:r>
            <a:r>
              <a:rPr lang="ko-KR" altLang="en-US" spc="-150" dirty="0">
                <a:latin typeface="+mn-ea"/>
              </a:rPr>
              <a:t> 한번 로그온으로 도메인 내 모든 서비스 사용가능</a:t>
            </a:r>
            <a:endParaRPr lang="en-US" altLang="ko-KR" spc="-15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pc="-150" dirty="0">
                <a:latin typeface="+mn-ea"/>
              </a:rPr>
              <a:t>DC(Domain Controller)</a:t>
            </a:r>
            <a:r>
              <a:rPr lang="ko-KR" altLang="en-US" spc="-150" dirty="0">
                <a:latin typeface="+mn-ea"/>
              </a:rPr>
              <a:t>라는 </a:t>
            </a:r>
            <a:r>
              <a:rPr lang="en-US" altLang="ko-KR" spc="-150" dirty="0">
                <a:latin typeface="+mn-ea"/>
              </a:rPr>
              <a:t>Active Directory</a:t>
            </a:r>
            <a:r>
              <a:rPr lang="ko-KR" altLang="en-US" spc="-150" dirty="0">
                <a:latin typeface="+mn-ea"/>
              </a:rPr>
              <a:t>가 구현된 시스템 에서 인증</a:t>
            </a:r>
            <a:r>
              <a:rPr lang="en-US" altLang="ko-KR" spc="-150" dirty="0">
                <a:latin typeface="+mn-ea"/>
              </a:rPr>
              <a:t>(Authentication)</a:t>
            </a:r>
            <a:r>
              <a:rPr lang="ko-KR" altLang="en-US" spc="-150" dirty="0">
                <a:latin typeface="+mn-ea"/>
              </a:rPr>
              <a:t> </a:t>
            </a:r>
            <a:r>
              <a:rPr lang="en-US" altLang="ko-KR" spc="-150" dirty="0">
                <a:latin typeface="+mn-ea"/>
              </a:rPr>
              <a:t>-&gt; </a:t>
            </a:r>
            <a:r>
              <a:rPr lang="ko-KR" altLang="en-US" spc="-150" dirty="0">
                <a:latin typeface="+mn-ea"/>
              </a:rPr>
              <a:t>허가</a:t>
            </a:r>
            <a:r>
              <a:rPr lang="en-US" altLang="ko-KR" spc="-150" dirty="0">
                <a:latin typeface="+mn-ea"/>
              </a:rPr>
              <a:t>(Authorization)</a:t>
            </a:r>
          </a:p>
          <a:p>
            <a:r>
              <a:rPr lang="en-US" altLang="ko-KR" sz="1200" spc="-150" dirty="0">
                <a:latin typeface="+mn-ea"/>
              </a:rPr>
              <a:t>        ( ※ </a:t>
            </a:r>
            <a:r>
              <a:rPr lang="ko-KR" altLang="en-US" sz="1200" spc="-150" dirty="0">
                <a:latin typeface="+mn-ea"/>
              </a:rPr>
              <a:t>인증</a:t>
            </a:r>
            <a:r>
              <a:rPr lang="en-US" altLang="ko-KR" sz="1200" spc="-150" dirty="0">
                <a:latin typeface="+mn-ea"/>
              </a:rPr>
              <a:t>(Authentication) : Credential(ID+PW) </a:t>
            </a:r>
            <a:r>
              <a:rPr lang="ko-KR" altLang="en-US" sz="1200" spc="-150" dirty="0">
                <a:latin typeface="+mn-ea"/>
              </a:rPr>
              <a:t>확인</a:t>
            </a:r>
            <a:r>
              <a:rPr lang="en-US" altLang="ko-KR" sz="1200" spc="-150" dirty="0">
                <a:latin typeface="+mn-ea"/>
              </a:rPr>
              <a:t>, </a:t>
            </a:r>
            <a:r>
              <a:rPr lang="ko-KR" altLang="en-US" sz="1200" spc="-150" dirty="0">
                <a:latin typeface="+mn-ea"/>
              </a:rPr>
              <a:t>허가</a:t>
            </a:r>
            <a:r>
              <a:rPr lang="en-US" altLang="ko-KR" sz="1200" spc="-150" dirty="0">
                <a:latin typeface="+mn-ea"/>
              </a:rPr>
              <a:t>(Authorization) : </a:t>
            </a:r>
            <a:r>
              <a:rPr lang="ko-KR" altLang="en-US" sz="1200" spc="-150" dirty="0">
                <a:latin typeface="+mn-ea"/>
              </a:rPr>
              <a:t>각 종 권한 제공</a:t>
            </a:r>
            <a:endParaRPr lang="en-US" altLang="ko-KR" sz="1200" spc="-15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pc="-150" dirty="0">
                <a:latin typeface="+mn-ea"/>
              </a:rPr>
              <a:t>중앙화 된 관리</a:t>
            </a:r>
            <a:r>
              <a:rPr lang="en-US" altLang="ko-KR" spc="-150" dirty="0">
                <a:latin typeface="+mn-ea"/>
              </a:rPr>
              <a:t>(GPO) : </a:t>
            </a:r>
            <a:r>
              <a:rPr lang="ko-KR" altLang="en-US" spc="-150" dirty="0">
                <a:latin typeface="+mn-ea"/>
              </a:rPr>
              <a:t>중앙에서 한번에 여러 컴퓨터에 정책을 내림</a:t>
            </a:r>
            <a:endParaRPr lang="en-US" altLang="ko-KR" spc="-150" dirty="0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376BDD-4599-4451-8262-2AF95B565514}"/>
              </a:ext>
            </a:extLst>
          </p:cNvPr>
          <p:cNvSpPr/>
          <p:nvPr/>
        </p:nvSpPr>
        <p:spPr>
          <a:xfrm>
            <a:off x="6966012" y="3545312"/>
            <a:ext cx="50405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DC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래픽 5" descr="컴퓨터">
            <a:extLst>
              <a:ext uri="{FF2B5EF4-FFF2-40B4-BE49-F238E27FC236}">
                <a16:creationId xmlns:a16="http://schemas.microsoft.com/office/drawing/2014/main" id="{708487D3-4A7E-4C0C-8E9B-0E944B076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4756" y="4418806"/>
            <a:ext cx="457200" cy="457200"/>
          </a:xfrm>
          <a:prstGeom prst="rect">
            <a:avLst/>
          </a:prstGeom>
        </p:spPr>
      </p:pic>
      <p:pic>
        <p:nvPicPr>
          <p:cNvPr id="11" name="그래픽 10" descr="컴퓨터">
            <a:extLst>
              <a:ext uri="{FF2B5EF4-FFF2-40B4-BE49-F238E27FC236}">
                <a16:creationId xmlns:a16="http://schemas.microsoft.com/office/drawing/2014/main" id="{786E1FBE-683D-4BF5-BAA8-5F08BAA8D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8812" y="4418806"/>
            <a:ext cx="457200" cy="457200"/>
          </a:xfrm>
          <a:prstGeom prst="rect">
            <a:avLst/>
          </a:prstGeom>
        </p:spPr>
      </p:pic>
      <p:pic>
        <p:nvPicPr>
          <p:cNvPr id="12" name="그래픽 11" descr="컴퓨터">
            <a:extLst>
              <a:ext uri="{FF2B5EF4-FFF2-40B4-BE49-F238E27FC236}">
                <a16:creationId xmlns:a16="http://schemas.microsoft.com/office/drawing/2014/main" id="{2BEA04DD-8D93-4A63-8D86-2D505F154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2868" y="4417971"/>
            <a:ext cx="457200" cy="457200"/>
          </a:xfrm>
          <a:prstGeom prst="rect">
            <a:avLst/>
          </a:prstGeom>
        </p:spPr>
      </p:pic>
      <p:pic>
        <p:nvPicPr>
          <p:cNvPr id="13" name="그래픽 12" descr="컴퓨터">
            <a:extLst>
              <a:ext uri="{FF2B5EF4-FFF2-40B4-BE49-F238E27FC236}">
                <a16:creationId xmlns:a16="http://schemas.microsoft.com/office/drawing/2014/main" id="{28577662-765A-49F2-8AF2-30AE60D4D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6924" y="4417971"/>
            <a:ext cx="457200" cy="457200"/>
          </a:xfrm>
          <a:prstGeom prst="rect">
            <a:avLst/>
          </a:prstGeom>
        </p:spPr>
      </p:pic>
      <p:pic>
        <p:nvPicPr>
          <p:cNvPr id="14" name="그래픽 13" descr="컴퓨터">
            <a:extLst>
              <a:ext uri="{FF2B5EF4-FFF2-40B4-BE49-F238E27FC236}">
                <a16:creationId xmlns:a16="http://schemas.microsoft.com/office/drawing/2014/main" id="{1CB881E6-8ADB-4CC5-AED9-1D9C9D289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980" y="4417971"/>
            <a:ext cx="457200" cy="45720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2B485C3-8CAF-4BBF-8057-D73F24AF36E4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6233356" y="3905352"/>
            <a:ext cx="984684" cy="51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CBAD733-12B8-41DB-ACD8-2978C236BBBE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flipH="1">
            <a:off x="6737412" y="3905352"/>
            <a:ext cx="480628" cy="51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C7358F0-1D5C-4B93-9DC8-D4752197F486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7218040" y="3905352"/>
            <a:ext cx="23428" cy="512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E31E682-C6A0-4584-9CEA-872492A92CAB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7218040" y="3905352"/>
            <a:ext cx="527484" cy="512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DE11B04-F4AA-4C7D-B85C-E3BBC24E0EAE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7218040" y="3905352"/>
            <a:ext cx="1031540" cy="512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36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67544" y="77155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300" dirty="0">
                <a:latin typeface="+mn-ea"/>
              </a:rPr>
              <a:t>2. Domain VS </a:t>
            </a:r>
            <a:r>
              <a:rPr lang="en-US" altLang="ko-KR" b="1" spc="300" dirty="0" err="1">
                <a:latin typeface="+mn-ea"/>
              </a:rPr>
              <a:t>WorkGroup</a:t>
            </a:r>
            <a:endParaRPr lang="ko-KR" altLang="en-US" b="1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75FC4B-56D0-4E61-B425-39F0FC10FECF}"/>
              </a:ext>
            </a:extLst>
          </p:cNvPr>
          <p:cNvSpPr txBox="1"/>
          <p:nvPr/>
        </p:nvSpPr>
        <p:spPr>
          <a:xfrm>
            <a:off x="4427984" y="103733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+mn-ea"/>
              </a:rPr>
              <a:t>4</a:t>
            </a:r>
            <a:r>
              <a:rPr lang="ko-KR" altLang="en-US" sz="1200" dirty="0">
                <a:latin typeface="+mn-ea"/>
              </a:rPr>
              <a:t>차 산업혁명 선도인력 양성과정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B282F4-0C18-4EF2-90E7-FA35D05226B3}"/>
              </a:ext>
            </a:extLst>
          </p:cNvPr>
          <p:cNvSpPr/>
          <p:nvPr/>
        </p:nvSpPr>
        <p:spPr>
          <a:xfrm>
            <a:off x="707674" y="103733"/>
            <a:ext cx="18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b="1" dirty="0">
                <a:latin typeface="+mn-ea"/>
              </a:rPr>
              <a:t>Azure Active Directory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56EC3-7FBC-47AF-A1C1-DF02BA64048D}"/>
              </a:ext>
            </a:extLst>
          </p:cNvPr>
          <p:cNvSpPr txBox="1"/>
          <p:nvPr/>
        </p:nvSpPr>
        <p:spPr>
          <a:xfrm>
            <a:off x="287524" y="1531700"/>
            <a:ext cx="856895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b="1" spc="-150" dirty="0">
                <a:latin typeface="+mn-ea"/>
              </a:rPr>
              <a:t>&lt;</a:t>
            </a:r>
            <a:r>
              <a:rPr lang="en-US" altLang="ko-KR" sz="2000" b="1" spc="-150" dirty="0" err="1">
                <a:latin typeface="+mn-ea"/>
              </a:rPr>
              <a:t>WorkGroup</a:t>
            </a:r>
            <a:r>
              <a:rPr lang="en-US" altLang="ko-KR" sz="2000" b="1" spc="-150" dirty="0">
                <a:latin typeface="+mn-ea"/>
              </a:rPr>
              <a:t>&gt; </a:t>
            </a:r>
            <a:r>
              <a:rPr lang="en-US" altLang="ko-KR" spc="-150" dirty="0">
                <a:latin typeface="+mn-ea"/>
              </a:rPr>
              <a:t>: </a:t>
            </a:r>
            <a:r>
              <a:rPr lang="ko-KR" altLang="en-US" spc="-150" dirty="0">
                <a:latin typeface="+mn-ea"/>
              </a:rPr>
              <a:t>각각의 시스템이 보안 단위 </a:t>
            </a:r>
            <a:r>
              <a:rPr lang="en-US" altLang="ko-KR" spc="-150" dirty="0">
                <a:latin typeface="+mn-ea"/>
              </a:rPr>
              <a:t>-&gt; </a:t>
            </a:r>
            <a:r>
              <a:rPr lang="ko-KR" altLang="en-US" spc="-150" dirty="0">
                <a:latin typeface="+mn-ea"/>
              </a:rPr>
              <a:t>각 컴퓨터의 인증과정 필요</a:t>
            </a:r>
            <a:endParaRPr lang="en-US" altLang="ko-KR" spc="-15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pc="-150" dirty="0">
                <a:latin typeface="+mn-ea"/>
              </a:rPr>
              <a:t>소규모  네트워크 환경에서 사용</a:t>
            </a:r>
            <a:r>
              <a:rPr lang="en-US" altLang="ko-KR" spc="-150" dirty="0">
                <a:latin typeface="+mn-ea"/>
              </a:rPr>
              <a:t>(20</a:t>
            </a:r>
            <a:r>
              <a:rPr lang="ko-KR" altLang="en-US" spc="-150" dirty="0">
                <a:latin typeface="+mn-ea"/>
              </a:rPr>
              <a:t>대 미만</a:t>
            </a:r>
            <a:r>
              <a:rPr lang="en-US" altLang="ko-KR" spc="-150" dirty="0">
                <a:latin typeface="+mn-ea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pc="-150" dirty="0">
                <a:latin typeface="+mn-ea"/>
              </a:rPr>
              <a:t>각자의  시스템에서 인증처리</a:t>
            </a:r>
            <a:r>
              <a:rPr lang="en-US" altLang="ko-KR" spc="-150" dirty="0">
                <a:latin typeface="+mn-ea"/>
              </a:rPr>
              <a:t>(SAM </a:t>
            </a:r>
            <a:r>
              <a:rPr lang="ko-KR" altLang="en-US" spc="-150" dirty="0">
                <a:latin typeface="+mn-ea"/>
              </a:rPr>
              <a:t>파일 </a:t>
            </a:r>
            <a:r>
              <a:rPr lang="en-US" altLang="ko-KR" spc="-150" dirty="0">
                <a:latin typeface="+mn-ea"/>
              </a:rPr>
              <a:t>: </a:t>
            </a:r>
            <a:r>
              <a:rPr lang="ko-KR" altLang="en-US" spc="-150" dirty="0">
                <a:latin typeface="+mn-ea"/>
              </a:rPr>
              <a:t>계정 정보가 저장되는 파일</a:t>
            </a:r>
            <a:r>
              <a:rPr lang="en-US" altLang="ko-KR" spc="-15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708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67544" y="77155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300" dirty="0">
                <a:latin typeface="+mn-ea"/>
              </a:rPr>
              <a:t>3. Active Directory </a:t>
            </a:r>
            <a:r>
              <a:rPr lang="ko-KR" altLang="en-US" b="1" spc="300" dirty="0">
                <a:latin typeface="+mn-ea"/>
              </a:rPr>
              <a:t>구성요소</a:t>
            </a:r>
            <a:endParaRPr lang="ko-KR" altLang="en-US" b="1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75FC4B-56D0-4E61-B425-39F0FC10FECF}"/>
              </a:ext>
            </a:extLst>
          </p:cNvPr>
          <p:cNvSpPr txBox="1"/>
          <p:nvPr/>
        </p:nvSpPr>
        <p:spPr>
          <a:xfrm>
            <a:off x="4427984" y="103733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+mn-ea"/>
              </a:rPr>
              <a:t>4</a:t>
            </a:r>
            <a:r>
              <a:rPr lang="ko-KR" altLang="en-US" sz="1200" dirty="0">
                <a:latin typeface="+mn-ea"/>
              </a:rPr>
              <a:t>차 산업혁명 선도인력 양성과정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B282F4-0C18-4EF2-90E7-FA35D05226B3}"/>
              </a:ext>
            </a:extLst>
          </p:cNvPr>
          <p:cNvSpPr/>
          <p:nvPr/>
        </p:nvSpPr>
        <p:spPr>
          <a:xfrm>
            <a:off x="707674" y="103733"/>
            <a:ext cx="1846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200" b="1" dirty="0">
                <a:latin typeface="+mn-ea"/>
              </a:rPr>
              <a:t>Azure Active Directory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420FC2-E88C-4F24-8E10-2973C3C23E21}"/>
              </a:ext>
            </a:extLst>
          </p:cNvPr>
          <p:cNvSpPr txBox="1"/>
          <p:nvPr/>
        </p:nvSpPr>
        <p:spPr>
          <a:xfrm>
            <a:off x="89502" y="1419622"/>
            <a:ext cx="896499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+mn-ea"/>
              </a:rPr>
              <a:t>- Active</a:t>
            </a:r>
            <a:r>
              <a:rPr lang="ko-KR" altLang="en-US" spc="-150" dirty="0">
                <a:latin typeface="+mn-ea"/>
              </a:rPr>
              <a:t> </a:t>
            </a:r>
            <a:r>
              <a:rPr lang="en-US" altLang="ko-KR" spc="-150" dirty="0">
                <a:latin typeface="+mn-ea"/>
              </a:rPr>
              <a:t>Directory Domain Services(AD DS) : </a:t>
            </a:r>
            <a:r>
              <a:rPr lang="ko-KR" altLang="en-US" spc="-150" dirty="0">
                <a:latin typeface="+mn-ea"/>
              </a:rPr>
              <a:t>인증 </a:t>
            </a:r>
            <a:r>
              <a:rPr lang="en-US" altLang="ko-KR" spc="-150" dirty="0">
                <a:latin typeface="+mn-ea"/>
              </a:rPr>
              <a:t>+ </a:t>
            </a:r>
            <a:r>
              <a:rPr lang="ko-KR" altLang="en-US" spc="-150" dirty="0">
                <a:latin typeface="+mn-ea"/>
              </a:rPr>
              <a:t>허가 </a:t>
            </a:r>
            <a:r>
              <a:rPr lang="en-US" altLang="ko-KR" spc="-150" dirty="0">
                <a:latin typeface="+mn-ea"/>
              </a:rPr>
              <a:t>(</a:t>
            </a:r>
            <a:r>
              <a:rPr lang="ko-KR" altLang="en-US" spc="-150" dirty="0">
                <a:latin typeface="+mn-ea"/>
              </a:rPr>
              <a:t>모든 계정 정보를 가짐</a:t>
            </a:r>
            <a:r>
              <a:rPr lang="en-US" altLang="ko-KR" spc="-150" dirty="0">
                <a:latin typeface="+mn-ea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+mn-ea"/>
            </a:endParaRPr>
          </a:p>
          <a:p>
            <a:r>
              <a:rPr lang="en-US" altLang="ko-KR" spc="-150" dirty="0">
                <a:latin typeface="+mn-ea"/>
              </a:rPr>
              <a:t>- Active</a:t>
            </a:r>
            <a:r>
              <a:rPr lang="ko-KR" altLang="en-US" spc="-150" dirty="0">
                <a:latin typeface="+mn-ea"/>
              </a:rPr>
              <a:t> </a:t>
            </a:r>
            <a:r>
              <a:rPr lang="en-US" altLang="ko-KR" spc="-150" dirty="0">
                <a:latin typeface="+mn-ea"/>
              </a:rPr>
              <a:t>Directory Lightweight Domain Services(AD LDS) : Directory Service</a:t>
            </a:r>
            <a:r>
              <a:rPr lang="ko-KR" altLang="en-US" spc="-150" dirty="0">
                <a:latin typeface="+mn-ea"/>
              </a:rPr>
              <a:t>의 간략한 정보를 저장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주로 </a:t>
            </a:r>
            <a:r>
              <a:rPr lang="en-US" altLang="ko-KR" spc="-150" dirty="0">
                <a:latin typeface="+mn-ea"/>
              </a:rPr>
              <a:t>DMZ</a:t>
            </a:r>
            <a:r>
              <a:rPr lang="ko-KR" altLang="en-US" spc="-150" dirty="0">
                <a:latin typeface="+mn-ea"/>
              </a:rPr>
              <a:t>에서 사용</a:t>
            </a:r>
            <a:endParaRPr lang="en-US" altLang="ko-KR" spc="-150" dirty="0">
              <a:latin typeface="+mn-ea"/>
            </a:endParaRPr>
          </a:p>
          <a:p>
            <a:endParaRPr lang="en-US" altLang="ko-KR" spc="-150" dirty="0">
              <a:latin typeface="+mn-ea"/>
            </a:endParaRPr>
          </a:p>
          <a:p>
            <a:r>
              <a:rPr lang="en-US" altLang="ko-KR" spc="-150" dirty="0">
                <a:latin typeface="+mn-ea"/>
              </a:rPr>
              <a:t>- Active</a:t>
            </a:r>
            <a:r>
              <a:rPr lang="ko-KR" altLang="en-US" spc="-150" dirty="0">
                <a:latin typeface="+mn-ea"/>
              </a:rPr>
              <a:t> </a:t>
            </a:r>
            <a:r>
              <a:rPr lang="en-US" altLang="ko-KR" spc="-150" dirty="0">
                <a:latin typeface="+mn-ea"/>
              </a:rPr>
              <a:t>Directory Certification Services(AD</a:t>
            </a:r>
            <a:r>
              <a:rPr lang="ko-KR" altLang="en-US" spc="-150" dirty="0">
                <a:latin typeface="+mn-ea"/>
              </a:rPr>
              <a:t> </a:t>
            </a:r>
            <a:r>
              <a:rPr lang="en-US" altLang="ko-KR" spc="-150" dirty="0">
                <a:latin typeface="+mn-ea"/>
              </a:rPr>
              <a:t>CS)</a:t>
            </a:r>
            <a:r>
              <a:rPr lang="ko-KR" altLang="en-US" spc="-150" dirty="0">
                <a:latin typeface="+mn-ea"/>
              </a:rPr>
              <a:t> </a:t>
            </a:r>
            <a:r>
              <a:rPr lang="en-US" altLang="ko-KR" spc="-150" dirty="0">
                <a:latin typeface="+mn-ea"/>
              </a:rPr>
              <a:t>:</a:t>
            </a:r>
            <a:r>
              <a:rPr lang="ko-KR" altLang="en-US" spc="-150" dirty="0">
                <a:latin typeface="+mn-ea"/>
              </a:rPr>
              <a:t> 인증서 배포</a:t>
            </a:r>
            <a:endParaRPr lang="en-US" altLang="ko-KR" spc="-15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+mn-ea"/>
            </a:endParaRPr>
          </a:p>
          <a:p>
            <a:r>
              <a:rPr lang="en-US" altLang="ko-KR" spc="-150" dirty="0">
                <a:latin typeface="+mn-ea"/>
              </a:rPr>
              <a:t>- Active Directory Rights Management Services(AD</a:t>
            </a:r>
            <a:r>
              <a:rPr lang="ko-KR" altLang="en-US" spc="-150" dirty="0">
                <a:latin typeface="+mn-ea"/>
              </a:rPr>
              <a:t> </a:t>
            </a:r>
            <a:r>
              <a:rPr lang="en-US" altLang="ko-KR" spc="-150" dirty="0">
                <a:latin typeface="+mn-ea"/>
              </a:rPr>
              <a:t>RMS)</a:t>
            </a:r>
            <a:r>
              <a:rPr lang="ko-KR" altLang="en-US" spc="-150" dirty="0">
                <a:latin typeface="+mn-ea"/>
              </a:rPr>
              <a:t> </a:t>
            </a:r>
            <a:r>
              <a:rPr lang="en-US" altLang="ko-KR" spc="-150" dirty="0">
                <a:latin typeface="+mn-ea"/>
              </a:rPr>
              <a:t>:</a:t>
            </a:r>
            <a:r>
              <a:rPr lang="ko-KR" altLang="en-US" spc="-150" dirty="0">
                <a:latin typeface="+mn-ea"/>
              </a:rPr>
              <a:t> 각 종 권한 관리</a:t>
            </a:r>
            <a:endParaRPr lang="en-US" altLang="ko-KR" spc="-15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+mn-ea"/>
            </a:endParaRPr>
          </a:p>
          <a:p>
            <a:r>
              <a:rPr lang="en-US" altLang="ko-KR" spc="-150" dirty="0">
                <a:latin typeface="+mn-ea"/>
              </a:rPr>
              <a:t>- Active Directory Federation Services(AD FS) : </a:t>
            </a:r>
            <a:r>
              <a:rPr lang="ko-KR" altLang="en-US" spc="-150" dirty="0" err="1">
                <a:latin typeface="+mn-ea"/>
              </a:rPr>
              <a:t>다른회사와</a:t>
            </a:r>
            <a:r>
              <a:rPr lang="ko-KR" altLang="en-US" spc="-150" dirty="0">
                <a:latin typeface="+mn-ea"/>
              </a:rPr>
              <a:t> </a:t>
            </a:r>
            <a:r>
              <a:rPr lang="en-US" altLang="ko-KR" spc="-150" dirty="0">
                <a:latin typeface="+mn-ea"/>
              </a:rPr>
              <a:t>SSO(Single Sign On) </a:t>
            </a:r>
            <a:r>
              <a:rPr lang="ko-KR" altLang="en-US" spc="-150" dirty="0">
                <a:latin typeface="+mn-ea"/>
              </a:rPr>
              <a:t>하는 것</a:t>
            </a:r>
            <a:endParaRPr lang="en-US" altLang="ko-KR" spc="-150" dirty="0">
              <a:latin typeface="+mn-ea"/>
            </a:endParaRPr>
          </a:p>
          <a:p>
            <a:r>
              <a:rPr lang="en-US" altLang="ko-KR" sz="1400" spc="-150" dirty="0">
                <a:latin typeface="+mn-ea"/>
              </a:rPr>
              <a:t>-&gt; </a:t>
            </a:r>
            <a:r>
              <a:rPr lang="ko-KR" altLang="en-US" sz="1400" spc="-150" dirty="0" err="1">
                <a:latin typeface="+mn-ea"/>
              </a:rPr>
              <a:t>다른회사의</a:t>
            </a:r>
            <a:r>
              <a:rPr lang="ko-KR" altLang="en-US" sz="1400" spc="-150" dirty="0">
                <a:latin typeface="+mn-ea"/>
              </a:rPr>
              <a:t> </a:t>
            </a:r>
            <a:r>
              <a:rPr lang="ko-KR" altLang="en-US" sz="1400" spc="-150" dirty="0" err="1">
                <a:latin typeface="+mn-ea"/>
              </a:rPr>
              <a:t>공유폴더에</a:t>
            </a:r>
            <a:r>
              <a:rPr lang="ko-KR" altLang="en-US" sz="1400" spc="-150" dirty="0">
                <a:latin typeface="+mn-ea"/>
              </a:rPr>
              <a:t> 접근하려면 그 회사 </a:t>
            </a:r>
            <a:r>
              <a:rPr lang="en-US" altLang="ko-KR" sz="1400" spc="-150" dirty="0">
                <a:latin typeface="+mn-ea"/>
              </a:rPr>
              <a:t>DC</a:t>
            </a:r>
            <a:r>
              <a:rPr lang="ko-KR" altLang="en-US" sz="1400" spc="-150" dirty="0">
                <a:latin typeface="+mn-ea"/>
              </a:rPr>
              <a:t>에서 새로운 계정을 만들어야 함 하지만 </a:t>
            </a:r>
            <a:r>
              <a:rPr lang="en-US" altLang="ko-KR" sz="1400" spc="-150" dirty="0">
                <a:latin typeface="+mn-ea"/>
              </a:rPr>
              <a:t>Federation</a:t>
            </a:r>
            <a:r>
              <a:rPr lang="ko-KR" altLang="en-US" sz="1400" spc="-150" dirty="0">
                <a:latin typeface="+mn-ea"/>
              </a:rPr>
              <a:t>을 통해 간단히 해결 가능</a:t>
            </a:r>
            <a:endParaRPr lang="en-US" altLang="ko-KR" sz="1400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285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컴퓨터, 모니터, 화면이(가) 표시된 사진&#10;&#10;자동 생성된 설명">
            <a:extLst>
              <a:ext uri="{FF2B5EF4-FFF2-40B4-BE49-F238E27FC236}">
                <a16:creationId xmlns:a16="http://schemas.microsoft.com/office/drawing/2014/main" id="{17584EE6-A171-462F-96B2-FF6ABF86B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1510"/>
            <a:ext cx="8229600" cy="473199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7544" y="77155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300" dirty="0">
                <a:latin typeface="+mn-ea"/>
              </a:rPr>
              <a:t>4. </a:t>
            </a:r>
            <a:r>
              <a:rPr lang="ko-KR" altLang="en-US" b="1" spc="300" dirty="0">
                <a:latin typeface="+mn-ea"/>
              </a:rPr>
              <a:t>실습</a:t>
            </a:r>
            <a:endParaRPr lang="ko-KR" altLang="en-US" b="1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75FC4B-56D0-4E61-B425-39F0FC10FECF}"/>
              </a:ext>
            </a:extLst>
          </p:cNvPr>
          <p:cNvSpPr txBox="1"/>
          <p:nvPr/>
        </p:nvSpPr>
        <p:spPr>
          <a:xfrm>
            <a:off x="4427984" y="103733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+mn-ea"/>
              </a:rPr>
              <a:t>4</a:t>
            </a:r>
            <a:r>
              <a:rPr lang="ko-KR" altLang="en-US" sz="1200" dirty="0">
                <a:latin typeface="+mn-ea"/>
              </a:rPr>
              <a:t>차 산업혁명 선도인력 양성과정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B282F4-0C18-4EF2-90E7-FA35D05226B3}"/>
              </a:ext>
            </a:extLst>
          </p:cNvPr>
          <p:cNvSpPr/>
          <p:nvPr/>
        </p:nvSpPr>
        <p:spPr>
          <a:xfrm>
            <a:off x="707674" y="103733"/>
            <a:ext cx="18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b="1" dirty="0">
                <a:latin typeface="+mn-ea"/>
              </a:rPr>
              <a:t>Azure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16503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B8C0536-08DB-4E29-84CD-E786675EC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8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EB76F2F-E343-4B5D-A586-C1F32898B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3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4128</TotalTime>
  <Words>440</Words>
  <Application>Microsoft Office PowerPoint</Application>
  <PresentationFormat>화면 슬라이드 쇼(16:9)</PresentationFormat>
  <Paragraphs>67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건우 김</cp:lastModifiedBy>
  <cp:revision>26</cp:revision>
  <dcterms:created xsi:type="dcterms:W3CDTF">2016-06-29T02:36:59Z</dcterms:created>
  <dcterms:modified xsi:type="dcterms:W3CDTF">2019-12-15T17:39:36Z</dcterms:modified>
</cp:coreProperties>
</file>