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0"/>
  </p:notesMasterIdLst>
  <p:sldIdLst>
    <p:sldId id="256" r:id="rId4"/>
    <p:sldId id="306" r:id="rId5"/>
    <p:sldId id="261" r:id="rId6"/>
    <p:sldId id="293" r:id="rId7"/>
    <p:sldId id="290" r:id="rId8"/>
    <p:sldId id="294" r:id="rId9"/>
    <p:sldId id="295" r:id="rId10"/>
    <p:sldId id="296" r:id="rId11"/>
    <p:sldId id="297" r:id="rId12"/>
    <p:sldId id="298" r:id="rId13"/>
    <p:sldId id="308" r:id="rId14"/>
    <p:sldId id="300" r:id="rId15"/>
    <p:sldId id="307" r:id="rId16"/>
    <p:sldId id="301" r:id="rId17"/>
    <p:sldId id="309" r:id="rId18"/>
    <p:sldId id="262" r:id="rId1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69B6CC"/>
    <a:srgbClr val="66CCFF"/>
    <a:srgbClr val="006600"/>
    <a:srgbClr val="57A7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16" autoAdjust="0"/>
    <p:restoredTop sz="96344" autoAdjust="0"/>
  </p:normalViewPr>
  <p:slideViewPr>
    <p:cSldViewPr>
      <p:cViewPr varScale="1">
        <p:scale>
          <a:sx n="139" d="100"/>
          <a:sy n="139" d="100"/>
        </p:scale>
        <p:origin x="4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E49541-B113-42B3-8ABC-58DE565080CC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7CAEB74-EBEA-4C45-85F3-31C4A2611669}">
      <dgm:prSet phldrT="[텍스트]" custT="1"/>
      <dgm:spPr/>
      <dgm:t>
        <a:bodyPr/>
        <a:lstStyle/>
        <a:p>
          <a:pPr latinLnBrk="1"/>
          <a:r>
            <a:rPr lang="en-US" altLang="ko-KR" sz="2200" dirty="0"/>
            <a:t>Create Database DB</a:t>
          </a:r>
          <a:r>
            <a:rPr lang="ko-KR" altLang="en-US" sz="2200" dirty="0"/>
            <a:t>이름</a:t>
          </a:r>
          <a:r>
            <a:rPr lang="en-US" altLang="ko-KR" sz="2200" dirty="0"/>
            <a:t>;    </a:t>
          </a:r>
          <a:endParaRPr lang="ko-KR" altLang="en-US" sz="2200" dirty="0"/>
        </a:p>
      </dgm:t>
    </dgm:pt>
    <dgm:pt modelId="{647994CA-A083-409A-8E04-E6E40B5BB2FF}" type="parTrans" cxnId="{87C98A30-A12B-4E9C-8747-D042FC05919C}">
      <dgm:prSet/>
      <dgm:spPr/>
      <dgm:t>
        <a:bodyPr/>
        <a:lstStyle/>
        <a:p>
          <a:pPr latinLnBrk="1"/>
          <a:endParaRPr lang="ko-KR" altLang="en-US"/>
        </a:p>
      </dgm:t>
    </dgm:pt>
    <dgm:pt modelId="{9588EBD1-FBCE-4E71-87A5-2405FE8F143B}" type="sibTrans" cxnId="{87C98A30-A12B-4E9C-8747-D042FC05919C}">
      <dgm:prSet/>
      <dgm:spPr/>
      <dgm:t>
        <a:bodyPr/>
        <a:lstStyle/>
        <a:p>
          <a:pPr latinLnBrk="1"/>
          <a:endParaRPr lang="ko-KR" altLang="en-US"/>
        </a:p>
      </dgm:t>
    </dgm:pt>
    <dgm:pt modelId="{E550F4B7-86CC-42C5-9951-28C366F4F7A8}">
      <dgm:prSet phldrT="[텍스트]" custT="1"/>
      <dgm:spPr/>
      <dgm:t>
        <a:bodyPr/>
        <a:lstStyle/>
        <a:p>
          <a:pPr latinLnBrk="1"/>
          <a:r>
            <a:rPr lang="en-US" altLang="ko-KR" sz="2200" dirty="0"/>
            <a:t>Use DB</a:t>
          </a:r>
          <a:r>
            <a:rPr lang="ko-KR" altLang="en-US" sz="2200" dirty="0"/>
            <a:t>이름</a:t>
          </a:r>
          <a:r>
            <a:rPr lang="en-US" altLang="ko-KR" sz="2200" dirty="0"/>
            <a:t>;      </a:t>
          </a:r>
          <a:endParaRPr lang="ko-KR" altLang="en-US" sz="2200" dirty="0"/>
        </a:p>
      </dgm:t>
    </dgm:pt>
    <dgm:pt modelId="{EC13AF6B-D2DE-4B35-AF4A-E93189E811CA}" type="parTrans" cxnId="{D862451F-9419-4392-B3FA-D5FE6302A7B3}">
      <dgm:prSet/>
      <dgm:spPr/>
      <dgm:t>
        <a:bodyPr/>
        <a:lstStyle/>
        <a:p>
          <a:pPr latinLnBrk="1"/>
          <a:endParaRPr lang="ko-KR" altLang="en-US"/>
        </a:p>
      </dgm:t>
    </dgm:pt>
    <dgm:pt modelId="{9BA325B7-B14B-4D4E-B877-68B7E9DE86D1}" type="sibTrans" cxnId="{D862451F-9419-4392-B3FA-D5FE6302A7B3}">
      <dgm:prSet/>
      <dgm:spPr/>
      <dgm:t>
        <a:bodyPr/>
        <a:lstStyle/>
        <a:p>
          <a:pPr latinLnBrk="1"/>
          <a:endParaRPr lang="ko-KR" altLang="en-US"/>
        </a:p>
      </dgm:t>
    </dgm:pt>
    <dgm:pt modelId="{5652A9BD-8E7F-4144-A851-CB84100D4219}">
      <dgm:prSet phldrT="[텍스트]" custT="1"/>
      <dgm:spPr/>
      <dgm:t>
        <a:bodyPr/>
        <a:lstStyle/>
        <a:p>
          <a:pPr latinLnBrk="1"/>
          <a:r>
            <a:rPr lang="en-US" altLang="ko-KR" sz="2200" dirty="0"/>
            <a:t>Create Table </a:t>
          </a:r>
          <a:r>
            <a:rPr lang="en-US" altLang="ko-KR" sz="2200" dirty="0" err="1"/>
            <a:t>Table</a:t>
          </a:r>
          <a:r>
            <a:rPr lang="ko-KR" altLang="en-US" sz="2200" dirty="0"/>
            <a:t>이름</a:t>
          </a:r>
          <a:r>
            <a:rPr lang="en-US" altLang="ko-KR" sz="2200" dirty="0"/>
            <a:t>;  </a:t>
          </a:r>
          <a:endParaRPr lang="ko-KR" altLang="en-US" sz="2200" dirty="0"/>
        </a:p>
      </dgm:t>
    </dgm:pt>
    <dgm:pt modelId="{617E1364-7860-4B5E-80C2-FFAE105B281F}" type="parTrans" cxnId="{98405135-8A83-42CA-A6D4-FFE94FF7ED48}">
      <dgm:prSet/>
      <dgm:spPr/>
      <dgm:t>
        <a:bodyPr/>
        <a:lstStyle/>
        <a:p>
          <a:pPr latinLnBrk="1"/>
          <a:endParaRPr lang="ko-KR" altLang="en-US"/>
        </a:p>
      </dgm:t>
    </dgm:pt>
    <dgm:pt modelId="{665655A8-905E-4C2F-BB56-635DD5D87149}" type="sibTrans" cxnId="{98405135-8A83-42CA-A6D4-FFE94FF7ED48}">
      <dgm:prSet/>
      <dgm:spPr/>
      <dgm:t>
        <a:bodyPr/>
        <a:lstStyle/>
        <a:p>
          <a:pPr latinLnBrk="1"/>
          <a:endParaRPr lang="ko-KR" altLang="en-US"/>
        </a:p>
      </dgm:t>
    </dgm:pt>
    <dgm:pt modelId="{92EC6772-CEBA-425D-8AEE-F565A3C93043}" type="pres">
      <dgm:prSet presAssocID="{7AE49541-B113-42B3-8ABC-58DE565080CC}" presName="linear" presStyleCnt="0">
        <dgm:presLayoutVars>
          <dgm:dir/>
          <dgm:animLvl val="lvl"/>
          <dgm:resizeHandles val="exact"/>
        </dgm:presLayoutVars>
      </dgm:prSet>
      <dgm:spPr/>
    </dgm:pt>
    <dgm:pt modelId="{01C23342-A0E2-433B-82A3-99C8C2883105}" type="pres">
      <dgm:prSet presAssocID="{C7CAEB74-EBEA-4C45-85F3-31C4A2611669}" presName="parentLin" presStyleCnt="0"/>
      <dgm:spPr/>
    </dgm:pt>
    <dgm:pt modelId="{852E7441-2F25-496D-942C-C8071DFEBED2}" type="pres">
      <dgm:prSet presAssocID="{C7CAEB74-EBEA-4C45-85F3-31C4A2611669}" presName="parentLeftMargin" presStyleLbl="node1" presStyleIdx="0" presStyleCnt="3"/>
      <dgm:spPr/>
    </dgm:pt>
    <dgm:pt modelId="{9858D5BC-B8C9-4FD6-AF4A-73F04658061F}" type="pres">
      <dgm:prSet presAssocID="{C7CAEB74-EBEA-4C45-85F3-31C4A2611669}" presName="parentText" presStyleLbl="node1" presStyleIdx="0" presStyleCnt="3" custScaleX="118900" custScaleY="25805" custLinFactNeighborX="-100000" custLinFactNeighborY="-25890">
        <dgm:presLayoutVars>
          <dgm:chMax val="0"/>
          <dgm:bulletEnabled val="1"/>
        </dgm:presLayoutVars>
      </dgm:prSet>
      <dgm:spPr/>
    </dgm:pt>
    <dgm:pt modelId="{1284C07A-FD54-492A-AA1C-3111871095F6}" type="pres">
      <dgm:prSet presAssocID="{C7CAEB74-EBEA-4C45-85F3-31C4A2611669}" presName="negativeSpace" presStyleCnt="0"/>
      <dgm:spPr/>
    </dgm:pt>
    <dgm:pt modelId="{778C6B5C-F9A2-4192-9A60-229B4DA16518}" type="pres">
      <dgm:prSet presAssocID="{C7CAEB74-EBEA-4C45-85F3-31C4A2611669}" presName="childText" presStyleLbl="conFgAcc1" presStyleIdx="0" presStyleCnt="3" custScaleY="73867" custLinFactNeighborY="-9674">
        <dgm:presLayoutVars>
          <dgm:bulletEnabled val="1"/>
        </dgm:presLayoutVars>
      </dgm:prSet>
      <dgm:spPr/>
    </dgm:pt>
    <dgm:pt modelId="{D1834AF9-2289-4C19-BE3E-CF2D52F3A9E8}" type="pres">
      <dgm:prSet presAssocID="{9588EBD1-FBCE-4E71-87A5-2405FE8F143B}" presName="spaceBetweenRectangles" presStyleCnt="0"/>
      <dgm:spPr/>
    </dgm:pt>
    <dgm:pt modelId="{13E8B50E-22CB-489D-9568-292EC17F807F}" type="pres">
      <dgm:prSet presAssocID="{E550F4B7-86CC-42C5-9951-28C366F4F7A8}" presName="parentLin" presStyleCnt="0"/>
      <dgm:spPr/>
    </dgm:pt>
    <dgm:pt modelId="{F6DFA6DD-9F2E-4D98-8495-4D41F9CF648C}" type="pres">
      <dgm:prSet presAssocID="{E550F4B7-86CC-42C5-9951-28C366F4F7A8}" presName="parentLeftMargin" presStyleLbl="node1" presStyleIdx="0" presStyleCnt="3"/>
      <dgm:spPr/>
    </dgm:pt>
    <dgm:pt modelId="{F1EB5DD1-AB5D-41DC-BC65-BFAC7E743A14}" type="pres">
      <dgm:prSet presAssocID="{E550F4B7-86CC-42C5-9951-28C366F4F7A8}" presName="parentText" presStyleLbl="node1" presStyleIdx="1" presStyleCnt="3" custScaleX="118124" custScaleY="24185" custLinFactNeighborX="-100000" custLinFactNeighborY="-28536">
        <dgm:presLayoutVars>
          <dgm:chMax val="0"/>
          <dgm:bulletEnabled val="1"/>
        </dgm:presLayoutVars>
      </dgm:prSet>
      <dgm:spPr/>
    </dgm:pt>
    <dgm:pt modelId="{2CE8EF7A-1133-4468-A3C0-E8E13D88F83E}" type="pres">
      <dgm:prSet presAssocID="{E550F4B7-86CC-42C5-9951-28C366F4F7A8}" presName="negativeSpace" presStyleCnt="0"/>
      <dgm:spPr/>
    </dgm:pt>
    <dgm:pt modelId="{95F4246E-B7B9-473F-8780-0B06E3AA18D5}" type="pres">
      <dgm:prSet presAssocID="{E550F4B7-86CC-42C5-9951-28C366F4F7A8}" presName="childText" presStyleLbl="conFgAcc1" presStyleIdx="1" presStyleCnt="3" custScaleY="65419" custLinFactNeighborY="5449">
        <dgm:presLayoutVars>
          <dgm:bulletEnabled val="1"/>
        </dgm:presLayoutVars>
      </dgm:prSet>
      <dgm:spPr/>
    </dgm:pt>
    <dgm:pt modelId="{FB1A0407-4BE7-46D8-A67B-75912554AAC3}" type="pres">
      <dgm:prSet presAssocID="{9BA325B7-B14B-4D4E-B877-68B7E9DE86D1}" presName="spaceBetweenRectangles" presStyleCnt="0"/>
      <dgm:spPr/>
    </dgm:pt>
    <dgm:pt modelId="{50D49807-7353-4619-92A7-181D1EC3F949}" type="pres">
      <dgm:prSet presAssocID="{5652A9BD-8E7F-4144-A851-CB84100D4219}" presName="parentLin" presStyleCnt="0"/>
      <dgm:spPr/>
    </dgm:pt>
    <dgm:pt modelId="{E9D2A61B-7643-4E76-821D-101873BC2AA8}" type="pres">
      <dgm:prSet presAssocID="{5652A9BD-8E7F-4144-A851-CB84100D4219}" presName="parentLeftMargin" presStyleLbl="node1" presStyleIdx="1" presStyleCnt="3"/>
      <dgm:spPr/>
    </dgm:pt>
    <dgm:pt modelId="{E8BD09CE-1AD5-423D-9E16-9BCB0B3129FA}" type="pres">
      <dgm:prSet presAssocID="{5652A9BD-8E7F-4144-A851-CB84100D4219}" presName="parentText" presStyleLbl="node1" presStyleIdx="2" presStyleCnt="3" custScaleY="23616" custLinFactNeighborX="-100000" custLinFactNeighborY="-26062">
        <dgm:presLayoutVars>
          <dgm:chMax val="0"/>
          <dgm:bulletEnabled val="1"/>
        </dgm:presLayoutVars>
      </dgm:prSet>
      <dgm:spPr/>
    </dgm:pt>
    <dgm:pt modelId="{A28B6C56-91BA-4040-88DE-2E9A54C20313}" type="pres">
      <dgm:prSet presAssocID="{5652A9BD-8E7F-4144-A851-CB84100D4219}" presName="negativeSpace" presStyleCnt="0"/>
      <dgm:spPr/>
    </dgm:pt>
    <dgm:pt modelId="{7AA8D6FF-D528-4275-AE84-2C9BC969D799}" type="pres">
      <dgm:prSet presAssocID="{5652A9BD-8E7F-4144-A851-CB84100D4219}" presName="childText" presStyleLbl="conFgAcc1" presStyleIdx="2" presStyleCnt="3" custScaleY="131407">
        <dgm:presLayoutVars>
          <dgm:bulletEnabled val="1"/>
        </dgm:presLayoutVars>
      </dgm:prSet>
      <dgm:spPr/>
    </dgm:pt>
  </dgm:ptLst>
  <dgm:cxnLst>
    <dgm:cxn modelId="{5672441A-BEDC-4B85-8416-25CB9D8C4DB0}" type="presOf" srcId="{C7CAEB74-EBEA-4C45-85F3-31C4A2611669}" destId="{9858D5BC-B8C9-4FD6-AF4A-73F04658061F}" srcOrd="1" destOrd="0" presId="urn:microsoft.com/office/officeart/2005/8/layout/list1"/>
    <dgm:cxn modelId="{D862451F-9419-4392-B3FA-D5FE6302A7B3}" srcId="{7AE49541-B113-42B3-8ABC-58DE565080CC}" destId="{E550F4B7-86CC-42C5-9951-28C366F4F7A8}" srcOrd="1" destOrd="0" parTransId="{EC13AF6B-D2DE-4B35-AF4A-E93189E811CA}" sibTransId="{9BA325B7-B14B-4D4E-B877-68B7E9DE86D1}"/>
    <dgm:cxn modelId="{6BEFA720-103E-45E7-B139-1FA1FC1AE7B3}" type="presOf" srcId="{C7CAEB74-EBEA-4C45-85F3-31C4A2611669}" destId="{852E7441-2F25-496D-942C-C8071DFEBED2}" srcOrd="0" destOrd="0" presId="urn:microsoft.com/office/officeart/2005/8/layout/list1"/>
    <dgm:cxn modelId="{87C98A30-A12B-4E9C-8747-D042FC05919C}" srcId="{7AE49541-B113-42B3-8ABC-58DE565080CC}" destId="{C7CAEB74-EBEA-4C45-85F3-31C4A2611669}" srcOrd="0" destOrd="0" parTransId="{647994CA-A083-409A-8E04-E6E40B5BB2FF}" sibTransId="{9588EBD1-FBCE-4E71-87A5-2405FE8F143B}"/>
    <dgm:cxn modelId="{98405135-8A83-42CA-A6D4-FFE94FF7ED48}" srcId="{7AE49541-B113-42B3-8ABC-58DE565080CC}" destId="{5652A9BD-8E7F-4144-A851-CB84100D4219}" srcOrd="2" destOrd="0" parTransId="{617E1364-7860-4B5E-80C2-FFAE105B281F}" sibTransId="{665655A8-905E-4C2F-BB56-635DD5D87149}"/>
    <dgm:cxn modelId="{4774063F-4DD1-4C43-9E92-A97F24DA2FCB}" type="presOf" srcId="{E550F4B7-86CC-42C5-9951-28C366F4F7A8}" destId="{F1EB5DD1-AB5D-41DC-BC65-BFAC7E743A14}" srcOrd="1" destOrd="0" presId="urn:microsoft.com/office/officeart/2005/8/layout/list1"/>
    <dgm:cxn modelId="{D88A72A1-F790-4C19-B765-EBE16239F657}" type="presOf" srcId="{7AE49541-B113-42B3-8ABC-58DE565080CC}" destId="{92EC6772-CEBA-425D-8AEE-F565A3C93043}" srcOrd="0" destOrd="0" presId="urn:microsoft.com/office/officeart/2005/8/layout/list1"/>
    <dgm:cxn modelId="{67DAAFA1-B94B-4585-BBB1-8ADB05CCCD5C}" type="presOf" srcId="{5652A9BD-8E7F-4144-A851-CB84100D4219}" destId="{E8BD09CE-1AD5-423D-9E16-9BCB0B3129FA}" srcOrd="1" destOrd="0" presId="urn:microsoft.com/office/officeart/2005/8/layout/list1"/>
    <dgm:cxn modelId="{EDD311E0-1AF4-44A8-A2E5-B908BFB35623}" type="presOf" srcId="{E550F4B7-86CC-42C5-9951-28C366F4F7A8}" destId="{F6DFA6DD-9F2E-4D98-8495-4D41F9CF648C}" srcOrd="0" destOrd="0" presId="urn:microsoft.com/office/officeart/2005/8/layout/list1"/>
    <dgm:cxn modelId="{C2695AE7-A97C-47D2-93FF-531D72519834}" type="presOf" srcId="{5652A9BD-8E7F-4144-A851-CB84100D4219}" destId="{E9D2A61B-7643-4E76-821D-101873BC2AA8}" srcOrd="0" destOrd="0" presId="urn:microsoft.com/office/officeart/2005/8/layout/list1"/>
    <dgm:cxn modelId="{75E49025-8B13-4EDA-9732-925D8B92A830}" type="presParOf" srcId="{92EC6772-CEBA-425D-8AEE-F565A3C93043}" destId="{01C23342-A0E2-433B-82A3-99C8C2883105}" srcOrd="0" destOrd="0" presId="urn:microsoft.com/office/officeart/2005/8/layout/list1"/>
    <dgm:cxn modelId="{35DB7F8F-C698-47E4-887E-47C52184790B}" type="presParOf" srcId="{01C23342-A0E2-433B-82A3-99C8C2883105}" destId="{852E7441-2F25-496D-942C-C8071DFEBED2}" srcOrd="0" destOrd="0" presId="urn:microsoft.com/office/officeart/2005/8/layout/list1"/>
    <dgm:cxn modelId="{FAE33A4B-9C51-475A-8B6E-B59C4555616D}" type="presParOf" srcId="{01C23342-A0E2-433B-82A3-99C8C2883105}" destId="{9858D5BC-B8C9-4FD6-AF4A-73F04658061F}" srcOrd="1" destOrd="0" presId="urn:microsoft.com/office/officeart/2005/8/layout/list1"/>
    <dgm:cxn modelId="{FC005BF2-3569-4B58-A654-D6294BBE82D8}" type="presParOf" srcId="{92EC6772-CEBA-425D-8AEE-F565A3C93043}" destId="{1284C07A-FD54-492A-AA1C-3111871095F6}" srcOrd="1" destOrd="0" presId="urn:microsoft.com/office/officeart/2005/8/layout/list1"/>
    <dgm:cxn modelId="{3F30C6C8-32FC-4362-BBD7-DCACFD917E5D}" type="presParOf" srcId="{92EC6772-CEBA-425D-8AEE-F565A3C93043}" destId="{778C6B5C-F9A2-4192-9A60-229B4DA16518}" srcOrd="2" destOrd="0" presId="urn:microsoft.com/office/officeart/2005/8/layout/list1"/>
    <dgm:cxn modelId="{DABEFDCE-0038-4CF0-9855-D11F8C96434D}" type="presParOf" srcId="{92EC6772-CEBA-425D-8AEE-F565A3C93043}" destId="{D1834AF9-2289-4C19-BE3E-CF2D52F3A9E8}" srcOrd="3" destOrd="0" presId="urn:microsoft.com/office/officeart/2005/8/layout/list1"/>
    <dgm:cxn modelId="{A188D9C8-FA9B-4E35-AC6A-5B699C4B660E}" type="presParOf" srcId="{92EC6772-CEBA-425D-8AEE-F565A3C93043}" destId="{13E8B50E-22CB-489D-9568-292EC17F807F}" srcOrd="4" destOrd="0" presId="urn:microsoft.com/office/officeart/2005/8/layout/list1"/>
    <dgm:cxn modelId="{59D0B156-54D9-43CD-A952-792E5D9EF75F}" type="presParOf" srcId="{13E8B50E-22CB-489D-9568-292EC17F807F}" destId="{F6DFA6DD-9F2E-4D98-8495-4D41F9CF648C}" srcOrd="0" destOrd="0" presId="urn:microsoft.com/office/officeart/2005/8/layout/list1"/>
    <dgm:cxn modelId="{D6376522-141D-44EB-A365-6D950D478A34}" type="presParOf" srcId="{13E8B50E-22CB-489D-9568-292EC17F807F}" destId="{F1EB5DD1-AB5D-41DC-BC65-BFAC7E743A14}" srcOrd="1" destOrd="0" presId="urn:microsoft.com/office/officeart/2005/8/layout/list1"/>
    <dgm:cxn modelId="{ECFFB6EA-F30C-43B2-9778-D86979335F08}" type="presParOf" srcId="{92EC6772-CEBA-425D-8AEE-F565A3C93043}" destId="{2CE8EF7A-1133-4468-A3C0-E8E13D88F83E}" srcOrd="5" destOrd="0" presId="urn:microsoft.com/office/officeart/2005/8/layout/list1"/>
    <dgm:cxn modelId="{9CC5D2C3-6308-4BA3-A893-48745B270F31}" type="presParOf" srcId="{92EC6772-CEBA-425D-8AEE-F565A3C93043}" destId="{95F4246E-B7B9-473F-8780-0B06E3AA18D5}" srcOrd="6" destOrd="0" presId="urn:microsoft.com/office/officeart/2005/8/layout/list1"/>
    <dgm:cxn modelId="{DE7E4CFE-0684-41CE-8EB8-2EFB36B95F78}" type="presParOf" srcId="{92EC6772-CEBA-425D-8AEE-F565A3C93043}" destId="{FB1A0407-4BE7-46D8-A67B-75912554AAC3}" srcOrd="7" destOrd="0" presId="urn:microsoft.com/office/officeart/2005/8/layout/list1"/>
    <dgm:cxn modelId="{4B5FDF3F-6B65-4265-9E14-4B9F6D8B9982}" type="presParOf" srcId="{92EC6772-CEBA-425D-8AEE-F565A3C93043}" destId="{50D49807-7353-4619-92A7-181D1EC3F949}" srcOrd="8" destOrd="0" presId="urn:microsoft.com/office/officeart/2005/8/layout/list1"/>
    <dgm:cxn modelId="{C4840174-CB65-4407-BEE0-260269643872}" type="presParOf" srcId="{50D49807-7353-4619-92A7-181D1EC3F949}" destId="{E9D2A61B-7643-4E76-821D-101873BC2AA8}" srcOrd="0" destOrd="0" presId="urn:microsoft.com/office/officeart/2005/8/layout/list1"/>
    <dgm:cxn modelId="{AA1012E1-946D-46FE-AD52-0B82AB1BE2CD}" type="presParOf" srcId="{50D49807-7353-4619-92A7-181D1EC3F949}" destId="{E8BD09CE-1AD5-423D-9E16-9BCB0B3129FA}" srcOrd="1" destOrd="0" presId="urn:microsoft.com/office/officeart/2005/8/layout/list1"/>
    <dgm:cxn modelId="{96AF0CB7-75E6-4FFD-9C58-51B6AE491B6A}" type="presParOf" srcId="{92EC6772-CEBA-425D-8AEE-F565A3C93043}" destId="{A28B6C56-91BA-4040-88DE-2E9A54C20313}" srcOrd="9" destOrd="0" presId="urn:microsoft.com/office/officeart/2005/8/layout/list1"/>
    <dgm:cxn modelId="{61A4E8FF-C6B4-44EF-835F-D2AE3D9740A5}" type="presParOf" srcId="{92EC6772-CEBA-425D-8AEE-F565A3C93043}" destId="{7AA8D6FF-D528-4275-AE84-2C9BC969D79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E49541-B113-42B3-8ABC-58DE565080CC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7CAEB74-EBEA-4C45-85F3-31C4A2611669}">
      <dgm:prSet phldrT="[텍스트]" custT="1"/>
      <dgm:spPr/>
      <dgm:t>
        <a:bodyPr/>
        <a:lstStyle/>
        <a:p>
          <a:pPr latinLnBrk="1"/>
          <a:r>
            <a:rPr lang="en-US" altLang="ko-KR" sz="2200" dirty="0"/>
            <a:t>Insert into Table</a:t>
          </a:r>
          <a:r>
            <a:rPr lang="ko-KR" altLang="en-US" sz="2200" dirty="0"/>
            <a:t>명 </a:t>
          </a:r>
          <a:r>
            <a:rPr lang="en-US" altLang="ko-KR" sz="2200" dirty="0"/>
            <a:t>Values();</a:t>
          </a:r>
          <a:endParaRPr lang="ko-KR" altLang="en-US" sz="2200" dirty="0"/>
        </a:p>
      </dgm:t>
    </dgm:pt>
    <dgm:pt modelId="{647994CA-A083-409A-8E04-E6E40B5BB2FF}" type="parTrans" cxnId="{87C98A30-A12B-4E9C-8747-D042FC05919C}">
      <dgm:prSet/>
      <dgm:spPr/>
      <dgm:t>
        <a:bodyPr/>
        <a:lstStyle/>
        <a:p>
          <a:pPr latinLnBrk="1"/>
          <a:endParaRPr lang="ko-KR" altLang="en-US"/>
        </a:p>
      </dgm:t>
    </dgm:pt>
    <dgm:pt modelId="{9588EBD1-FBCE-4E71-87A5-2405FE8F143B}" type="sibTrans" cxnId="{87C98A30-A12B-4E9C-8747-D042FC05919C}">
      <dgm:prSet/>
      <dgm:spPr/>
      <dgm:t>
        <a:bodyPr/>
        <a:lstStyle/>
        <a:p>
          <a:pPr latinLnBrk="1"/>
          <a:endParaRPr lang="ko-KR" altLang="en-US"/>
        </a:p>
      </dgm:t>
    </dgm:pt>
    <dgm:pt modelId="{5652A9BD-8E7F-4144-A851-CB84100D4219}">
      <dgm:prSet phldrT="[텍스트]" custT="1"/>
      <dgm:spPr/>
      <dgm:t>
        <a:bodyPr/>
        <a:lstStyle/>
        <a:p>
          <a:pPr latinLnBrk="1"/>
          <a:r>
            <a:rPr lang="en-US" altLang="ko-KR" sz="2200" dirty="0"/>
            <a:t>Select *(</a:t>
          </a:r>
          <a:r>
            <a:rPr lang="ko-KR" altLang="en-US" sz="2200" dirty="0"/>
            <a:t>모두</a:t>
          </a:r>
          <a:r>
            <a:rPr lang="en-US" altLang="ko-KR" sz="2200" dirty="0"/>
            <a:t>) from Table</a:t>
          </a:r>
          <a:r>
            <a:rPr lang="ko-KR" altLang="en-US" sz="2200" dirty="0"/>
            <a:t>명</a:t>
          </a:r>
          <a:r>
            <a:rPr lang="en-US" altLang="ko-KR" sz="2200" dirty="0"/>
            <a:t>;</a:t>
          </a:r>
          <a:endParaRPr lang="ko-KR" altLang="en-US" sz="2200" dirty="0"/>
        </a:p>
      </dgm:t>
    </dgm:pt>
    <dgm:pt modelId="{617E1364-7860-4B5E-80C2-FFAE105B281F}" type="parTrans" cxnId="{98405135-8A83-42CA-A6D4-FFE94FF7ED48}">
      <dgm:prSet/>
      <dgm:spPr/>
      <dgm:t>
        <a:bodyPr/>
        <a:lstStyle/>
        <a:p>
          <a:pPr latinLnBrk="1"/>
          <a:endParaRPr lang="ko-KR" altLang="en-US"/>
        </a:p>
      </dgm:t>
    </dgm:pt>
    <dgm:pt modelId="{665655A8-905E-4C2F-BB56-635DD5D87149}" type="sibTrans" cxnId="{98405135-8A83-42CA-A6D4-FFE94FF7ED48}">
      <dgm:prSet/>
      <dgm:spPr/>
      <dgm:t>
        <a:bodyPr/>
        <a:lstStyle/>
        <a:p>
          <a:pPr latinLnBrk="1"/>
          <a:endParaRPr lang="ko-KR" altLang="en-US"/>
        </a:p>
      </dgm:t>
    </dgm:pt>
    <dgm:pt modelId="{92EC6772-CEBA-425D-8AEE-F565A3C93043}" type="pres">
      <dgm:prSet presAssocID="{7AE49541-B113-42B3-8ABC-58DE565080CC}" presName="linear" presStyleCnt="0">
        <dgm:presLayoutVars>
          <dgm:dir/>
          <dgm:animLvl val="lvl"/>
          <dgm:resizeHandles val="exact"/>
        </dgm:presLayoutVars>
      </dgm:prSet>
      <dgm:spPr/>
    </dgm:pt>
    <dgm:pt modelId="{01C23342-A0E2-433B-82A3-99C8C2883105}" type="pres">
      <dgm:prSet presAssocID="{C7CAEB74-EBEA-4C45-85F3-31C4A2611669}" presName="parentLin" presStyleCnt="0"/>
      <dgm:spPr/>
    </dgm:pt>
    <dgm:pt modelId="{852E7441-2F25-496D-942C-C8071DFEBED2}" type="pres">
      <dgm:prSet presAssocID="{C7CAEB74-EBEA-4C45-85F3-31C4A2611669}" presName="parentLeftMargin" presStyleLbl="node1" presStyleIdx="0" presStyleCnt="2"/>
      <dgm:spPr/>
    </dgm:pt>
    <dgm:pt modelId="{9858D5BC-B8C9-4FD6-AF4A-73F04658061F}" type="pres">
      <dgm:prSet presAssocID="{C7CAEB74-EBEA-4C45-85F3-31C4A2611669}" presName="parentText" presStyleLbl="node1" presStyleIdx="0" presStyleCnt="2" custScaleX="118900" custScaleY="25805" custLinFactNeighborX="-100000" custLinFactNeighborY="-25890">
        <dgm:presLayoutVars>
          <dgm:chMax val="0"/>
          <dgm:bulletEnabled val="1"/>
        </dgm:presLayoutVars>
      </dgm:prSet>
      <dgm:spPr/>
    </dgm:pt>
    <dgm:pt modelId="{1284C07A-FD54-492A-AA1C-3111871095F6}" type="pres">
      <dgm:prSet presAssocID="{C7CAEB74-EBEA-4C45-85F3-31C4A2611669}" presName="negativeSpace" presStyleCnt="0"/>
      <dgm:spPr/>
    </dgm:pt>
    <dgm:pt modelId="{778C6B5C-F9A2-4192-9A60-229B4DA16518}" type="pres">
      <dgm:prSet presAssocID="{C7CAEB74-EBEA-4C45-85F3-31C4A2611669}" presName="childText" presStyleLbl="conFgAcc1" presStyleIdx="0" presStyleCnt="2" custScaleY="128353" custLinFactNeighborY="-16802">
        <dgm:presLayoutVars>
          <dgm:bulletEnabled val="1"/>
        </dgm:presLayoutVars>
      </dgm:prSet>
      <dgm:spPr/>
    </dgm:pt>
    <dgm:pt modelId="{D1834AF9-2289-4C19-BE3E-CF2D52F3A9E8}" type="pres">
      <dgm:prSet presAssocID="{9588EBD1-FBCE-4E71-87A5-2405FE8F143B}" presName="spaceBetweenRectangles" presStyleCnt="0"/>
      <dgm:spPr/>
    </dgm:pt>
    <dgm:pt modelId="{50D49807-7353-4619-92A7-181D1EC3F949}" type="pres">
      <dgm:prSet presAssocID="{5652A9BD-8E7F-4144-A851-CB84100D4219}" presName="parentLin" presStyleCnt="0"/>
      <dgm:spPr/>
    </dgm:pt>
    <dgm:pt modelId="{E9D2A61B-7643-4E76-821D-101873BC2AA8}" type="pres">
      <dgm:prSet presAssocID="{5652A9BD-8E7F-4144-A851-CB84100D4219}" presName="parentLeftMargin" presStyleLbl="node1" presStyleIdx="0" presStyleCnt="2"/>
      <dgm:spPr/>
    </dgm:pt>
    <dgm:pt modelId="{E8BD09CE-1AD5-423D-9E16-9BCB0B3129FA}" type="pres">
      <dgm:prSet presAssocID="{5652A9BD-8E7F-4144-A851-CB84100D4219}" presName="parentText" presStyleLbl="node1" presStyleIdx="1" presStyleCnt="2" custScaleY="26206" custLinFactNeighborX="-100000" custLinFactNeighborY="-24257">
        <dgm:presLayoutVars>
          <dgm:chMax val="0"/>
          <dgm:bulletEnabled val="1"/>
        </dgm:presLayoutVars>
      </dgm:prSet>
      <dgm:spPr/>
    </dgm:pt>
    <dgm:pt modelId="{A28B6C56-91BA-4040-88DE-2E9A54C20313}" type="pres">
      <dgm:prSet presAssocID="{5652A9BD-8E7F-4144-A851-CB84100D4219}" presName="negativeSpace" presStyleCnt="0"/>
      <dgm:spPr/>
    </dgm:pt>
    <dgm:pt modelId="{7AA8D6FF-D528-4275-AE84-2C9BC969D799}" type="pres">
      <dgm:prSet presAssocID="{5652A9BD-8E7F-4144-A851-CB84100D4219}" presName="childText" presStyleLbl="conFgAcc1" presStyleIdx="1" presStyleCnt="2" custScaleY="131407" custLinFactNeighborY="-1170">
        <dgm:presLayoutVars>
          <dgm:bulletEnabled val="1"/>
        </dgm:presLayoutVars>
      </dgm:prSet>
      <dgm:spPr/>
    </dgm:pt>
  </dgm:ptLst>
  <dgm:cxnLst>
    <dgm:cxn modelId="{5672441A-BEDC-4B85-8416-25CB9D8C4DB0}" type="presOf" srcId="{C7CAEB74-EBEA-4C45-85F3-31C4A2611669}" destId="{9858D5BC-B8C9-4FD6-AF4A-73F04658061F}" srcOrd="1" destOrd="0" presId="urn:microsoft.com/office/officeart/2005/8/layout/list1"/>
    <dgm:cxn modelId="{6BEFA720-103E-45E7-B139-1FA1FC1AE7B3}" type="presOf" srcId="{C7CAEB74-EBEA-4C45-85F3-31C4A2611669}" destId="{852E7441-2F25-496D-942C-C8071DFEBED2}" srcOrd="0" destOrd="0" presId="urn:microsoft.com/office/officeart/2005/8/layout/list1"/>
    <dgm:cxn modelId="{87C98A30-A12B-4E9C-8747-D042FC05919C}" srcId="{7AE49541-B113-42B3-8ABC-58DE565080CC}" destId="{C7CAEB74-EBEA-4C45-85F3-31C4A2611669}" srcOrd="0" destOrd="0" parTransId="{647994CA-A083-409A-8E04-E6E40B5BB2FF}" sibTransId="{9588EBD1-FBCE-4E71-87A5-2405FE8F143B}"/>
    <dgm:cxn modelId="{98405135-8A83-42CA-A6D4-FFE94FF7ED48}" srcId="{7AE49541-B113-42B3-8ABC-58DE565080CC}" destId="{5652A9BD-8E7F-4144-A851-CB84100D4219}" srcOrd="1" destOrd="0" parTransId="{617E1364-7860-4B5E-80C2-FFAE105B281F}" sibTransId="{665655A8-905E-4C2F-BB56-635DD5D87149}"/>
    <dgm:cxn modelId="{D88A72A1-F790-4C19-B765-EBE16239F657}" type="presOf" srcId="{7AE49541-B113-42B3-8ABC-58DE565080CC}" destId="{92EC6772-CEBA-425D-8AEE-F565A3C93043}" srcOrd="0" destOrd="0" presId="urn:microsoft.com/office/officeart/2005/8/layout/list1"/>
    <dgm:cxn modelId="{67DAAFA1-B94B-4585-BBB1-8ADB05CCCD5C}" type="presOf" srcId="{5652A9BD-8E7F-4144-A851-CB84100D4219}" destId="{E8BD09CE-1AD5-423D-9E16-9BCB0B3129FA}" srcOrd="1" destOrd="0" presId="urn:microsoft.com/office/officeart/2005/8/layout/list1"/>
    <dgm:cxn modelId="{C2695AE7-A97C-47D2-93FF-531D72519834}" type="presOf" srcId="{5652A9BD-8E7F-4144-A851-CB84100D4219}" destId="{E9D2A61B-7643-4E76-821D-101873BC2AA8}" srcOrd="0" destOrd="0" presId="urn:microsoft.com/office/officeart/2005/8/layout/list1"/>
    <dgm:cxn modelId="{75E49025-8B13-4EDA-9732-925D8B92A830}" type="presParOf" srcId="{92EC6772-CEBA-425D-8AEE-F565A3C93043}" destId="{01C23342-A0E2-433B-82A3-99C8C2883105}" srcOrd="0" destOrd="0" presId="urn:microsoft.com/office/officeart/2005/8/layout/list1"/>
    <dgm:cxn modelId="{35DB7F8F-C698-47E4-887E-47C52184790B}" type="presParOf" srcId="{01C23342-A0E2-433B-82A3-99C8C2883105}" destId="{852E7441-2F25-496D-942C-C8071DFEBED2}" srcOrd="0" destOrd="0" presId="urn:microsoft.com/office/officeart/2005/8/layout/list1"/>
    <dgm:cxn modelId="{FAE33A4B-9C51-475A-8B6E-B59C4555616D}" type="presParOf" srcId="{01C23342-A0E2-433B-82A3-99C8C2883105}" destId="{9858D5BC-B8C9-4FD6-AF4A-73F04658061F}" srcOrd="1" destOrd="0" presId="urn:microsoft.com/office/officeart/2005/8/layout/list1"/>
    <dgm:cxn modelId="{FC005BF2-3569-4B58-A654-D6294BBE82D8}" type="presParOf" srcId="{92EC6772-CEBA-425D-8AEE-F565A3C93043}" destId="{1284C07A-FD54-492A-AA1C-3111871095F6}" srcOrd="1" destOrd="0" presId="urn:microsoft.com/office/officeart/2005/8/layout/list1"/>
    <dgm:cxn modelId="{3F30C6C8-32FC-4362-BBD7-DCACFD917E5D}" type="presParOf" srcId="{92EC6772-CEBA-425D-8AEE-F565A3C93043}" destId="{778C6B5C-F9A2-4192-9A60-229B4DA16518}" srcOrd="2" destOrd="0" presId="urn:microsoft.com/office/officeart/2005/8/layout/list1"/>
    <dgm:cxn modelId="{DABEFDCE-0038-4CF0-9855-D11F8C96434D}" type="presParOf" srcId="{92EC6772-CEBA-425D-8AEE-F565A3C93043}" destId="{D1834AF9-2289-4C19-BE3E-CF2D52F3A9E8}" srcOrd="3" destOrd="0" presId="urn:microsoft.com/office/officeart/2005/8/layout/list1"/>
    <dgm:cxn modelId="{4B5FDF3F-6B65-4265-9E14-4B9F6D8B9982}" type="presParOf" srcId="{92EC6772-CEBA-425D-8AEE-F565A3C93043}" destId="{50D49807-7353-4619-92A7-181D1EC3F949}" srcOrd="4" destOrd="0" presId="urn:microsoft.com/office/officeart/2005/8/layout/list1"/>
    <dgm:cxn modelId="{C4840174-CB65-4407-BEE0-260269643872}" type="presParOf" srcId="{50D49807-7353-4619-92A7-181D1EC3F949}" destId="{E9D2A61B-7643-4E76-821D-101873BC2AA8}" srcOrd="0" destOrd="0" presId="urn:microsoft.com/office/officeart/2005/8/layout/list1"/>
    <dgm:cxn modelId="{AA1012E1-946D-46FE-AD52-0B82AB1BE2CD}" type="presParOf" srcId="{50D49807-7353-4619-92A7-181D1EC3F949}" destId="{E8BD09CE-1AD5-423D-9E16-9BCB0B3129FA}" srcOrd="1" destOrd="0" presId="urn:microsoft.com/office/officeart/2005/8/layout/list1"/>
    <dgm:cxn modelId="{96AF0CB7-75E6-4FFD-9C58-51B6AE491B6A}" type="presParOf" srcId="{92EC6772-CEBA-425D-8AEE-F565A3C93043}" destId="{A28B6C56-91BA-4040-88DE-2E9A54C20313}" srcOrd="5" destOrd="0" presId="urn:microsoft.com/office/officeart/2005/8/layout/list1"/>
    <dgm:cxn modelId="{61A4E8FF-C6B4-44EF-835F-D2AE3D9740A5}" type="presParOf" srcId="{92EC6772-CEBA-425D-8AEE-F565A3C93043}" destId="{7AA8D6FF-D528-4275-AE84-2C9BC969D79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C6B5C-F9A2-4192-9A60-229B4DA16518}">
      <dsp:nvSpPr>
        <dsp:cNvPr id="0" name=""/>
        <dsp:cNvSpPr/>
      </dsp:nvSpPr>
      <dsp:spPr>
        <a:xfrm>
          <a:off x="0" y="4762"/>
          <a:ext cx="7620000" cy="120994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58D5BC-B8C9-4FD6-AF4A-73F04658061F}">
      <dsp:nvSpPr>
        <dsp:cNvPr id="0" name=""/>
        <dsp:cNvSpPr/>
      </dsp:nvSpPr>
      <dsp:spPr>
        <a:xfrm>
          <a:off x="0" y="6194"/>
          <a:ext cx="6342126" cy="495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Create Database DB</a:t>
          </a:r>
          <a:r>
            <a:rPr lang="ko-KR" altLang="en-US" sz="2200" kern="1200" dirty="0"/>
            <a:t>이름</a:t>
          </a:r>
          <a:r>
            <a:rPr lang="en-US" altLang="ko-KR" sz="2200" kern="1200" dirty="0"/>
            <a:t>;    </a:t>
          </a:r>
          <a:endParaRPr lang="ko-KR" altLang="en-US" sz="2200" kern="1200" dirty="0"/>
        </a:p>
      </dsp:txBody>
      <dsp:txXfrm>
        <a:off x="24171" y="30365"/>
        <a:ext cx="6293784" cy="446804"/>
      </dsp:txXfrm>
    </dsp:sp>
    <dsp:sp modelId="{95F4246E-B7B9-473F-8780-0B06E3AA18D5}">
      <dsp:nvSpPr>
        <dsp:cNvPr id="0" name=""/>
        <dsp:cNvSpPr/>
      </dsp:nvSpPr>
      <dsp:spPr>
        <a:xfrm>
          <a:off x="0" y="1123447"/>
          <a:ext cx="7620000" cy="10715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EB5DD1-AB5D-41DC-BC65-BFAC7E743A14}">
      <dsp:nvSpPr>
        <dsp:cNvPr id="0" name=""/>
        <dsp:cNvSpPr/>
      </dsp:nvSpPr>
      <dsp:spPr>
        <a:xfrm>
          <a:off x="0" y="1052111"/>
          <a:ext cx="6300734" cy="4640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Use DB</a:t>
          </a:r>
          <a:r>
            <a:rPr lang="ko-KR" altLang="en-US" sz="2200" kern="1200" dirty="0"/>
            <a:t>이름</a:t>
          </a:r>
          <a:r>
            <a:rPr lang="en-US" altLang="ko-KR" sz="2200" kern="1200" dirty="0"/>
            <a:t>;      </a:t>
          </a:r>
          <a:endParaRPr lang="ko-KR" altLang="en-US" sz="2200" kern="1200" dirty="0"/>
        </a:p>
      </dsp:txBody>
      <dsp:txXfrm>
        <a:off x="22654" y="1074765"/>
        <a:ext cx="6255426" cy="418753"/>
      </dsp:txXfrm>
    </dsp:sp>
    <dsp:sp modelId="{7AA8D6FF-D528-4275-AE84-2C9BC969D799}">
      <dsp:nvSpPr>
        <dsp:cNvPr id="0" name=""/>
        <dsp:cNvSpPr/>
      </dsp:nvSpPr>
      <dsp:spPr>
        <a:xfrm>
          <a:off x="0" y="2020628"/>
          <a:ext cx="7620000" cy="21524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D09CE-1AD5-423D-9E16-9BCB0B3129FA}">
      <dsp:nvSpPr>
        <dsp:cNvPr id="0" name=""/>
        <dsp:cNvSpPr/>
      </dsp:nvSpPr>
      <dsp:spPr>
        <a:xfrm>
          <a:off x="0" y="2026807"/>
          <a:ext cx="5334000" cy="4531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Create Table </a:t>
          </a:r>
          <a:r>
            <a:rPr lang="en-US" altLang="ko-KR" sz="2200" kern="1200" dirty="0" err="1"/>
            <a:t>Table</a:t>
          </a:r>
          <a:r>
            <a:rPr lang="ko-KR" altLang="en-US" sz="2200" kern="1200" dirty="0"/>
            <a:t>이름</a:t>
          </a:r>
          <a:r>
            <a:rPr lang="en-US" altLang="ko-KR" sz="2200" kern="1200" dirty="0"/>
            <a:t>;  </a:t>
          </a:r>
          <a:endParaRPr lang="ko-KR" altLang="en-US" sz="2200" kern="1200" dirty="0"/>
        </a:p>
      </dsp:txBody>
      <dsp:txXfrm>
        <a:off x="22121" y="2048928"/>
        <a:ext cx="5289758" cy="4089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C6B5C-F9A2-4192-9A60-229B4DA16518}">
      <dsp:nvSpPr>
        <dsp:cNvPr id="0" name=""/>
        <dsp:cNvSpPr/>
      </dsp:nvSpPr>
      <dsp:spPr>
        <a:xfrm>
          <a:off x="0" y="0"/>
          <a:ext cx="7620000" cy="210242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58D5BC-B8C9-4FD6-AF4A-73F04658061F}">
      <dsp:nvSpPr>
        <dsp:cNvPr id="0" name=""/>
        <dsp:cNvSpPr/>
      </dsp:nvSpPr>
      <dsp:spPr>
        <a:xfrm>
          <a:off x="0" y="0"/>
          <a:ext cx="6342126" cy="495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Insert into Table</a:t>
          </a:r>
          <a:r>
            <a:rPr lang="ko-KR" altLang="en-US" sz="2200" kern="1200" dirty="0"/>
            <a:t>명 </a:t>
          </a:r>
          <a:r>
            <a:rPr lang="en-US" altLang="ko-KR" sz="2200" kern="1200" dirty="0"/>
            <a:t>Values();</a:t>
          </a:r>
          <a:endParaRPr lang="ko-KR" altLang="en-US" sz="2200" kern="1200" dirty="0"/>
        </a:p>
      </dsp:txBody>
      <dsp:txXfrm>
        <a:off x="24171" y="24171"/>
        <a:ext cx="6293784" cy="446804"/>
      </dsp:txXfrm>
    </dsp:sp>
    <dsp:sp modelId="{7AA8D6FF-D528-4275-AE84-2C9BC969D799}">
      <dsp:nvSpPr>
        <dsp:cNvPr id="0" name=""/>
        <dsp:cNvSpPr/>
      </dsp:nvSpPr>
      <dsp:spPr>
        <a:xfrm>
          <a:off x="0" y="2016880"/>
          <a:ext cx="7620000" cy="21524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D09CE-1AD5-423D-9E16-9BCB0B3129FA}">
      <dsp:nvSpPr>
        <dsp:cNvPr id="0" name=""/>
        <dsp:cNvSpPr/>
      </dsp:nvSpPr>
      <dsp:spPr>
        <a:xfrm>
          <a:off x="0" y="2019221"/>
          <a:ext cx="5334000" cy="502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Select *(</a:t>
          </a:r>
          <a:r>
            <a:rPr lang="ko-KR" altLang="en-US" sz="2200" kern="1200" dirty="0"/>
            <a:t>모두</a:t>
          </a:r>
          <a:r>
            <a:rPr lang="en-US" altLang="ko-KR" sz="2200" kern="1200" dirty="0"/>
            <a:t>) from Table</a:t>
          </a:r>
          <a:r>
            <a:rPr lang="ko-KR" altLang="en-US" sz="2200" kern="1200" dirty="0"/>
            <a:t>명</a:t>
          </a:r>
          <a:r>
            <a:rPr lang="en-US" altLang="ko-KR" sz="2200" kern="1200" dirty="0"/>
            <a:t>;</a:t>
          </a:r>
          <a:endParaRPr lang="ko-KR" altLang="en-US" sz="2200" kern="1200" dirty="0"/>
        </a:p>
      </dsp:txBody>
      <dsp:txXfrm>
        <a:off x="24547" y="2043768"/>
        <a:ext cx="5284906" cy="4537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428EB-F3A7-4A96-BB1D-43FE156CDB2B}" type="datetimeFigureOut">
              <a:rPr lang="ko-KR" altLang="en-US" smtClean="0"/>
              <a:t>2019-12-16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3882-DEFD-4E72-8E13-72C60FD89A1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70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F3882-DEFD-4E72-8E13-72C60FD89A16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2589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F3882-DEFD-4E72-8E13-72C60FD89A16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4064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F3882-DEFD-4E72-8E13-72C60FD89A16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2725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F3882-DEFD-4E72-8E13-72C60FD89A16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5806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F3882-DEFD-4E72-8E13-72C60FD89A16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237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79812" y="1923678"/>
            <a:ext cx="3384376" cy="104824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9664" y="3003798"/>
            <a:ext cx="3384376" cy="481178"/>
          </a:xfrm>
          <a:prstGeom prst="rect">
            <a:avLst/>
          </a:prstGeom>
        </p:spPr>
        <p:txBody>
          <a:bodyPr anchor="ctr"/>
          <a:lstStyle>
            <a:lvl1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2979198" y="996200"/>
            <a:ext cx="3240360" cy="3240360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83768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6775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38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247964" y="339502"/>
            <a:ext cx="1944216" cy="4464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4448" y="2774906"/>
            <a:ext cx="2304016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2774906"/>
            <a:ext cx="3600160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681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0800000">
            <a:off x="6804000" y="1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24595" y="286544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0726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424595" y="2662808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88464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2803500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26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9194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75218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91242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259194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75218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91242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63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787774"/>
            <a:ext cx="9144000" cy="2355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953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916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493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6352"/>
            <a:ext cx="3672408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1" y="1446782"/>
            <a:ext cx="3325137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7" name="Rounded Rectangle 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554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630019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84380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622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7544" y="0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7544" y="3795886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67544" y="1491630"/>
            <a:ext cx="3312368" cy="2160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4153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7563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5169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2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5" y="357831"/>
            <a:ext cx="3101574" cy="34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53238"/>
            <a:ext cx="5436096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2681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359273" y="1356135"/>
            <a:ext cx="2420639" cy="2425386"/>
            <a:chOff x="894913" y="1065128"/>
            <a:chExt cx="2420639" cy="2425386"/>
          </a:xfrm>
        </p:grpSpPr>
        <p:pic>
          <p:nvPicPr>
            <p:cNvPr id="5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91166" y="319499"/>
            <a:ext cx="4378671" cy="4443349"/>
            <a:chOff x="2987824" y="255370"/>
            <a:chExt cx="3658591" cy="3712633"/>
          </a:xfrm>
        </p:grpSpPr>
        <p:sp>
          <p:nvSpPr>
            <p:cNvPr id="16" name="Rounded Rectangle 7"/>
            <p:cNvSpPr/>
            <p:nvPr userDrawn="1"/>
          </p:nvSpPr>
          <p:spPr>
            <a:xfrm rot="2743412">
              <a:off x="2570129" y="839249"/>
              <a:ext cx="1479455" cy="311698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3"/>
            <p:cNvSpPr/>
            <p:nvPr userDrawn="1"/>
          </p:nvSpPr>
          <p:spPr>
            <a:xfrm rot="2588287">
              <a:off x="4911045" y="3207276"/>
              <a:ext cx="1476662" cy="311697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2987824" y="302237"/>
              <a:ext cx="3658591" cy="3665766"/>
              <a:chOff x="894913" y="1065128"/>
              <a:chExt cx="2420639" cy="2425386"/>
            </a:xfrm>
          </p:grpSpPr>
          <p:pic>
            <p:nvPicPr>
              <p:cNvPr id="8" name="Picture 7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004758">
                <a:off x="963129" y="182048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569023">
                <a:off x="1645526" y="1354124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11"/>
              <p:cNvSpPr/>
              <p:nvPr/>
            </p:nvSpPr>
            <p:spPr>
              <a:xfrm>
                <a:off x="1115616" y="1539635"/>
                <a:ext cx="1616891" cy="1616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3475233">
                <a:off x="894913" y="106512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Oval 18"/>
            <p:cNvSpPr/>
            <p:nvPr userDrawn="1"/>
          </p:nvSpPr>
          <p:spPr>
            <a:xfrm>
              <a:off x="3452395" y="1155308"/>
              <a:ext cx="2188355" cy="2188355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2288" y="2283718"/>
            <a:ext cx="235942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92140" y="2859781"/>
            <a:ext cx="2359424" cy="57606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166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9462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7418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3888" y="627534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563888" y="2031690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63888" y="3435846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07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00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2" r:id="rId3"/>
    <p:sldLayoutId id="2147483660" r:id="rId4"/>
    <p:sldLayoutId id="2147483662" r:id="rId5"/>
    <p:sldLayoutId id="2147483665" r:id="rId6"/>
    <p:sldLayoutId id="2147483666" r:id="rId7"/>
    <p:sldLayoutId id="2147483663" r:id="rId8"/>
    <p:sldLayoutId id="2147483664" r:id="rId9"/>
    <p:sldLayoutId id="2147483667" r:id="rId10"/>
    <p:sldLayoutId id="2147483668" r:id="rId11"/>
    <p:sldLayoutId id="2147483655" r:id="rId12"/>
    <p:sldLayoutId id="2147483669" r:id="rId13"/>
    <p:sldLayoutId id="2147483670" r:id="rId14"/>
    <p:sldLayoutId id="2147483671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yeonga-Kim" TargetMode="External"/><Relationship Id="rId2" Type="http://schemas.openxmlformats.org/officeDocument/2006/relationships/hyperlink" Target="mailto:kka960602@gmail.com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MicrosoftLearning/10979-MicrosoftAzureFundamentals/blob/master/Instructions/10979F_LAB_AK_06.md" TargetMode="External"/><Relationship Id="rId5" Type="http://schemas.openxmlformats.org/officeDocument/2006/relationships/hyperlink" Target="https://docs.microsoft.com/ko-kr/azure/sql-database/" TargetMode="External"/><Relationship Id="rId4" Type="http://schemas.openxmlformats.org/officeDocument/2006/relationships/hyperlink" Target="https://docs.microsoft.com/ko-kr/azure/virtual-machines/windows/sql/virtual-machines-windows-sql-server-iaas-overview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3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cs.microsoft.com/ko-kr/azure/sql-database/sql-database-elastic-pool" TargetMode="External"/><Relationship Id="rId5" Type="http://schemas.openxmlformats.org/officeDocument/2006/relationships/hyperlink" Target="https://docs.microsoft.com/ko-kr/azure/sql-database/sql-database-single-database" TargetMode="External"/><Relationship Id="rId4" Type="http://schemas.openxmlformats.org/officeDocument/2006/relationships/hyperlink" Target="https://docs.microsoft.com/sql/sql-server/sql-server-technical-documentation?toc=/azure/sql-database/toc.js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8.JPG"/><Relationship Id="rId4" Type="http://schemas.openxmlformats.org/officeDocument/2006/relationships/image" Target="../media/image27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1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G"/><Relationship Id="rId3" Type="http://schemas.openxmlformats.org/officeDocument/2006/relationships/image" Target="../media/image28.JPG"/><Relationship Id="rId7" Type="http://schemas.openxmlformats.org/officeDocument/2006/relationships/image" Target="../media/image3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sz="3500" b="1" dirty="0">
                <a:solidFill>
                  <a:srgbClr val="57A7BD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Module 6 (10979E)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915816" y="3049751"/>
            <a:ext cx="3384376" cy="936104"/>
          </a:xfrm>
        </p:spPr>
        <p:txBody>
          <a:bodyPr/>
          <a:lstStyle/>
          <a:p>
            <a:pPr lvl="0"/>
            <a:r>
              <a:rPr lang="en-US" altLang="ko-KR" sz="1500" b="1" dirty="0">
                <a:solidFill>
                  <a:schemeClr val="accent1">
                    <a:lumMod val="50000"/>
                  </a:schemeClr>
                </a:solidFill>
              </a:rPr>
              <a:t>Introduction to Azure SQL Database Service</a:t>
            </a:r>
          </a:p>
          <a:p>
            <a:pPr lvl="0"/>
            <a:endParaRPr lang="en-US" altLang="ko-KR" sz="1500" dirty="0">
              <a:solidFill>
                <a:schemeClr val="accent1">
                  <a:lumMod val="50000"/>
                </a:schemeClr>
              </a:solidFill>
            </a:endParaRPr>
          </a:p>
          <a:p>
            <a:pPr lvl="0"/>
            <a:r>
              <a:rPr lang="ko-KR" altLang="en-US" sz="1500" b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김 경 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2C2878-6DC4-4B0F-A157-7B2582EF9FE5}"/>
              </a:ext>
            </a:extLst>
          </p:cNvPr>
          <p:cNvSpPr txBox="1"/>
          <p:nvPr/>
        </p:nvSpPr>
        <p:spPr>
          <a:xfrm>
            <a:off x="3078596" y="3985855"/>
            <a:ext cx="46074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4C70EAF1-1665-40C3-BD97-C4604AAD2C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593"/>
          <a:stretch/>
        </p:blipFill>
        <p:spPr>
          <a:xfrm>
            <a:off x="210038" y="0"/>
            <a:ext cx="4416084" cy="512918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65BCFB9-B1CC-4B14-98E8-8E15A40ECE4D}"/>
              </a:ext>
            </a:extLst>
          </p:cNvPr>
          <p:cNvSpPr/>
          <p:nvPr/>
        </p:nvSpPr>
        <p:spPr>
          <a:xfrm>
            <a:off x="251520" y="2355726"/>
            <a:ext cx="3240360" cy="11521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 descr="스크린샷이(가) 표시된 사진&#10;&#10;자동 생성된 설명">
            <a:extLst>
              <a:ext uri="{FF2B5EF4-FFF2-40B4-BE49-F238E27FC236}">
                <a16:creationId xmlns:a16="http://schemas.microsoft.com/office/drawing/2014/main" id="{FA0CCCA3-62E7-4AAE-8EFF-AC82643A7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627534"/>
            <a:ext cx="5211784" cy="39399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C7F7B03-C692-47DD-90B5-FC79FE0B4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3040" y="1857893"/>
            <a:ext cx="5610960" cy="327129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E879404-9380-456E-A618-9EE354E46326}"/>
              </a:ext>
            </a:extLst>
          </p:cNvPr>
          <p:cNvSpPr txBox="1"/>
          <p:nvPr/>
        </p:nvSpPr>
        <p:spPr>
          <a:xfrm>
            <a:off x="3923929" y="4535480"/>
            <a:ext cx="52200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SQL Server</a:t>
            </a:r>
            <a:r>
              <a:rPr lang="ko-KR" altLang="en-US" sz="2500" b="1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와 </a:t>
            </a:r>
            <a:r>
              <a:rPr lang="en-US" altLang="ko-KR" sz="2500" b="1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Connection</a:t>
            </a:r>
            <a:r>
              <a:rPr lang="ko-KR" altLang="en-US" sz="2500" b="1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성공</a:t>
            </a:r>
            <a:r>
              <a:rPr lang="en-US" altLang="ko-KR" sz="2500" b="1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!!</a:t>
            </a:r>
            <a:endParaRPr lang="ko-KR" altLang="en-US" sz="2500" b="1" dirty="0">
              <a:ln w="1270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699C92-34E5-4AEB-82FA-FE3C989BCA0A}"/>
              </a:ext>
            </a:extLst>
          </p:cNvPr>
          <p:cNvSpPr txBox="1"/>
          <p:nvPr/>
        </p:nvSpPr>
        <p:spPr>
          <a:xfrm>
            <a:off x="4626122" y="101136"/>
            <a:ext cx="3831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badi" panose="020B0604020104020204" pitchFamily="34" charset="0"/>
              </a:rPr>
              <a:t>Step2. Firewall Setting (</a:t>
            </a:r>
            <a:r>
              <a:rPr lang="ko-KR" altLang="en-US" dirty="0">
                <a:latin typeface="Abadi" panose="020B0604020104020204" pitchFamily="34" charset="0"/>
              </a:rPr>
              <a:t>방화벽 설정</a:t>
            </a:r>
            <a:r>
              <a:rPr lang="en-US" altLang="ko-KR" dirty="0">
                <a:latin typeface="Abadi" panose="020B0604020104020204" pitchFamily="34" charset="0"/>
              </a:rPr>
              <a:t>)</a:t>
            </a:r>
            <a:endParaRPr lang="ko-KR" alt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05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3148980-2593-4F1B-8197-81C867CFEFDE}"/>
              </a:ext>
            </a:extLst>
          </p:cNvPr>
          <p:cNvSpPr txBox="1"/>
          <p:nvPr/>
        </p:nvSpPr>
        <p:spPr>
          <a:xfrm>
            <a:off x="549408" y="195486"/>
            <a:ext cx="4399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bg1"/>
                  </a:solidFill>
                </a:ln>
                <a:solidFill>
                  <a:srgbClr val="57A7B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What is SQL Query?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rgbClr val="57A7BD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4EC6A-D998-4DEC-ACE3-4B13DB22A829}"/>
              </a:ext>
            </a:extLst>
          </p:cNvPr>
          <p:cNvSpPr txBox="1"/>
          <p:nvPr/>
        </p:nvSpPr>
        <p:spPr>
          <a:xfrm>
            <a:off x="723422" y="981601"/>
            <a:ext cx="547260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DDL(Data Definition Language)</a:t>
            </a:r>
          </a:p>
          <a:p>
            <a:r>
              <a:rPr lang="en-US" altLang="ko-KR" dirty="0"/>
              <a:t>   </a:t>
            </a:r>
            <a:r>
              <a:rPr lang="en-US" altLang="ko-KR" sz="1500" dirty="0"/>
              <a:t>- </a:t>
            </a:r>
            <a:r>
              <a:rPr lang="en-US" altLang="ko-KR" sz="1500" u="sng" dirty="0">
                <a:highlight>
                  <a:srgbClr val="FFFF00"/>
                </a:highlight>
              </a:rPr>
              <a:t>Create</a:t>
            </a:r>
            <a:r>
              <a:rPr lang="en-US" altLang="ko-KR" sz="1500" dirty="0"/>
              <a:t>: </a:t>
            </a:r>
            <a:r>
              <a:rPr lang="ko-KR" altLang="en-US" sz="1500" dirty="0"/>
              <a:t>새로운 </a:t>
            </a:r>
            <a:r>
              <a:rPr lang="en-US" altLang="ko-KR" sz="1500" dirty="0"/>
              <a:t>(Database, Table, Index, View</a:t>
            </a:r>
            <a:r>
              <a:rPr lang="ko-KR" altLang="en-US" sz="1500" dirty="0"/>
              <a:t>등</a:t>
            </a:r>
            <a:r>
              <a:rPr lang="en-US" altLang="ko-KR" sz="1500" dirty="0"/>
              <a:t>) </a:t>
            </a:r>
            <a:r>
              <a:rPr lang="ko-KR" altLang="en-US" sz="1500" dirty="0"/>
              <a:t>생성</a:t>
            </a:r>
            <a:endParaRPr lang="en-US" altLang="ko-KR" sz="1500" dirty="0"/>
          </a:p>
          <a:p>
            <a:r>
              <a:rPr lang="en-US" altLang="ko-KR" sz="1500" dirty="0"/>
              <a:t>    - Drop: </a:t>
            </a:r>
            <a:r>
              <a:rPr lang="ko-KR" altLang="en-US" sz="1500" dirty="0"/>
              <a:t>존재하는 </a:t>
            </a:r>
            <a:r>
              <a:rPr lang="en-US" altLang="ko-KR" sz="1500" dirty="0"/>
              <a:t>(Database, Table, Index, View</a:t>
            </a:r>
            <a:r>
              <a:rPr lang="ko-KR" altLang="en-US" sz="1500" dirty="0"/>
              <a:t>등</a:t>
            </a:r>
            <a:r>
              <a:rPr lang="en-US" altLang="ko-KR" sz="1500" dirty="0"/>
              <a:t>) </a:t>
            </a:r>
            <a:r>
              <a:rPr lang="ko-KR" altLang="en-US" sz="1500" dirty="0"/>
              <a:t>삭제</a:t>
            </a:r>
            <a:endParaRPr lang="en-US" altLang="ko-KR" sz="1500" dirty="0"/>
          </a:p>
          <a:p>
            <a:r>
              <a:rPr lang="en-US" altLang="ko-KR" sz="1500" dirty="0"/>
              <a:t>    - Alter: </a:t>
            </a:r>
            <a:r>
              <a:rPr lang="ko-KR" altLang="en-US" sz="1500" dirty="0"/>
              <a:t>이미 존재하는 데이터베이스 개체 변경</a:t>
            </a:r>
            <a:r>
              <a:rPr lang="en-US" altLang="ko-KR" sz="1500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1C9F25-EA98-45E4-A7E8-FD3EE36085E6}"/>
              </a:ext>
            </a:extLst>
          </p:cNvPr>
          <p:cNvSpPr txBox="1"/>
          <p:nvPr/>
        </p:nvSpPr>
        <p:spPr>
          <a:xfrm>
            <a:off x="2307598" y="2289651"/>
            <a:ext cx="45288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sz="2000" dirty="0"/>
              <a:t>DML(Data Manipulation Language)</a:t>
            </a:r>
          </a:p>
          <a:p>
            <a:r>
              <a:rPr lang="en-US" altLang="ko-KR" sz="1500" dirty="0"/>
              <a:t>    - </a:t>
            </a:r>
            <a:r>
              <a:rPr lang="en-US" altLang="ko-KR" sz="1500" u="sng" dirty="0">
                <a:highlight>
                  <a:srgbClr val="FFFF00"/>
                </a:highlight>
              </a:rPr>
              <a:t>Select</a:t>
            </a:r>
            <a:r>
              <a:rPr lang="en-US" altLang="ko-KR" sz="1500" dirty="0"/>
              <a:t>: </a:t>
            </a:r>
            <a:r>
              <a:rPr lang="ko-KR" altLang="en-US" sz="1500" dirty="0"/>
              <a:t>데이터 검색</a:t>
            </a:r>
            <a:endParaRPr lang="en-US" altLang="ko-KR" sz="1500" dirty="0"/>
          </a:p>
          <a:p>
            <a:r>
              <a:rPr lang="en-US" altLang="ko-KR" sz="1500" dirty="0"/>
              <a:t>    - </a:t>
            </a:r>
            <a:r>
              <a:rPr lang="en-US" altLang="ko-KR" sz="1500" u="sng" dirty="0">
                <a:highlight>
                  <a:srgbClr val="FFFF00"/>
                </a:highlight>
              </a:rPr>
              <a:t>Insert</a:t>
            </a:r>
            <a:r>
              <a:rPr lang="en-US" altLang="ko-KR" sz="1500" dirty="0"/>
              <a:t>: </a:t>
            </a:r>
            <a:r>
              <a:rPr lang="ko-KR" altLang="en-US" sz="1500" dirty="0"/>
              <a:t>데이터 삽입</a:t>
            </a:r>
            <a:endParaRPr lang="en-US" altLang="ko-KR" sz="1500" dirty="0"/>
          </a:p>
          <a:p>
            <a:r>
              <a:rPr lang="en-US" altLang="ko-KR" sz="1500" dirty="0"/>
              <a:t>    - Delete: </a:t>
            </a:r>
            <a:r>
              <a:rPr lang="ko-KR" altLang="en-US" sz="1500" dirty="0"/>
              <a:t>데이터 삭제</a:t>
            </a:r>
            <a:endParaRPr lang="en-US" altLang="ko-KR" sz="1500" dirty="0"/>
          </a:p>
          <a:p>
            <a:r>
              <a:rPr lang="en-US" altLang="ko-KR" sz="1500" dirty="0"/>
              <a:t>    - Update: </a:t>
            </a:r>
            <a:r>
              <a:rPr lang="ko-KR" altLang="en-US" sz="1500" dirty="0"/>
              <a:t>데이터 갱신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47DBDC-76BA-4570-8852-F2FE066F3594}"/>
              </a:ext>
            </a:extLst>
          </p:cNvPr>
          <p:cNvSpPr txBox="1"/>
          <p:nvPr/>
        </p:nvSpPr>
        <p:spPr>
          <a:xfrm>
            <a:off x="3686368" y="3828534"/>
            <a:ext cx="501932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DCL(Data Control Language)</a:t>
            </a:r>
          </a:p>
          <a:p>
            <a:r>
              <a:rPr lang="en-US" altLang="ko-KR" sz="1500" dirty="0"/>
              <a:t>   - Grant : </a:t>
            </a:r>
            <a:r>
              <a:rPr lang="ko-KR" altLang="en-US" sz="1500" dirty="0"/>
              <a:t>특정 데이터 베이스 사용자에게 수행권한 부여</a:t>
            </a:r>
            <a:endParaRPr lang="en-US" altLang="ko-KR" sz="1500" dirty="0"/>
          </a:p>
          <a:p>
            <a:r>
              <a:rPr lang="en-US" altLang="ko-KR" sz="1500" dirty="0"/>
              <a:t>   - Revoke :</a:t>
            </a:r>
            <a:r>
              <a:rPr lang="ko-KR" altLang="en-US" sz="1500" dirty="0"/>
              <a:t>특정 작업에 대한 수행권한 취소 </a:t>
            </a:r>
          </a:p>
        </p:txBody>
      </p:sp>
    </p:spTree>
    <p:extLst>
      <p:ext uri="{BB962C8B-B14F-4D97-AF65-F5344CB8AC3E}">
        <p14:creationId xmlns:p14="http://schemas.microsoft.com/office/powerpoint/2010/main" val="2783464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76644A-1A18-4D17-BAAB-5E01C8B62A9F}"/>
              </a:ext>
            </a:extLst>
          </p:cNvPr>
          <p:cNvSpPr txBox="1"/>
          <p:nvPr/>
        </p:nvSpPr>
        <p:spPr>
          <a:xfrm>
            <a:off x="323528" y="74607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Step3. SQL DDL (Data Definition Language) Query </a:t>
            </a:r>
            <a:endParaRPr lang="ko-KR" altLang="en-US" sz="2000" dirty="0"/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FF0794F6-E9F7-479C-B391-C8F4315A13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6346055"/>
              </p:ext>
            </p:extLst>
          </p:nvPr>
        </p:nvGraphicFramePr>
        <p:xfrm>
          <a:off x="611560" y="857099"/>
          <a:ext cx="7620000" cy="4211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A0E7FE2-67E9-4EEE-B8FC-1851677D9479}"/>
              </a:ext>
            </a:extLst>
          </p:cNvPr>
          <p:cNvSpPr txBox="1"/>
          <p:nvPr/>
        </p:nvSpPr>
        <p:spPr>
          <a:xfrm>
            <a:off x="827584" y="1328516"/>
            <a:ext cx="331236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Create Database MyDB1216;</a:t>
            </a:r>
            <a:endParaRPr lang="ko-KR" altLang="en-US" sz="1500" dirty="0">
              <a:solidFill>
                <a:srgbClr val="006600"/>
              </a:solidFill>
            </a:endParaRPr>
          </a:p>
          <a:p>
            <a:r>
              <a:rPr lang="en-US" altLang="ko-KR" sz="1400" dirty="0">
                <a:highlight>
                  <a:srgbClr val="FFFF00"/>
                </a:highlight>
              </a:rPr>
              <a:t>go</a:t>
            </a:r>
            <a:endParaRPr lang="ko-KR" altLang="en-US" sz="1400" dirty="0">
              <a:highlight>
                <a:srgbClr val="FFFF00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8250E4-C789-4B8E-95A7-9AF2FB9CF798}"/>
              </a:ext>
            </a:extLst>
          </p:cNvPr>
          <p:cNvSpPr txBox="1"/>
          <p:nvPr/>
        </p:nvSpPr>
        <p:spPr>
          <a:xfrm>
            <a:off x="827584" y="2386072"/>
            <a:ext cx="1539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Use MyDB1216;</a:t>
            </a:r>
          </a:p>
          <a:p>
            <a:r>
              <a:rPr lang="en-US" altLang="ko-KR" sz="1400" dirty="0"/>
              <a:t>go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E4C572-9C45-44A9-98C9-08462045D8ED}"/>
              </a:ext>
            </a:extLst>
          </p:cNvPr>
          <p:cNvSpPr txBox="1"/>
          <p:nvPr/>
        </p:nvSpPr>
        <p:spPr>
          <a:xfrm>
            <a:off x="5319060" y="2499742"/>
            <a:ext cx="261802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006600"/>
                </a:solidFill>
              </a:rPr>
              <a:t>// </a:t>
            </a:r>
            <a:r>
              <a:rPr lang="ko-KR" altLang="en-US" sz="1500" dirty="0">
                <a:solidFill>
                  <a:srgbClr val="006600"/>
                </a:solidFill>
              </a:rPr>
              <a:t>생성된 데이터베이스 사용</a:t>
            </a:r>
            <a:r>
              <a:rPr lang="en-US" altLang="ko-KR" sz="1500" dirty="0">
                <a:solidFill>
                  <a:srgbClr val="006600"/>
                </a:solidFill>
              </a:rPr>
              <a:t> </a:t>
            </a:r>
            <a:endParaRPr lang="ko-KR" altLang="en-US" sz="1500" dirty="0">
              <a:solidFill>
                <a:srgbClr val="006600"/>
              </a:solidFill>
            </a:endParaRPr>
          </a:p>
          <a:p>
            <a:endParaRPr lang="ko-KR" altLang="en-US" dirty="0">
              <a:solidFill>
                <a:srgbClr val="33993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861B6C-C383-4B13-B331-5D440E59CE69}"/>
              </a:ext>
            </a:extLst>
          </p:cNvPr>
          <p:cNvSpPr txBox="1"/>
          <p:nvPr/>
        </p:nvSpPr>
        <p:spPr>
          <a:xfrm>
            <a:off x="790352" y="3363838"/>
            <a:ext cx="361790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Create Table SqlTest1216</a:t>
            </a:r>
          </a:p>
          <a:p>
            <a:r>
              <a:rPr lang="en-US" altLang="ko-KR" sz="1500" dirty="0"/>
              <a:t>( </a:t>
            </a:r>
            <a:r>
              <a:rPr lang="en-US" altLang="ko-KR" sz="1500" dirty="0" err="1"/>
              <a:t>idx</a:t>
            </a:r>
            <a:r>
              <a:rPr lang="en-US" altLang="ko-KR" sz="1500" dirty="0"/>
              <a:t> int </a:t>
            </a:r>
            <a:r>
              <a:rPr lang="en-US" altLang="ko-KR" sz="1500" dirty="0">
                <a:highlight>
                  <a:srgbClr val="FFFF00"/>
                </a:highlight>
              </a:rPr>
              <a:t>not null</a:t>
            </a:r>
            <a:r>
              <a:rPr lang="en-US" altLang="ko-KR" sz="1500" dirty="0"/>
              <a:t> </a:t>
            </a:r>
            <a:r>
              <a:rPr lang="en-US" altLang="ko-KR" sz="1500" dirty="0">
                <a:highlight>
                  <a:srgbClr val="FFFF00"/>
                </a:highlight>
              </a:rPr>
              <a:t>identity</a:t>
            </a:r>
            <a:r>
              <a:rPr lang="en-US" altLang="ko-KR" sz="1500" dirty="0"/>
              <a:t> </a:t>
            </a:r>
            <a:r>
              <a:rPr lang="en-US" altLang="ko-KR" sz="1500" dirty="0">
                <a:highlight>
                  <a:srgbClr val="FFFF00"/>
                </a:highlight>
              </a:rPr>
              <a:t>primary key</a:t>
            </a:r>
            <a:r>
              <a:rPr lang="en-US" altLang="ko-KR" sz="1500" dirty="0"/>
              <a:t>, </a:t>
            </a:r>
          </a:p>
          <a:p>
            <a:r>
              <a:rPr lang="en-US" altLang="ko-KR" sz="1500" dirty="0"/>
              <a:t>name </a:t>
            </a:r>
            <a:r>
              <a:rPr lang="en-US" altLang="ko-KR" sz="1500" dirty="0" err="1"/>
              <a:t>nchar</a:t>
            </a:r>
            <a:r>
              <a:rPr lang="en-US" altLang="ko-KR" sz="1500" dirty="0"/>
              <a:t>(10) not null ,</a:t>
            </a:r>
          </a:p>
          <a:p>
            <a:r>
              <a:rPr lang="en-US" altLang="ko-KR" sz="1500" dirty="0"/>
              <a:t>age int,</a:t>
            </a:r>
          </a:p>
          <a:p>
            <a:r>
              <a:rPr lang="en-US" altLang="ko-KR" sz="1500" dirty="0" err="1"/>
              <a:t>pn</a:t>
            </a:r>
            <a:r>
              <a:rPr lang="en-US" altLang="ko-KR" sz="1500" dirty="0"/>
              <a:t> int,</a:t>
            </a:r>
          </a:p>
          <a:p>
            <a:r>
              <a:rPr lang="en-US" altLang="ko-KR" sz="1500" dirty="0"/>
              <a:t>mail </a:t>
            </a:r>
            <a:r>
              <a:rPr lang="en-US" altLang="ko-KR" sz="1500" dirty="0">
                <a:highlight>
                  <a:srgbClr val="FFFF00"/>
                </a:highlight>
              </a:rPr>
              <a:t>varchar</a:t>
            </a:r>
            <a:r>
              <a:rPr lang="en-US" altLang="ko-KR" sz="1500" dirty="0"/>
              <a:t>(100) null );</a:t>
            </a:r>
            <a:endParaRPr lang="ko-KR" altLang="en-US" sz="1500" dirty="0"/>
          </a:p>
          <a:p>
            <a:r>
              <a:rPr lang="en-US" altLang="ko-KR" sz="1500" dirty="0"/>
              <a:t>go</a:t>
            </a:r>
            <a:endParaRPr lang="ko-KR" altLang="en-US" sz="1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82E800-00EC-4A7C-8F34-FAEE1BACDE8D}"/>
              </a:ext>
            </a:extLst>
          </p:cNvPr>
          <p:cNvSpPr txBox="1"/>
          <p:nvPr/>
        </p:nvSpPr>
        <p:spPr>
          <a:xfrm>
            <a:off x="5045135" y="3415228"/>
            <a:ext cx="3308513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rgbClr val="006600"/>
                </a:solidFill>
              </a:rPr>
              <a:t>// </a:t>
            </a:r>
            <a:r>
              <a:rPr lang="ko-KR" altLang="en-US" sz="1300" dirty="0">
                <a:solidFill>
                  <a:srgbClr val="006600"/>
                </a:solidFill>
              </a:rPr>
              <a:t>새 테이블 생성 </a:t>
            </a:r>
            <a:endParaRPr lang="en-US" altLang="ko-KR" sz="1300" dirty="0">
              <a:solidFill>
                <a:srgbClr val="006600"/>
              </a:solidFill>
            </a:endParaRPr>
          </a:p>
          <a:p>
            <a:r>
              <a:rPr lang="en-US" altLang="ko-KR" sz="1300" dirty="0">
                <a:solidFill>
                  <a:srgbClr val="006600"/>
                </a:solidFill>
              </a:rPr>
              <a:t>Column(</a:t>
            </a:r>
            <a:r>
              <a:rPr lang="ko-KR" altLang="en-US" sz="1300" dirty="0">
                <a:solidFill>
                  <a:srgbClr val="006600"/>
                </a:solidFill>
              </a:rPr>
              <a:t>열</a:t>
            </a:r>
            <a:r>
              <a:rPr lang="en-US" altLang="ko-KR" sz="1300" dirty="0">
                <a:solidFill>
                  <a:srgbClr val="006600"/>
                </a:solidFill>
              </a:rPr>
              <a:t>) </a:t>
            </a:r>
            <a:r>
              <a:rPr lang="ko-KR" altLang="en-US" sz="1300" dirty="0">
                <a:solidFill>
                  <a:srgbClr val="006600"/>
                </a:solidFill>
              </a:rPr>
              <a:t>지정</a:t>
            </a:r>
            <a:endParaRPr lang="en-US" altLang="ko-KR" sz="1300" dirty="0">
              <a:solidFill>
                <a:srgbClr val="006600"/>
              </a:solidFill>
            </a:endParaRPr>
          </a:p>
          <a:p>
            <a:r>
              <a:rPr lang="en-US" altLang="ko-KR" sz="1300" dirty="0">
                <a:solidFill>
                  <a:srgbClr val="006600"/>
                </a:solidFill>
              </a:rPr>
              <a:t>-     Index(</a:t>
            </a:r>
            <a:r>
              <a:rPr lang="ko-KR" altLang="en-US" sz="1300" dirty="0">
                <a:solidFill>
                  <a:srgbClr val="006600"/>
                </a:solidFill>
              </a:rPr>
              <a:t>목록</a:t>
            </a:r>
            <a:r>
              <a:rPr lang="en-US" altLang="ko-KR" sz="1300" dirty="0">
                <a:solidFill>
                  <a:srgbClr val="006600"/>
                </a:solidFill>
              </a:rPr>
              <a:t>) : Primary Key(</a:t>
            </a:r>
            <a:r>
              <a:rPr lang="ko-KR" altLang="en-US" sz="1300" dirty="0" err="1">
                <a:solidFill>
                  <a:srgbClr val="006600"/>
                </a:solidFill>
              </a:rPr>
              <a:t>기본키</a:t>
            </a:r>
            <a:r>
              <a:rPr lang="en-US" altLang="ko-KR" sz="1300" dirty="0">
                <a:solidFill>
                  <a:srgbClr val="006600"/>
                </a:solidFill>
              </a:rPr>
              <a:t>)</a:t>
            </a:r>
          </a:p>
          <a:p>
            <a:r>
              <a:rPr lang="en-US" altLang="ko-KR" sz="1300" dirty="0">
                <a:solidFill>
                  <a:srgbClr val="006600"/>
                </a:solidFill>
              </a:rPr>
              <a:t>-     Name(</a:t>
            </a:r>
            <a:r>
              <a:rPr lang="ko-KR" altLang="en-US" sz="1300" dirty="0">
                <a:solidFill>
                  <a:srgbClr val="006600"/>
                </a:solidFill>
              </a:rPr>
              <a:t>이름</a:t>
            </a:r>
            <a:r>
              <a:rPr lang="en-US" altLang="ko-KR" sz="1300" dirty="0">
                <a:solidFill>
                  <a:srgbClr val="006600"/>
                </a:solidFill>
              </a:rPr>
              <a:t>) </a:t>
            </a:r>
          </a:p>
          <a:p>
            <a:pPr marL="285750" indent="-285750">
              <a:buFontTx/>
              <a:buChar char="-"/>
            </a:pPr>
            <a:r>
              <a:rPr lang="en-US" altLang="ko-KR" sz="1300" dirty="0">
                <a:solidFill>
                  <a:srgbClr val="006600"/>
                </a:solidFill>
              </a:rPr>
              <a:t>Age(</a:t>
            </a:r>
            <a:r>
              <a:rPr lang="ko-KR" altLang="en-US" sz="1300" dirty="0">
                <a:solidFill>
                  <a:srgbClr val="006600"/>
                </a:solidFill>
              </a:rPr>
              <a:t>나이</a:t>
            </a:r>
            <a:r>
              <a:rPr lang="en-US" altLang="ko-KR" sz="1300" dirty="0">
                <a:solidFill>
                  <a:srgbClr val="006600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300" dirty="0">
                <a:solidFill>
                  <a:srgbClr val="006600"/>
                </a:solidFill>
              </a:rPr>
              <a:t>PH(</a:t>
            </a:r>
            <a:r>
              <a:rPr lang="ko-KR" altLang="en-US" sz="1300" dirty="0">
                <a:solidFill>
                  <a:srgbClr val="006600"/>
                </a:solidFill>
              </a:rPr>
              <a:t>휴대폰번호</a:t>
            </a:r>
            <a:r>
              <a:rPr lang="en-US" altLang="ko-KR" sz="1300" dirty="0">
                <a:solidFill>
                  <a:srgbClr val="006600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300" dirty="0">
                <a:solidFill>
                  <a:srgbClr val="006600"/>
                </a:solidFill>
              </a:rPr>
              <a:t>Mail(</a:t>
            </a:r>
            <a:r>
              <a:rPr lang="ko-KR" altLang="en-US" sz="1300" dirty="0">
                <a:solidFill>
                  <a:srgbClr val="006600"/>
                </a:solidFill>
              </a:rPr>
              <a:t>메일주소</a:t>
            </a:r>
            <a:r>
              <a:rPr lang="en-US" altLang="ko-KR" sz="1300" dirty="0">
                <a:solidFill>
                  <a:srgbClr val="006600"/>
                </a:solidFill>
              </a:rPr>
              <a:t>) : Null</a:t>
            </a:r>
            <a:r>
              <a:rPr lang="ko-KR" altLang="en-US" sz="1300" dirty="0">
                <a:solidFill>
                  <a:srgbClr val="006600"/>
                </a:solidFill>
              </a:rPr>
              <a:t>값으로 지정</a:t>
            </a:r>
            <a:r>
              <a:rPr lang="en-US" altLang="ko-KR" sz="1300" dirty="0">
                <a:solidFill>
                  <a:srgbClr val="006600"/>
                </a:solidFill>
              </a:rPr>
              <a:t> </a:t>
            </a:r>
          </a:p>
          <a:p>
            <a:endParaRPr lang="en-US" altLang="ko-KR" sz="1300" dirty="0">
              <a:solidFill>
                <a:srgbClr val="0066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300" dirty="0">
              <a:solidFill>
                <a:srgbClr val="0066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A6C497-577C-47D6-92B9-976914B75534}"/>
              </a:ext>
            </a:extLst>
          </p:cNvPr>
          <p:cNvSpPr txBox="1"/>
          <p:nvPr/>
        </p:nvSpPr>
        <p:spPr>
          <a:xfrm>
            <a:off x="5536283" y="1456497"/>
            <a:ext cx="22333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006600"/>
                </a:solidFill>
              </a:rPr>
              <a:t>// </a:t>
            </a:r>
            <a:r>
              <a:rPr lang="ko-KR" altLang="en-US" sz="1500" dirty="0">
                <a:solidFill>
                  <a:srgbClr val="006600"/>
                </a:solidFill>
              </a:rPr>
              <a:t>새 데이터 베이스 생성</a:t>
            </a:r>
          </a:p>
        </p:txBody>
      </p:sp>
    </p:spTree>
    <p:extLst>
      <p:ext uri="{BB962C8B-B14F-4D97-AF65-F5344CB8AC3E}">
        <p14:creationId xmlns:p14="http://schemas.microsoft.com/office/powerpoint/2010/main" val="2181016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76644A-1A18-4D17-BAAB-5E01C8B62A9F}"/>
              </a:ext>
            </a:extLst>
          </p:cNvPr>
          <p:cNvSpPr txBox="1"/>
          <p:nvPr/>
        </p:nvSpPr>
        <p:spPr>
          <a:xfrm>
            <a:off x="323528" y="74607"/>
            <a:ext cx="871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Step3. SQL DML (Data Manipulation Language) Query </a:t>
            </a:r>
            <a:endParaRPr lang="ko-KR" altLang="en-US" sz="2000" dirty="0"/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FF0794F6-E9F7-479C-B391-C8F4315A13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7421521"/>
              </p:ext>
            </p:extLst>
          </p:nvPr>
        </p:nvGraphicFramePr>
        <p:xfrm>
          <a:off x="611560" y="857099"/>
          <a:ext cx="7620000" cy="4211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7E1C203-A512-4CDB-B208-D360F433CCF9}"/>
              </a:ext>
            </a:extLst>
          </p:cNvPr>
          <p:cNvSpPr txBox="1"/>
          <p:nvPr/>
        </p:nvSpPr>
        <p:spPr>
          <a:xfrm>
            <a:off x="923930" y="3723878"/>
            <a:ext cx="2903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Select * from SqlTest1216;</a:t>
            </a:r>
          </a:p>
          <a:p>
            <a:r>
              <a:rPr lang="en-US" altLang="ko-KR" dirty="0"/>
              <a:t>go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2EF2E3-063D-41F5-83B9-2CE1A877A57A}"/>
              </a:ext>
            </a:extLst>
          </p:cNvPr>
          <p:cNvSpPr txBox="1"/>
          <p:nvPr/>
        </p:nvSpPr>
        <p:spPr>
          <a:xfrm>
            <a:off x="827584" y="1556087"/>
            <a:ext cx="8857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Insert into SqlTest1216 Values ('</a:t>
            </a:r>
            <a:r>
              <a:rPr lang="ko-KR" altLang="en-US" sz="1500" dirty="0"/>
              <a:t>김경아</a:t>
            </a:r>
            <a:r>
              <a:rPr lang="en-US" altLang="ko-KR" sz="1500" dirty="0"/>
              <a:t>','24','01071750935','kka960602@naver.com');</a:t>
            </a:r>
          </a:p>
          <a:p>
            <a:r>
              <a:rPr lang="en-US" altLang="ko-KR" sz="1500" dirty="0"/>
              <a:t>Insert into SqlTest1216 Values ('</a:t>
            </a:r>
            <a:r>
              <a:rPr lang="ko-KR" altLang="en-US" sz="1500" dirty="0"/>
              <a:t>홍길동</a:t>
            </a:r>
            <a:r>
              <a:rPr lang="en-US" altLang="ko-KR" sz="1500" dirty="0"/>
              <a:t>','28','01012345678','12345678@naver.com');</a:t>
            </a:r>
          </a:p>
          <a:p>
            <a:r>
              <a:rPr lang="en-US" altLang="ko-KR" sz="1500" dirty="0"/>
              <a:t>Insert into SqlTest1216 Values ('</a:t>
            </a:r>
            <a:r>
              <a:rPr lang="ko-KR" altLang="en-US" sz="1500" dirty="0" err="1"/>
              <a:t>박놀부</a:t>
            </a:r>
            <a:r>
              <a:rPr lang="en-US" altLang="ko-KR" sz="1500" dirty="0"/>
              <a:t>','50','01035681234','12345678@naver.com');</a:t>
            </a:r>
          </a:p>
          <a:p>
            <a:r>
              <a:rPr lang="en-US" altLang="ko-KR" sz="1500" dirty="0"/>
              <a:t>go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490750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FB6C4AAC-25E6-4CCB-88BC-8ED20E769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55526"/>
            <a:ext cx="7848872" cy="458797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140E66C-1B6A-459A-9103-A09B5B240906}"/>
              </a:ext>
            </a:extLst>
          </p:cNvPr>
          <p:cNvSpPr/>
          <p:nvPr/>
        </p:nvSpPr>
        <p:spPr>
          <a:xfrm>
            <a:off x="2915816" y="3738612"/>
            <a:ext cx="3240360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DCE098-1939-49E8-903A-A35D479A2DCB}"/>
              </a:ext>
            </a:extLst>
          </p:cNvPr>
          <p:cNvSpPr txBox="1"/>
          <p:nvPr/>
        </p:nvSpPr>
        <p:spPr>
          <a:xfrm>
            <a:off x="591022" y="36736"/>
            <a:ext cx="2586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Step3 .SQL Query</a:t>
            </a:r>
            <a:r>
              <a:rPr lang="ko-KR" altLang="en-US" dirty="0"/>
              <a:t> 구현</a:t>
            </a:r>
          </a:p>
        </p:txBody>
      </p:sp>
    </p:spTree>
    <p:extLst>
      <p:ext uri="{BB962C8B-B14F-4D97-AF65-F5344CB8AC3E}">
        <p14:creationId xmlns:p14="http://schemas.microsoft.com/office/powerpoint/2010/main" val="3008563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876B1E2-85F3-4B9E-A1E0-A9A06E1596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7704" y="2211710"/>
            <a:ext cx="8820472" cy="576064"/>
          </a:xfrm>
        </p:spPr>
        <p:txBody>
          <a:bodyPr/>
          <a:lstStyle/>
          <a:p>
            <a:r>
              <a:rPr lang="en-US" altLang="ko-KR" dirty="0"/>
              <a:t>Question &amp; Answer</a:t>
            </a:r>
            <a:endParaRPr lang="ko-KR" altLang="en-US" dirty="0"/>
          </a:p>
        </p:txBody>
      </p:sp>
      <p:pic>
        <p:nvPicPr>
          <p:cNvPr id="4" name="그래픽 3" descr="질문">
            <a:extLst>
              <a:ext uri="{FF2B5EF4-FFF2-40B4-BE49-F238E27FC236}">
                <a16:creationId xmlns:a16="http://schemas.microsoft.com/office/drawing/2014/main" id="{FC366B7F-C8DD-4B1B-A312-E837961B6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2120" y="1531852"/>
            <a:ext cx="1935780" cy="193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0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Thank you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EA64304-44FA-4A7D-8BBC-BCD95DBB6B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Presentor</a:t>
            </a:r>
            <a:r>
              <a:rPr lang="en-US" altLang="ko-K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Info</a:t>
            </a:r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870CC6-DEB7-4044-AB81-16D8C820CBC2}"/>
              </a:ext>
            </a:extLst>
          </p:cNvPr>
          <p:cNvSpPr txBox="1"/>
          <p:nvPr/>
        </p:nvSpPr>
        <p:spPr>
          <a:xfrm>
            <a:off x="431540" y="1275606"/>
            <a:ext cx="8280920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Presentor</a:t>
            </a:r>
            <a:r>
              <a:rPr lang="en-US" altLang="ko-KR" sz="2000" dirty="0">
                <a:solidFill>
                  <a:schemeClr val="bg1"/>
                </a:solidFill>
                <a:latin typeface="Abadi" panose="020B0604020104020204" pitchFamily="34" charset="0"/>
              </a:rPr>
              <a:t> : </a:t>
            </a:r>
            <a:r>
              <a:rPr lang="ko-KR" alt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김 경 아</a:t>
            </a:r>
            <a:endParaRPr lang="en-US" altLang="ko-KR" sz="20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latin typeface="Abadi" panose="020B0604020104020204" pitchFamily="34" charset="0"/>
              </a:rPr>
              <a:t>PH : 010-7175-0935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latin typeface="Abadi" panose="020B0604020104020204" pitchFamily="34" charset="0"/>
              </a:rPr>
              <a:t>Email : </a:t>
            </a:r>
            <a:r>
              <a:rPr lang="en-US" altLang="ko-KR" sz="2000" dirty="0">
                <a:solidFill>
                  <a:schemeClr val="bg1"/>
                </a:solidFill>
                <a:latin typeface="Abadi" panose="020B0604020104020204" pitchFamily="34" charset="0"/>
                <a:hlinkClick r:id="rId2"/>
              </a:rPr>
              <a:t>kka960602@gmail.com</a:t>
            </a:r>
            <a:endParaRPr lang="en-US" altLang="ko-KR" sz="20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Github</a:t>
            </a:r>
            <a:r>
              <a:rPr lang="en-US" altLang="ko-KR" sz="2000" dirty="0">
                <a:solidFill>
                  <a:schemeClr val="bg1"/>
                </a:solidFill>
                <a:latin typeface="Abadi" panose="020B0604020104020204" pitchFamily="34" charset="0"/>
              </a:rPr>
              <a:t> : </a:t>
            </a:r>
            <a:r>
              <a:rPr lang="en-US" altLang="ko-KR" sz="2000" dirty="0">
                <a:solidFill>
                  <a:schemeClr val="bg1"/>
                </a:solidFill>
                <a:latin typeface="Abadi" panose="020B06040201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https://github.com/Kyeonga-Kim</a:t>
            </a:r>
            <a:endParaRPr lang="en-US" altLang="ko-KR" sz="20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endParaRPr lang="en-US" altLang="ko-KR" sz="20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bg1"/>
                </a:solidFill>
                <a:latin typeface="Abadi" panose="020B0604020104020204" pitchFamily="34" charset="0"/>
              </a:rPr>
              <a:t>Source URL) 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Abadi" panose="020B0604020104020204" pitchFamily="34" charset="0"/>
              </a:rPr>
              <a:t>-SQL in an Azure VM : </a:t>
            </a:r>
            <a:r>
              <a:rPr lang="en-US" altLang="ko-KR" sz="1200" dirty="0">
                <a:hlinkClick r:id="rId4"/>
              </a:rPr>
              <a:t>https://docs.microsoft.com/ko-kr/azure/virtual-machines/windows/sql/virtual-machines-        windows-</a:t>
            </a:r>
            <a:r>
              <a:rPr lang="en-US" altLang="ko-KR" sz="1200" dirty="0" err="1">
                <a:hlinkClick r:id="rId4"/>
              </a:rPr>
              <a:t>sql</a:t>
            </a:r>
            <a:r>
              <a:rPr lang="en-US" altLang="ko-KR" sz="1200" dirty="0">
                <a:hlinkClick r:id="rId4"/>
              </a:rPr>
              <a:t>-server-</a:t>
            </a:r>
            <a:r>
              <a:rPr lang="en-US" altLang="ko-KR" sz="1200" dirty="0" err="1">
                <a:hlinkClick r:id="rId4"/>
              </a:rPr>
              <a:t>iaas</a:t>
            </a:r>
            <a:r>
              <a:rPr lang="en-US" altLang="ko-KR" sz="1200" dirty="0">
                <a:hlinkClick r:id="rId4"/>
              </a:rPr>
              <a:t>-overview</a:t>
            </a:r>
            <a:endParaRPr lang="en-US" altLang="ko-KR" sz="1200" dirty="0"/>
          </a:p>
          <a:p>
            <a:r>
              <a:rPr lang="en-US" altLang="ko-KR" sz="1200" dirty="0">
                <a:solidFill>
                  <a:schemeClr val="bg1"/>
                </a:solidFill>
              </a:rPr>
              <a:t>-Azure SQL Database(=DBaaS) : </a:t>
            </a:r>
            <a:r>
              <a:rPr lang="en-US" altLang="ko-KR" sz="1200" dirty="0">
                <a:hlinkClick r:id="rId5"/>
              </a:rPr>
              <a:t>https://docs.microsoft.com/ko-kr/azure/sql-database/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Abadi" panose="020B0604020104020204" pitchFamily="34" charset="0"/>
              </a:rPr>
              <a:t>-MS Lab :</a:t>
            </a:r>
            <a:r>
              <a:rPr lang="en-US" altLang="ko-KR" sz="1200" dirty="0">
                <a:hlinkClick r:id="rId6"/>
              </a:rPr>
              <a:t>https://github.com/MicrosoftLearning/10979-MicrosoftAzureFundamentals/blob/master/Instructions/10979F_LAB_AK_06.md</a:t>
            </a:r>
            <a:endParaRPr lang="en-US" altLang="ko-KR" sz="1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38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1907704" y="195486"/>
            <a:ext cx="709228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OUTLINE</a:t>
            </a:r>
          </a:p>
        </p:txBody>
      </p:sp>
      <p:sp>
        <p:nvSpPr>
          <p:cNvPr id="5" name="Oval 4"/>
          <p:cNvSpPr/>
          <p:nvPr/>
        </p:nvSpPr>
        <p:spPr>
          <a:xfrm>
            <a:off x="1575998" y="1141370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489577" y="1170290"/>
            <a:ext cx="5876720" cy="1078140"/>
            <a:chOff x="3012794" y="4363106"/>
            <a:chExt cx="1884948" cy="1078140"/>
          </a:xfrm>
        </p:grpSpPr>
        <p:sp>
          <p:nvSpPr>
            <p:cNvPr id="10" name="TextBox 9"/>
            <p:cNvSpPr txBox="1"/>
            <p:nvPr/>
          </p:nvSpPr>
          <p:spPr>
            <a:xfrm>
              <a:off x="3012794" y="4733360"/>
              <a:ext cx="1866815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- Azure SQL (=DBaaS)</a:t>
              </a:r>
            </a:p>
            <a:p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- SQL in an Azure VM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17859" y="4363106"/>
              <a:ext cx="187988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cs typeface="Arial" pitchFamily="34" charset="0"/>
                </a:rPr>
                <a:t>What is Azure SQL Database Service?</a:t>
              </a:r>
              <a:endParaRPr lang="ko-KR" altLang="en-US" sz="25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76A5DD0-AFE7-45D2-86CB-86A89F02B04A}"/>
              </a:ext>
            </a:extLst>
          </p:cNvPr>
          <p:cNvGrpSpPr/>
          <p:nvPr/>
        </p:nvGrpSpPr>
        <p:grpSpPr>
          <a:xfrm>
            <a:off x="1575998" y="2073597"/>
            <a:ext cx="6756240" cy="793940"/>
            <a:chOff x="1575998" y="2073597"/>
            <a:chExt cx="6756240" cy="793940"/>
          </a:xfrm>
        </p:grpSpPr>
        <p:sp>
          <p:nvSpPr>
            <p:cNvPr id="6" name="Oval 5"/>
            <p:cNvSpPr/>
            <p:nvPr/>
          </p:nvSpPr>
          <p:spPr>
            <a:xfrm>
              <a:off x="1575998" y="2073597"/>
              <a:ext cx="793940" cy="793940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83768" y="2283718"/>
              <a:ext cx="5848470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300" b="1" dirty="0">
                  <a:solidFill>
                    <a:schemeClr val="bg1"/>
                  </a:solidFill>
                  <a:cs typeface="Arial" pitchFamily="34" charset="0"/>
                </a:rPr>
                <a:t>Create SQL Server of Azure VM</a:t>
              </a:r>
              <a:endParaRPr lang="ko-KR" altLang="en-US" sz="23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pic>
          <p:nvPicPr>
            <p:cNvPr id="28" name="그래픽 27" descr="렌치">
              <a:extLst>
                <a:ext uri="{FF2B5EF4-FFF2-40B4-BE49-F238E27FC236}">
                  <a16:creationId xmlns:a16="http://schemas.microsoft.com/office/drawing/2014/main" id="{E29A97B3-881E-414A-BA5E-61D5A8746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17744" y="2218505"/>
              <a:ext cx="504000" cy="504000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34620F91-C905-4154-8D6D-68A28A7738A8}"/>
              </a:ext>
            </a:extLst>
          </p:cNvPr>
          <p:cNvGrpSpPr/>
          <p:nvPr/>
        </p:nvGrpSpPr>
        <p:grpSpPr>
          <a:xfrm>
            <a:off x="1575998" y="3005824"/>
            <a:ext cx="6740418" cy="793940"/>
            <a:chOff x="1575998" y="3005824"/>
            <a:chExt cx="6740418" cy="793940"/>
          </a:xfrm>
        </p:grpSpPr>
        <p:sp>
          <p:nvSpPr>
            <p:cNvPr id="7" name="Oval 6"/>
            <p:cNvSpPr/>
            <p:nvPr/>
          </p:nvSpPr>
          <p:spPr>
            <a:xfrm>
              <a:off x="1575998" y="3005824"/>
              <a:ext cx="793940" cy="793940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80406" y="3147814"/>
              <a:ext cx="5836010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300" b="1" dirty="0">
                  <a:solidFill>
                    <a:schemeClr val="bg1"/>
                  </a:solidFill>
                  <a:cs typeface="Arial" pitchFamily="34" charset="0"/>
                </a:rPr>
                <a:t>Create Azure SQL / SQL Query</a:t>
              </a:r>
              <a:endParaRPr lang="ko-KR" altLang="en-US" sz="23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pic>
          <p:nvPicPr>
            <p:cNvPr id="30" name="그래픽 29" descr="도구">
              <a:extLst>
                <a:ext uri="{FF2B5EF4-FFF2-40B4-BE49-F238E27FC236}">
                  <a16:creationId xmlns:a16="http://schemas.microsoft.com/office/drawing/2014/main" id="{0083D8E6-5314-4B1F-9063-D807C95C3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06858" y="3147114"/>
              <a:ext cx="504000" cy="504000"/>
            </a:xfrm>
            <a:prstGeom prst="rect">
              <a:avLst/>
            </a:prstGeom>
          </p:spPr>
        </p:pic>
      </p:grpSp>
      <p:pic>
        <p:nvPicPr>
          <p:cNvPr id="32" name="그래픽 31" descr="돋보기">
            <a:extLst>
              <a:ext uri="{FF2B5EF4-FFF2-40B4-BE49-F238E27FC236}">
                <a16:creationId xmlns:a16="http://schemas.microsoft.com/office/drawing/2014/main" id="{C5456A7B-7728-4F2E-B953-6BB97A2336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17745" y="1275606"/>
            <a:ext cx="504000" cy="50400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4777EB47-2C09-4E50-85D8-6A793E265A64}"/>
              </a:ext>
            </a:extLst>
          </p:cNvPr>
          <p:cNvGrpSpPr/>
          <p:nvPr/>
        </p:nvGrpSpPr>
        <p:grpSpPr>
          <a:xfrm>
            <a:off x="1575998" y="3938050"/>
            <a:ext cx="6746226" cy="793940"/>
            <a:chOff x="1575998" y="3938050"/>
            <a:chExt cx="6746226" cy="793940"/>
          </a:xfrm>
        </p:grpSpPr>
        <p:sp>
          <p:nvSpPr>
            <p:cNvPr id="8" name="Oval 7"/>
            <p:cNvSpPr/>
            <p:nvPr/>
          </p:nvSpPr>
          <p:spPr>
            <a:xfrm>
              <a:off x="1575998" y="3938050"/>
              <a:ext cx="793940" cy="793940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89577" y="4162161"/>
              <a:ext cx="5832647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300" b="1" dirty="0">
                  <a:solidFill>
                    <a:schemeClr val="bg1"/>
                  </a:solidFill>
                  <a:cs typeface="Arial" pitchFamily="34" charset="0"/>
                </a:rPr>
                <a:t>Question &amp; Answer</a:t>
              </a:r>
              <a:endParaRPr lang="ko-KR" altLang="en-US" sz="23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pic>
          <p:nvPicPr>
            <p:cNvPr id="34" name="그래픽 33" descr="질문">
              <a:extLst>
                <a:ext uri="{FF2B5EF4-FFF2-40B4-BE49-F238E27FC236}">
                  <a16:creationId xmlns:a16="http://schemas.microsoft.com/office/drawing/2014/main" id="{60FA4D67-70DA-4F68-ADD8-05D6DC467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00116" y="4104437"/>
              <a:ext cx="504000" cy="50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8C05C772-E2AE-4AF7-B68E-40BA08FEFE7D}"/>
              </a:ext>
            </a:extLst>
          </p:cNvPr>
          <p:cNvSpPr txBox="1"/>
          <p:nvPr/>
        </p:nvSpPr>
        <p:spPr>
          <a:xfrm>
            <a:off x="827584" y="294166"/>
            <a:ext cx="77444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57A7B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badi" panose="020B0604020104020204" pitchFamily="34" charset="0"/>
              </a:rPr>
              <a:t>What is Azure SQL Database Service ?</a:t>
            </a:r>
            <a:endParaRPr lang="ko-KR" altLang="en-US" sz="3600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rgbClr val="57A7BD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badi" panose="020B0604020104020204" pitchFamily="34" charset="0"/>
            </a:endParaRPr>
          </a:p>
          <a:p>
            <a:endParaRPr lang="ko-KR" altLang="en-US" sz="3600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rgbClr val="57A7BD"/>
              </a:solidFill>
              <a:latin typeface="Abadi" panose="020B06040201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BCCBAA-26D8-4CC8-91AB-DA4B6FE41709}"/>
              </a:ext>
            </a:extLst>
          </p:cNvPr>
          <p:cNvSpPr txBox="1"/>
          <p:nvPr/>
        </p:nvSpPr>
        <p:spPr>
          <a:xfrm>
            <a:off x="971600" y="894330"/>
            <a:ext cx="7520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Azure SQL Database Service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란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? </a:t>
            </a:r>
            <a:r>
              <a:rPr lang="ko-KR" altLang="en-US" sz="15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범용 </a:t>
            </a:r>
            <a:r>
              <a:rPr lang="ko-KR" altLang="en-US" sz="1500" u="sng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관계형 데이터베이스</a:t>
            </a:r>
            <a:r>
              <a:rPr lang="ko-KR" altLang="en-US" sz="15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를</a:t>
            </a:r>
            <a:r>
              <a:rPr lang="en-US" altLang="ko-KR" sz="15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ko-KR" altLang="en-US" sz="15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관리하는 서비스 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834714-5DFA-47C7-8518-FDC7223100B4}"/>
              </a:ext>
            </a:extLst>
          </p:cNvPr>
          <p:cNvSpPr txBox="1"/>
          <p:nvPr/>
        </p:nvSpPr>
        <p:spPr>
          <a:xfrm>
            <a:off x="4499992" y="1309904"/>
            <a:ext cx="43924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highlight>
                  <a:srgbClr val="69B6CC"/>
                </a:highlight>
                <a:latin typeface="Abadi" panose="020B0604020104020204" pitchFamily="34" charset="0"/>
              </a:rPr>
              <a:t>[ Azure VM</a:t>
            </a:r>
            <a:r>
              <a:rPr lang="ko-KR" altLang="en-US" sz="1700" dirty="0">
                <a:highlight>
                  <a:srgbClr val="69B6CC"/>
                </a:highlight>
                <a:latin typeface="Abadi" panose="020B0604020104020204" pitchFamily="34" charset="0"/>
              </a:rPr>
              <a:t>의 </a:t>
            </a:r>
            <a:r>
              <a:rPr lang="en-US" altLang="ko-KR" sz="1700" dirty="0">
                <a:highlight>
                  <a:srgbClr val="69B6CC"/>
                </a:highlight>
                <a:latin typeface="Abadi" panose="020B0604020104020204" pitchFamily="34" charset="0"/>
              </a:rPr>
              <a:t>SQL Server ]</a:t>
            </a:r>
          </a:p>
          <a:p>
            <a:endParaRPr lang="en-US" altLang="ko-KR" sz="1600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badi" panose="020B0604020104020204" pitchFamily="34" charset="0"/>
              </a:rPr>
              <a:t>IaaS </a:t>
            </a:r>
            <a:r>
              <a:rPr lang="ko-KR" altLang="en-US" sz="1600" dirty="0">
                <a:latin typeface="Abadi" panose="020B0604020104020204" pitchFamily="34" charset="0"/>
              </a:rPr>
              <a:t>서비스 </a:t>
            </a:r>
            <a:r>
              <a:rPr lang="en-US" altLang="ko-KR" sz="1600" dirty="0">
                <a:latin typeface="Abadi" panose="020B0604020104020204" pitchFamily="34" charset="0"/>
              </a:rPr>
              <a:t>: SQL</a:t>
            </a:r>
            <a:r>
              <a:rPr lang="ko-KR" altLang="en-US" sz="1600" dirty="0">
                <a:latin typeface="Abadi" panose="020B0604020104020204" pitchFamily="34" charset="0"/>
              </a:rPr>
              <a:t> </a:t>
            </a:r>
            <a:r>
              <a:rPr lang="en-US" altLang="ko-KR" sz="1600" dirty="0">
                <a:latin typeface="Abadi" panose="020B0604020104020204" pitchFamily="34" charset="0"/>
              </a:rPr>
              <a:t>Server</a:t>
            </a:r>
            <a:r>
              <a:rPr lang="ko-KR" altLang="en-US" sz="1600" dirty="0">
                <a:latin typeface="Abadi" panose="020B0604020104020204" pitchFamily="34" charset="0"/>
              </a:rPr>
              <a:t> 엔진 완전 제어</a:t>
            </a:r>
            <a:endParaRPr lang="en-US" altLang="ko-KR" sz="1600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badi" panose="020B0604020104020204" pitchFamily="34" charset="0"/>
              </a:rPr>
              <a:t>가용성 </a:t>
            </a:r>
            <a:r>
              <a:rPr lang="en-US" altLang="ko-KR" sz="1600" dirty="0">
                <a:latin typeface="Abadi" panose="020B0604020104020204" pitchFamily="34" charset="0"/>
              </a:rPr>
              <a:t>99.99%</a:t>
            </a:r>
          </a:p>
          <a:p>
            <a:endParaRPr lang="en-US" altLang="ko-KR" sz="1600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badi" panose="020B0604020104020204" pitchFamily="34" charset="0"/>
              </a:rPr>
              <a:t>최대 </a:t>
            </a:r>
            <a:r>
              <a:rPr lang="en-US" altLang="ko-KR" sz="1600" dirty="0">
                <a:latin typeface="Abadi" panose="020B0604020104020204" pitchFamily="34" charset="0"/>
              </a:rPr>
              <a:t>256TB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badi" panose="020B0604020104020204" pitchFamily="34" charset="0"/>
              </a:rPr>
              <a:t>서비스 종류</a:t>
            </a:r>
            <a:endParaRPr lang="en-US" altLang="ko-KR" sz="1600" dirty="0">
              <a:latin typeface="Abadi" panose="020B0604020104020204" pitchFamily="34" charset="0"/>
            </a:endParaRPr>
          </a:p>
          <a:p>
            <a:r>
              <a:rPr lang="en-US" altLang="ko-KR" sz="1600" dirty="0">
                <a:latin typeface="Abadi" panose="020B0604020104020204" pitchFamily="34" charset="0"/>
              </a:rPr>
              <a:t>    -SQL Server in an Azure VM</a:t>
            </a:r>
          </a:p>
          <a:p>
            <a:r>
              <a:rPr lang="en-US" altLang="ko-KR" sz="1600" dirty="0">
                <a:latin typeface="Abadi" panose="020B0604020104020204" pitchFamily="34" charset="0"/>
              </a:rPr>
              <a:t>     -MySQL in an Azure VM</a:t>
            </a:r>
          </a:p>
          <a:p>
            <a:r>
              <a:rPr lang="en-US" altLang="ko-KR" sz="1600" dirty="0">
                <a:latin typeface="Abadi" panose="020B0604020104020204" pitchFamily="34" charset="0"/>
              </a:rPr>
              <a:t>     -PostgreSQL in an Azure VM</a:t>
            </a:r>
          </a:p>
          <a:p>
            <a:r>
              <a:rPr lang="ko-KR" altLang="en-US" sz="1600" dirty="0"/>
              <a:t>     </a:t>
            </a:r>
            <a:endParaRPr lang="en-US" altLang="ko-KR" sz="1600" dirty="0">
              <a:latin typeface="Abadi" panose="020B0604020104020204" pitchFamily="34" charset="0"/>
            </a:endParaRPr>
          </a:p>
          <a:p>
            <a:endParaRPr lang="en-US" altLang="ko-KR" sz="1600" dirty="0">
              <a:latin typeface="Abadi" panose="020B0604020104020204" pitchFamily="34" charset="0"/>
            </a:endParaRPr>
          </a:p>
        </p:txBody>
      </p:sp>
      <p:pic>
        <p:nvPicPr>
          <p:cNvPr id="20" name="그래픽 19" descr="돋보기">
            <a:extLst>
              <a:ext uri="{FF2B5EF4-FFF2-40B4-BE49-F238E27FC236}">
                <a16:creationId xmlns:a16="http://schemas.microsoft.com/office/drawing/2014/main" id="{992D6CAF-9831-4376-90F2-65EB49BD8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512" y="318019"/>
            <a:ext cx="648072" cy="6480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36771BB4-FE83-452C-95B3-53FB915217E7}"/>
              </a:ext>
            </a:extLst>
          </p:cNvPr>
          <p:cNvGrpSpPr/>
          <p:nvPr/>
        </p:nvGrpSpPr>
        <p:grpSpPr>
          <a:xfrm>
            <a:off x="177673" y="1324737"/>
            <a:ext cx="3744416" cy="3585597"/>
            <a:chOff x="179512" y="1304935"/>
            <a:chExt cx="3744416" cy="358559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68F68CE-69B0-4674-B2D0-E94204EC63F6}"/>
                </a:ext>
              </a:extLst>
            </p:cNvPr>
            <p:cNvSpPr txBox="1"/>
            <p:nvPr/>
          </p:nvSpPr>
          <p:spPr>
            <a:xfrm>
              <a:off x="179512" y="1304935"/>
              <a:ext cx="3744416" cy="3585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00" dirty="0">
                  <a:highlight>
                    <a:srgbClr val="69B6CC"/>
                  </a:highlight>
                  <a:latin typeface="Abadi" panose="020B0604020104020204" pitchFamily="34" charset="0"/>
                </a:rPr>
                <a:t>[ Azure SQL (DBaaS) ]</a:t>
              </a:r>
            </a:p>
            <a:p>
              <a:pPr marL="342900" indent="-342900">
                <a:buAutoNum type="arabicParenR"/>
              </a:pPr>
              <a:endParaRPr lang="en-US" altLang="ko-KR" sz="1500" dirty="0">
                <a:latin typeface="Abadi" panose="020B0604020104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500" dirty="0">
                  <a:latin typeface="Abadi" panose="020B0604020104020204" pitchFamily="34" charset="0"/>
                </a:rPr>
                <a:t>PaaS </a:t>
              </a:r>
              <a:r>
                <a:rPr lang="ko-KR" altLang="en-US" sz="1500" dirty="0">
                  <a:latin typeface="Abadi" panose="020B0604020104020204" pitchFamily="34" charset="0"/>
                </a:rPr>
                <a:t>서비스 </a:t>
              </a:r>
              <a:r>
                <a:rPr lang="en-US" altLang="ko-KR" sz="1500" dirty="0">
                  <a:latin typeface="Abadi" panose="020B0604020104020204" pitchFamily="34" charset="0"/>
                </a:rPr>
                <a:t>: </a:t>
              </a:r>
              <a:r>
                <a:rPr lang="ko-KR" altLang="en-US" sz="1500" dirty="0">
                  <a:latin typeface="Abadi" panose="020B0604020104020204" pitchFamily="34" charset="0"/>
                </a:rPr>
                <a:t>사용자</a:t>
              </a:r>
              <a:r>
                <a:rPr lang="en-US" altLang="ko-KR" sz="1500" dirty="0">
                  <a:latin typeface="Abadi" panose="020B0604020104020204" pitchFamily="34" charset="0"/>
                </a:rPr>
                <a:t> DB</a:t>
              </a:r>
              <a:r>
                <a:rPr lang="ko-KR" altLang="en-US" sz="1500" dirty="0">
                  <a:latin typeface="Abadi" panose="020B0604020104020204" pitchFamily="34" charset="0"/>
                </a:rPr>
                <a:t>만 사용가능</a:t>
              </a:r>
              <a:endParaRPr lang="en-US" altLang="ko-KR" sz="1500" dirty="0">
                <a:latin typeface="Abadi" panose="020B0604020104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500" dirty="0">
                <a:latin typeface="Abadi" panose="020B0604020104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500" dirty="0">
                  <a:latin typeface="Abadi" panose="020B0604020104020204" pitchFamily="34" charset="0"/>
                </a:rPr>
                <a:t>가용성 </a:t>
              </a:r>
              <a:r>
                <a:rPr lang="en-US" altLang="ko-KR" sz="1500" dirty="0">
                  <a:latin typeface="Abadi" panose="020B0604020104020204" pitchFamily="34" charset="0"/>
                </a:rPr>
                <a:t>99.995%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500" dirty="0">
                <a:latin typeface="Abadi" panose="020B0604020104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500" dirty="0">
                  <a:latin typeface="Abadi" panose="020B0604020104020204" pitchFamily="34" charset="0"/>
                </a:rPr>
                <a:t>최대 </a:t>
              </a:r>
              <a:r>
                <a:rPr lang="en-US" altLang="ko-KR" sz="1500" dirty="0">
                  <a:latin typeface="Abadi" panose="020B0604020104020204" pitchFamily="34" charset="0"/>
                </a:rPr>
                <a:t>100TB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500" dirty="0">
                <a:latin typeface="Abadi" panose="020B0604020104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500" dirty="0">
                  <a:latin typeface="Abadi" panose="020B0604020104020204" pitchFamily="34" charset="0"/>
                </a:rPr>
                <a:t>서비스 종류 </a:t>
              </a:r>
              <a:endParaRPr lang="en-US" altLang="ko-KR" sz="1500" dirty="0">
                <a:latin typeface="Abadi" panose="020B0604020104020204" pitchFamily="34" charset="0"/>
              </a:endParaRPr>
            </a:p>
            <a:p>
              <a:r>
                <a:rPr lang="en-US" altLang="ko-KR" sz="1500" dirty="0">
                  <a:latin typeface="Abadi" panose="020B0604020104020204" pitchFamily="34" charset="0"/>
                </a:rPr>
                <a:t>    - Azure SQL Database</a:t>
              </a:r>
            </a:p>
            <a:p>
              <a:r>
                <a:rPr lang="en-US" altLang="ko-KR" sz="1500" dirty="0">
                  <a:latin typeface="Abadi" panose="020B0604020104020204" pitchFamily="34" charset="0"/>
                </a:rPr>
                <a:t>    - Azure Database for MySQL</a:t>
              </a:r>
            </a:p>
            <a:p>
              <a:r>
                <a:rPr lang="en-US" altLang="ko-KR" sz="1500" dirty="0">
                  <a:latin typeface="Abadi" panose="020B0604020104020204" pitchFamily="34" charset="0"/>
                </a:rPr>
                <a:t>    - Azure Database for PostgreSQL</a:t>
              </a:r>
            </a:p>
            <a:p>
              <a:r>
                <a:rPr lang="en-US" altLang="ko-KR" sz="1500" dirty="0">
                  <a:latin typeface="Abadi" panose="020B0604020104020204" pitchFamily="34" charset="0"/>
                </a:rPr>
                <a:t>    - Azure Database for MariaDB</a:t>
              </a:r>
            </a:p>
            <a:p>
              <a:endParaRPr lang="en-US" altLang="ko-KR" sz="1500" dirty="0">
                <a:latin typeface="Abadi" panose="020B0604020104020204" pitchFamily="34" charset="0"/>
              </a:endParaRPr>
            </a:p>
            <a:p>
              <a:endParaRPr lang="en-US" altLang="ko-KR" sz="1500" dirty="0">
                <a:latin typeface="Abadi" panose="020B0604020104020204" pitchFamily="34" charset="0"/>
              </a:endParaRPr>
            </a:p>
          </p:txBody>
        </p:sp>
        <p:pic>
          <p:nvPicPr>
            <p:cNvPr id="3" name="그림 2" descr="그리기이(가) 표시된 사진&#10;&#10;자동 생성된 설명">
              <a:extLst>
                <a:ext uri="{FF2B5EF4-FFF2-40B4-BE49-F238E27FC236}">
                  <a16:creationId xmlns:a16="http://schemas.microsoft.com/office/drawing/2014/main" id="{947EF164-DBF8-4CF1-8B25-D1D739266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707" y="3305150"/>
              <a:ext cx="432048" cy="343856"/>
            </a:xfrm>
            <a:prstGeom prst="rect">
              <a:avLst/>
            </a:prstGeom>
          </p:spPr>
        </p:pic>
        <p:pic>
          <p:nvPicPr>
            <p:cNvPr id="5" name="그림 4" descr="머그이(가) 표시된 사진&#10;&#10;자동 생성된 설명">
              <a:extLst>
                <a:ext uri="{FF2B5EF4-FFF2-40B4-BE49-F238E27FC236}">
                  <a16:creationId xmlns:a16="http://schemas.microsoft.com/office/drawing/2014/main" id="{D211E5B4-D4F7-43CC-B942-F20091D54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3811" y="3757384"/>
              <a:ext cx="432048" cy="34385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75CD0B9-9BDC-4F75-8271-801CCD97A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1763" y="3497059"/>
              <a:ext cx="432048" cy="343856"/>
            </a:xfrm>
            <a:prstGeom prst="rect">
              <a:avLst/>
            </a:prstGeom>
          </p:spPr>
        </p:pic>
        <p:pic>
          <p:nvPicPr>
            <p:cNvPr id="9" name="그림 8" descr="머그이(가) 표시된 사진&#10;&#10;자동 생성된 설명">
              <a:extLst>
                <a:ext uri="{FF2B5EF4-FFF2-40B4-BE49-F238E27FC236}">
                  <a16:creationId xmlns:a16="http://schemas.microsoft.com/office/drawing/2014/main" id="{9859183D-034B-4F78-BD43-554D1CF34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3615" y="4152030"/>
              <a:ext cx="414908" cy="34385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5861A6B-B6A7-4EE4-A6CA-7CEF390385BB}"/>
              </a:ext>
            </a:extLst>
          </p:cNvPr>
          <p:cNvSpPr txBox="1"/>
          <p:nvPr/>
        </p:nvSpPr>
        <p:spPr>
          <a:xfrm>
            <a:off x="2156846" y="4694890"/>
            <a:ext cx="67249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*</a:t>
            </a:r>
            <a:r>
              <a:rPr lang="ko-KR" altLang="en-US" sz="1100" dirty="0"/>
              <a:t>관계형 데이터베이스</a:t>
            </a:r>
            <a:r>
              <a:rPr lang="en-US" altLang="ko-KR" sz="1100" dirty="0"/>
              <a:t>(RDBMS) : </a:t>
            </a:r>
            <a:r>
              <a:rPr lang="ko-KR" altLang="en-US" sz="1100" dirty="0"/>
              <a:t> </a:t>
            </a:r>
            <a:r>
              <a:rPr lang="en-US" altLang="ko-KR" sz="1100" dirty="0"/>
              <a:t>column(</a:t>
            </a:r>
            <a:r>
              <a:rPr lang="ko-KR" altLang="en-US" sz="1100" dirty="0"/>
              <a:t>열</a:t>
            </a:r>
            <a:r>
              <a:rPr lang="en-US" altLang="ko-KR" sz="1100" dirty="0"/>
              <a:t>)</a:t>
            </a:r>
            <a:r>
              <a:rPr lang="ko-KR" altLang="en-US" sz="1100" dirty="0"/>
              <a:t>과</a:t>
            </a:r>
            <a:r>
              <a:rPr lang="en-US" altLang="ko-KR" sz="1100" dirty="0"/>
              <a:t> row(</a:t>
            </a:r>
            <a:r>
              <a:rPr lang="ko-KR" altLang="en-US" sz="1100" dirty="0"/>
              <a:t>행</a:t>
            </a:r>
            <a:r>
              <a:rPr lang="en-US" altLang="ko-KR" sz="1100" dirty="0"/>
              <a:t>)</a:t>
            </a:r>
            <a:r>
              <a:rPr lang="ko-KR" altLang="en-US" sz="1100" dirty="0"/>
              <a:t>으로 저장되는 </a:t>
            </a:r>
            <a:r>
              <a:rPr lang="en-US" altLang="ko-KR" sz="1100" dirty="0"/>
              <a:t>Table</a:t>
            </a:r>
            <a:r>
              <a:rPr lang="ko-KR" altLang="en-US" sz="1100" dirty="0"/>
              <a:t>형태의 데이터베이스 </a:t>
            </a:r>
            <a:endParaRPr lang="en-US" altLang="ko-KR" sz="1100" dirty="0"/>
          </a:p>
          <a:p>
            <a:r>
              <a:rPr lang="en-US" altLang="ko-KR" sz="1100" dirty="0"/>
              <a:t>*NOSQL</a:t>
            </a:r>
            <a:r>
              <a:rPr lang="en-US" altLang="ko-KR" sz="1100"/>
              <a:t>: SQL</a:t>
            </a:r>
            <a:r>
              <a:rPr lang="ko-KR" altLang="en-US" sz="1100"/>
              <a:t>뿐만 </a:t>
            </a:r>
            <a:r>
              <a:rPr lang="ko-KR" altLang="en-US" sz="1100" dirty="0"/>
              <a:t>아니라 다양한 형태</a:t>
            </a:r>
            <a:r>
              <a:rPr lang="en-US" altLang="ko-KR" sz="1100" dirty="0"/>
              <a:t>(</a:t>
            </a:r>
            <a:r>
              <a:rPr lang="ko-KR" altLang="en-US" sz="1100" dirty="0" err="1"/>
              <a:t>해쉬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딕셔너리</a:t>
            </a:r>
            <a:r>
              <a:rPr lang="en-US" altLang="ko-KR" sz="1100" dirty="0"/>
              <a:t>, </a:t>
            </a:r>
            <a:r>
              <a:rPr lang="ko-KR" altLang="en-US" sz="1100" dirty="0"/>
              <a:t>리스트</a:t>
            </a:r>
            <a:r>
              <a:rPr lang="en-US" altLang="ko-KR" sz="1100" dirty="0"/>
              <a:t>, </a:t>
            </a:r>
            <a:r>
              <a:rPr lang="ko-KR" altLang="en-US" sz="1100" dirty="0"/>
              <a:t>그래프</a:t>
            </a:r>
            <a:r>
              <a:rPr lang="en-US" altLang="ko-KR" sz="1100" dirty="0"/>
              <a:t>)</a:t>
            </a:r>
            <a:r>
              <a:rPr lang="ko-KR" altLang="en-US" sz="1100" dirty="0"/>
              <a:t>등 까지도 저장되는 데이터베이스</a:t>
            </a:r>
          </a:p>
        </p:txBody>
      </p:sp>
    </p:spTree>
    <p:extLst>
      <p:ext uri="{BB962C8B-B14F-4D97-AF65-F5344CB8AC3E}">
        <p14:creationId xmlns:p14="http://schemas.microsoft.com/office/powerpoint/2010/main" val="156094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195486"/>
            <a:ext cx="8820472" cy="576064"/>
          </a:xfrm>
        </p:spPr>
        <p:txBody>
          <a:bodyPr/>
          <a:lstStyle/>
          <a:p>
            <a:r>
              <a:rPr lang="en-US" altLang="ko-K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Azure SQL Database Service Options</a:t>
            </a:r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id="{73CCC94A-5541-44E6-AD9A-8C513F12C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07" b="89520" l="2019" r="94886">
                        <a14:foregroundMark x1="48318" y1="18777" x2="48318" y2="18777"/>
                        <a14:foregroundMark x1="40511" y1="13974" x2="40511" y2="13974"/>
                        <a14:foregroundMark x1="32974" y1="9607" x2="55585" y2="14847"/>
                        <a14:foregroundMark x1="50875" y1="20961" x2="55855" y2="28821"/>
                        <a14:foregroundMark x1="34859" y1="13974" x2="37281" y2="17467"/>
                        <a14:foregroundMark x1="35262" y1="18777" x2="39973" y2="30568"/>
                        <a14:foregroundMark x1="34590" y1="26638" x2="41992" y2="28384"/>
                        <a14:foregroundMark x1="41992" y1="28384" x2="42127" y2="28384"/>
                        <a14:foregroundMark x1="67699" y1="65066" x2="94886" y2="85153"/>
                        <a14:foregroundMark x1="71736" y1="74672" x2="88694" y2="72489"/>
                        <a14:foregroundMark x1="88694" y1="72489" x2="89367" y2="71616"/>
                        <a14:foregroundMark x1="37550" y1="71179" x2="61238" y2="79476"/>
                        <a14:foregroundMark x1="40108" y1="69432" x2="49394" y2="71616"/>
                        <a14:foregroundMark x1="38762" y1="71616" x2="45760" y2="65502"/>
                        <a14:foregroundMark x1="45760" y1="65502" x2="47106" y2="65939"/>
                        <a14:foregroundMark x1="39704" y1="71179" x2="46972" y2="73799"/>
                        <a14:foregroundMark x1="46972" y1="73799" x2="47779" y2="74672"/>
                        <a14:foregroundMark x1="39300" y1="74672" x2="44818" y2="83406"/>
                        <a14:foregroundMark x1="2019" y1="68122" x2="24495" y2="82969"/>
                        <a14:foregroundMark x1="3365" y1="69432" x2="17362" y2="79913"/>
                        <a14:foregroundMark x1="4441" y1="70742" x2="16285" y2="79476"/>
                        <a14:foregroundMark x1="2826" y1="73362" x2="9287" y2="86463"/>
                        <a14:foregroundMark x1="9287" y1="86463" x2="14536" y2="85590"/>
                        <a14:foregroundMark x1="10767" y1="77729" x2="18843" y2="77729"/>
                        <a14:foregroundMark x1="18843" y1="77729" x2="23957" y2="77293"/>
                        <a14:foregroundMark x1="5114" y1="67686" x2="28264" y2="68122"/>
                        <a14:foregroundMark x1="12382" y1="80786" x2="25976" y2="80786"/>
                        <a14:foregroundMark x1="15074" y1="76419" x2="27187" y2="76419"/>
                        <a14:foregroundMark x1="33378" y1="16594" x2="33109" y2="31878"/>
                        <a14:foregroundMark x1="43876" y1="30131" x2="56797" y2="301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988" y="1123072"/>
            <a:ext cx="7077075" cy="2181225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9E6A4FCA-839A-46DA-B681-62B758B8B4C3}"/>
              </a:ext>
            </a:extLst>
          </p:cNvPr>
          <p:cNvGrpSpPr/>
          <p:nvPr/>
        </p:nvGrpSpPr>
        <p:grpSpPr>
          <a:xfrm>
            <a:off x="1900802" y="1891178"/>
            <a:ext cx="5623445" cy="648072"/>
            <a:chOff x="1919933" y="1866808"/>
            <a:chExt cx="5623445" cy="648072"/>
          </a:xfrm>
        </p:grpSpPr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9239EEDE-F38D-4478-8925-BB21693B1B02}"/>
                </a:ext>
              </a:extLst>
            </p:cNvPr>
            <p:cNvCxnSpPr/>
            <p:nvPr/>
          </p:nvCxnSpPr>
          <p:spPr>
            <a:xfrm>
              <a:off x="4572000" y="1866808"/>
              <a:ext cx="0" cy="648072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575D2514-F0DE-44EB-B065-AF681DED47C6}"/>
                </a:ext>
              </a:extLst>
            </p:cNvPr>
            <p:cNvCxnSpPr/>
            <p:nvPr/>
          </p:nvCxnSpPr>
          <p:spPr>
            <a:xfrm>
              <a:off x="1926754" y="2139702"/>
              <a:ext cx="5616624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CC78389-12FE-417D-8DE0-1FDB330C209C}"/>
                </a:ext>
              </a:extLst>
            </p:cNvPr>
            <p:cNvCxnSpPr/>
            <p:nvPr/>
          </p:nvCxnSpPr>
          <p:spPr>
            <a:xfrm>
              <a:off x="1919933" y="2142078"/>
              <a:ext cx="0" cy="36004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06D45F05-340A-4FDD-B1E7-FAEE6D670B7A}"/>
                </a:ext>
              </a:extLst>
            </p:cNvPr>
            <p:cNvCxnSpPr/>
            <p:nvPr/>
          </p:nvCxnSpPr>
          <p:spPr>
            <a:xfrm>
              <a:off x="7543378" y="2141798"/>
              <a:ext cx="0" cy="36004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E0ACCA1-5931-486E-B07E-D012CA369F77}"/>
              </a:ext>
            </a:extLst>
          </p:cNvPr>
          <p:cNvSpPr txBox="1"/>
          <p:nvPr/>
        </p:nvSpPr>
        <p:spPr>
          <a:xfrm>
            <a:off x="465970" y="3205073"/>
            <a:ext cx="849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-</a:t>
            </a:r>
            <a:r>
              <a:rPr lang="en-US" altLang="ko-KR" sz="1200" u="sng" dirty="0">
                <a:solidFill>
                  <a:schemeClr val="bg1"/>
                </a:solidFill>
              </a:rPr>
              <a:t>Managed </a:t>
            </a:r>
            <a:r>
              <a:rPr lang="ko-KR" altLang="en-US" sz="1200" u="sng" dirty="0">
                <a:solidFill>
                  <a:schemeClr val="bg1"/>
                </a:solidFill>
              </a:rPr>
              <a:t>인스턴스</a:t>
            </a:r>
            <a:r>
              <a:rPr lang="ko-KR" altLang="en-US" sz="1200" dirty="0">
                <a:solidFill>
                  <a:schemeClr val="bg1"/>
                </a:solidFill>
              </a:rPr>
              <a:t>는 완전히 관리 되는 </a:t>
            </a:r>
            <a:r>
              <a:rPr lang="en-US" altLang="ko-KR" sz="12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 SQL Server </a:t>
            </a:r>
            <a:r>
              <a:rPr lang="ko-KR" altLang="en-US" sz="12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데이터베이스 엔진</a:t>
            </a:r>
            <a:r>
              <a:rPr lang="ko-KR" altLang="en-US" sz="1200" dirty="0">
                <a:solidFill>
                  <a:schemeClr val="bg1"/>
                </a:solidFill>
              </a:rPr>
              <a:t>의 </a:t>
            </a:r>
            <a:r>
              <a:rPr lang="ko-KR" altLang="en-US" sz="1200">
                <a:solidFill>
                  <a:schemeClr val="bg1"/>
                </a:solidFill>
              </a:rPr>
              <a:t>인스턴스와 비슷합니다</a:t>
            </a:r>
            <a:r>
              <a:rPr lang="en-US" altLang="ko-KR" sz="1200">
                <a:solidFill>
                  <a:schemeClr val="bg1"/>
                </a:solidFill>
              </a:rPr>
              <a:t>. </a:t>
            </a:r>
            <a:r>
              <a:rPr lang="ko-KR" altLang="en-US" sz="1200" dirty="0">
                <a:solidFill>
                  <a:schemeClr val="bg1"/>
                </a:solidFill>
              </a:rPr>
              <a:t>온</a:t>
            </a:r>
            <a:r>
              <a:rPr lang="en-US" altLang="ko-KR" sz="1200" dirty="0">
                <a:solidFill>
                  <a:schemeClr val="bg1"/>
                </a:solidFill>
              </a:rPr>
              <a:t>-</a:t>
            </a:r>
            <a:r>
              <a:rPr lang="ko-KR" altLang="en-US" sz="1200" dirty="0" err="1">
                <a:solidFill>
                  <a:schemeClr val="bg1"/>
                </a:solidFill>
              </a:rPr>
              <a:t>프레미스</a:t>
            </a:r>
            <a:r>
              <a:rPr lang="en-US" altLang="ko-KR" sz="1200" dirty="0">
                <a:solidFill>
                  <a:schemeClr val="bg1"/>
                </a:solidFill>
              </a:rPr>
              <a:t> SQL Server </a:t>
            </a:r>
            <a:r>
              <a:rPr lang="ko-KR" altLang="en-US" sz="1200" dirty="0">
                <a:solidFill>
                  <a:schemeClr val="bg1"/>
                </a:solidFill>
              </a:rPr>
              <a:t>데이터베이스를 </a:t>
            </a:r>
            <a:r>
              <a:rPr lang="en-US" altLang="ko-KR" sz="1200" dirty="0">
                <a:solidFill>
                  <a:schemeClr val="bg1"/>
                </a:solidFill>
              </a:rPr>
              <a:t>Azure </a:t>
            </a:r>
            <a:r>
              <a:rPr lang="ko-KR" altLang="en-US" sz="1200" dirty="0">
                <a:solidFill>
                  <a:schemeClr val="bg1"/>
                </a:solidFill>
              </a:rPr>
              <a:t>클라우드로 쉽게 이동할 수 있도록 합니다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6A1EF7-5B87-42A1-A719-752B0D546FEA}"/>
              </a:ext>
            </a:extLst>
          </p:cNvPr>
          <p:cNvSpPr txBox="1"/>
          <p:nvPr/>
        </p:nvSpPr>
        <p:spPr>
          <a:xfrm>
            <a:off x="413289" y="3879335"/>
            <a:ext cx="849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</a:t>
            </a:r>
            <a:r>
              <a:rPr lang="ko-KR" altLang="en-US" sz="12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단일 데이터베이스</a:t>
            </a:r>
            <a:r>
              <a:rPr lang="ko-KR" altLang="en-US" sz="1200" dirty="0">
                <a:solidFill>
                  <a:schemeClr val="bg1"/>
                </a:solidFill>
              </a:rPr>
              <a:t> 는 완전히 관리 되는 격리 된 데이터베이스를 나타냅니다</a:t>
            </a:r>
            <a:r>
              <a:rPr lang="en-US" altLang="ko-KR" sz="1200" dirty="0">
                <a:solidFill>
                  <a:schemeClr val="bg1"/>
                </a:solidFill>
              </a:rPr>
              <a:t>. </a:t>
            </a:r>
            <a:r>
              <a:rPr lang="ko-KR" altLang="en-US" sz="1200" dirty="0">
                <a:solidFill>
                  <a:schemeClr val="bg1"/>
                </a:solidFill>
              </a:rPr>
              <a:t>안정적인 단일 데이터 원본이 필요한 최신 클라우드 응용 프로그램 및 마이크로 서비스를 사용 하는 경우 이 옵션을 사용할 수 있습니다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AD1794-3CD7-47AE-8802-9C17126B4180}"/>
              </a:ext>
            </a:extLst>
          </p:cNvPr>
          <p:cNvSpPr txBox="1"/>
          <p:nvPr/>
        </p:nvSpPr>
        <p:spPr>
          <a:xfrm>
            <a:off x="464058" y="4412600"/>
            <a:ext cx="8496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ko-KR" altLang="en-US" sz="12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탄력적 풀</a:t>
            </a:r>
            <a:r>
              <a:rPr lang="ko-KR" altLang="en-US" sz="1200" dirty="0">
                <a:solidFill>
                  <a:schemeClr val="bg1"/>
                </a:solidFill>
              </a:rPr>
              <a:t> 은 </a:t>
            </a:r>
            <a:r>
              <a:rPr lang="en-US" altLang="ko-KR" sz="1200" dirty="0">
                <a:solidFill>
                  <a:schemeClr val="bg1"/>
                </a:solidFill>
              </a:rPr>
              <a:t>CPU, </a:t>
            </a:r>
            <a:r>
              <a:rPr lang="ko-KR" altLang="en-US" sz="1200" dirty="0">
                <a:solidFill>
                  <a:schemeClr val="bg1"/>
                </a:solidFill>
              </a:rPr>
              <a:t>메모리 등의 공유 리소스 집합을 포함 하는 </a:t>
            </a:r>
            <a:r>
              <a:rPr lang="ko-KR" altLang="en-US" sz="12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단일 데이터베이스</a:t>
            </a:r>
            <a:r>
              <a:rPr lang="ko-KR" altLang="en-US" sz="1200" dirty="0">
                <a:solidFill>
                  <a:schemeClr val="bg1"/>
                </a:solidFill>
              </a:rPr>
              <a:t> 의 집합입니다</a:t>
            </a:r>
            <a:r>
              <a:rPr lang="en-US" altLang="ko-KR" sz="1200" dirty="0">
                <a:solidFill>
                  <a:schemeClr val="bg1"/>
                </a:solidFill>
              </a:rPr>
              <a:t>. </a:t>
            </a:r>
            <a:r>
              <a:rPr lang="ko-KR" altLang="en-US" sz="1200" dirty="0">
                <a:solidFill>
                  <a:schemeClr val="bg1"/>
                </a:solidFill>
              </a:rPr>
              <a:t>단일 데이터베이스를 탄력적 풀로 이동하거나 탄력적 풀에서 제거하여 사용 요구가 다양하고 예측하기 어려운 여러 데이터베이스를 관리하고 크기를 조정합니다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B919AA-D188-406C-9726-D94C4C17B48A}"/>
              </a:ext>
            </a:extLst>
          </p:cNvPr>
          <p:cNvSpPr txBox="1"/>
          <p:nvPr/>
        </p:nvSpPr>
        <p:spPr>
          <a:xfrm>
            <a:off x="251520" y="730900"/>
            <a:ext cx="3638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Azure SQL Database</a:t>
            </a:r>
            <a:r>
              <a:rPr lang="ko-KR" altLang="en-US" dirty="0">
                <a:solidFill>
                  <a:schemeClr val="bg1"/>
                </a:solidFill>
              </a:rPr>
              <a:t>의 배포 옵션</a:t>
            </a:r>
          </a:p>
        </p:txBody>
      </p:sp>
    </p:spTree>
    <p:extLst>
      <p:ext uri="{BB962C8B-B14F-4D97-AF65-F5344CB8AC3E}">
        <p14:creationId xmlns:p14="http://schemas.microsoft.com/office/powerpoint/2010/main" val="2531415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개체 틀 7" descr="스크린샷이(가) 표시된 사진&#10;&#10;자동 생성된 설명">
            <a:extLst>
              <a:ext uri="{FF2B5EF4-FFF2-40B4-BE49-F238E27FC236}">
                <a16:creationId xmlns:a16="http://schemas.microsoft.com/office/drawing/2014/main" id="{2FE3E7CE-CB88-4A3A-870D-DE27047C504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3" r="12343" b="5322"/>
          <a:stretch/>
        </p:blipFill>
        <p:spPr>
          <a:xfrm>
            <a:off x="2846981" y="1111052"/>
            <a:ext cx="6264696" cy="403244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70B005-DFCE-428A-9F4F-884E8196154B}"/>
              </a:ext>
            </a:extLst>
          </p:cNvPr>
          <p:cNvSpPr txBox="1"/>
          <p:nvPr/>
        </p:nvSpPr>
        <p:spPr>
          <a:xfrm>
            <a:off x="719558" y="163393"/>
            <a:ext cx="3916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Abadi" panose="020B0604020104020204" pitchFamily="34" charset="0"/>
              </a:rPr>
              <a:t>Create SQL in an Azure VM</a:t>
            </a:r>
            <a:endParaRPr lang="ko-KR" altLang="en-US" sz="2500" dirty="0">
              <a:latin typeface="Abadi" panose="020B0604020104020204" pitchFamily="34" charset="0"/>
            </a:endParaRPr>
          </a:p>
        </p:txBody>
      </p:sp>
      <p:pic>
        <p:nvPicPr>
          <p:cNvPr id="5" name="그래픽 4" descr="렌치">
            <a:extLst>
              <a:ext uri="{FF2B5EF4-FFF2-40B4-BE49-F238E27FC236}">
                <a16:creationId xmlns:a16="http://schemas.microsoft.com/office/drawing/2014/main" id="{C5C1C4FE-2F41-446A-BA0D-085ADD1B1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1520" y="339558"/>
            <a:ext cx="504000" cy="50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FF858C-4058-40BC-9460-B66EDE8E999F}"/>
              </a:ext>
            </a:extLst>
          </p:cNvPr>
          <p:cNvSpPr txBox="1"/>
          <p:nvPr/>
        </p:nvSpPr>
        <p:spPr>
          <a:xfrm>
            <a:off x="719558" y="555526"/>
            <a:ext cx="688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badi" panose="020B0604020104020204" pitchFamily="34" charset="0"/>
              </a:rPr>
              <a:t>Step1. SQL Server 2017 Enterprise Window Server 2016 VM </a:t>
            </a:r>
            <a:r>
              <a:rPr lang="ko-KR" altLang="en-US" dirty="0">
                <a:latin typeface="Abadi" panose="020B0604020104020204" pitchFamily="34" charset="0"/>
              </a:rPr>
              <a:t>생성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A8DF07-35C1-4AC1-8288-A67DF3A61583}"/>
              </a:ext>
            </a:extLst>
          </p:cNvPr>
          <p:cNvSpPr/>
          <p:nvPr/>
        </p:nvSpPr>
        <p:spPr>
          <a:xfrm>
            <a:off x="4848445" y="4227934"/>
            <a:ext cx="2459859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2252B6-1EB4-4E74-9797-E6BC89A37B07}"/>
              </a:ext>
            </a:extLst>
          </p:cNvPr>
          <p:cNvSpPr txBox="1"/>
          <p:nvPr/>
        </p:nvSpPr>
        <p:spPr>
          <a:xfrm>
            <a:off x="5796136" y="3996338"/>
            <a:ext cx="3389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Size </a:t>
            </a:r>
            <a:r>
              <a:rPr lang="ko-KR" altLang="en-US" sz="1200" dirty="0"/>
              <a:t>일반적으로 </a:t>
            </a:r>
            <a:r>
              <a:rPr lang="en-US" altLang="ko-KR" sz="1200" dirty="0" err="1"/>
              <a:t>Cpu</a:t>
            </a:r>
            <a:r>
              <a:rPr lang="en-US" altLang="ko-KR" sz="1200" dirty="0"/>
              <a:t> 8</a:t>
            </a:r>
            <a:r>
              <a:rPr lang="ko-KR" altLang="en-US" sz="1200" dirty="0"/>
              <a:t>개 </a:t>
            </a:r>
            <a:r>
              <a:rPr lang="en-US" altLang="ko-KR" sz="1200" dirty="0"/>
              <a:t>, </a:t>
            </a:r>
            <a:r>
              <a:rPr lang="en-US" altLang="ko-KR" sz="1200" dirty="0">
                <a:highlight>
                  <a:srgbClr val="FFFF00"/>
                </a:highlight>
              </a:rPr>
              <a:t>56GiB </a:t>
            </a:r>
            <a:r>
              <a:rPr lang="en-US" altLang="ko-KR" sz="1200" dirty="0"/>
              <a:t>memory </a:t>
            </a:r>
            <a:r>
              <a:rPr lang="ko-KR" altLang="en-US" sz="1200" dirty="0"/>
              <a:t>사용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0DBCF95-8D56-4A27-B4F8-C8E8FFB2AFBA}"/>
              </a:ext>
            </a:extLst>
          </p:cNvPr>
          <p:cNvGrpSpPr/>
          <p:nvPr/>
        </p:nvGrpSpPr>
        <p:grpSpPr>
          <a:xfrm>
            <a:off x="107504" y="1111052"/>
            <a:ext cx="2718509" cy="4032448"/>
            <a:chOff x="107504" y="1111052"/>
            <a:chExt cx="2718509" cy="4032448"/>
          </a:xfrm>
        </p:grpSpPr>
        <p:pic>
          <p:nvPicPr>
            <p:cNvPr id="3" name="그림 2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CCB0C8A3-4FC8-4E91-A9B5-3E0DA1911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4" y="1111052"/>
              <a:ext cx="2718509" cy="4032448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909A781-4B1B-4950-93C6-73651EFC90E0}"/>
                </a:ext>
              </a:extLst>
            </p:cNvPr>
            <p:cNvSpPr/>
            <p:nvPr/>
          </p:nvSpPr>
          <p:spPr>
            <a:xfrm>
              <a:off x="1259632" y="3996338"/>
              <a:ext cx="1513821" cy="4476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F72F9BD-C7CD-47E2-B97A-B72678BB3FCB}"/>
              </a:ext>
            </a:extLst>
          </p:cNvPr>
          <p:cNvSpPr txBox="1"/>
          <p:nvPr/>
        </p:nvSpPr>
        <p:spPr>
          <a:xfrm>
            <a:off x="2414197" y="2972499"/>
            <a:ext cx="43156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badi" panose="020B0604020104020204" pitchFamily="34" charset="0"/>
              </a:rPr>
              <a:t>*</a:t>
            </a:r>
            <a:r>
              <a:rPr lang="en-US" altLang="ko-KR" sz="1600" dirty="0" err="1">
                <a:latin typeface="Abadi" panose="020B0604020104020204" pitchFamily="34" charset="0"/>
              </a:rPr>
              <a:t>GiB</a:t>
            </a:r>
            <a:r>
              <a:rPr lang="en-US" altLang="ko-KR" sz="1600" dirty="0">
                <a:latin typeface="Abadi" panose="020B0604020104020204" pitchFamily="34" charset="0"/>
              </a:rPr>
              <a:t>(Giga binary byte): 2</a:t>
            </a:r>
            <a:r>
              <a:rPr lang="ko-KR" altLang="en-US" sz="1600" dirty="0">
                <a:latin typeface="Abadi" panose="020B0604020104020204" pitchFamily="34" charset="0"/>
              </a:rPr>
              <a:t>진법으로 계산된 용량</a:t>
            </a:r>
            <a:endParaRPr lang="en-US" altLang="ko-KR" sz="1600" dirty="0">
              <a:latin typeface="Abadi" panose="020B0604020104020204" pitchFamily="34" charset="0"/>
            </a:endParaRPr>
          </a:p>
          <a:p>
            <a:r>
              <a:rPr lang="en-US" altLang="ko-KR" sz="1600" dirty="0">
                <a:latin typeface="Abadi" panose="020B0604020104020204" pitchFamily="34" charset="0"/>
              </a:rPr>
              <a:t>        1024^3=2^30</a:t>
            </a:r>
          </a:p>
          <a:p>
            <a:endParaRPr lang="en-US" altLang="ko-KR" sz="1600" dirty="0">
              <a:latin typeface="Abadi" panose="020B0604020104020204" pitchFamily="34" charset="0"/>
            </a:endParaRPr>
          </a:p>
          <a:p>
            <a:r>
              <a:rPr lang="en-US" altLang="ko-KR" sz="1600" dirty="0">
                <a:latin typeface="Abadi" panose="020B0604020104020204" pitchFamily="34" charset="0"/>
              </a:rPr>
              <a:t>*GB(Giga byte): 10</a:t>
            </a:r>
            <a:r>
              <a:rPr lang="ko-KR" altLang="en-US" sz="1600" dirty="0">
                <a:latin typeface="Abadi" panose="020B0604020104020204" pitchFamily="34" charset="0"/>
              </a:rPr>
              <a:t>진법 용량</a:t>
            </a:r>
            <a:endParaRPr lang="en-US" altLang="ko-KR" sz="1600" dirty="0">
              <a:latin typeface="Abadi" panose="020B0604020104020204" pitchFamily="34" charset="0"/>
            </a:endParaRPr>
          </a:p>
          <a:p>
            <a:r>
              <a:rPr lang="en-US" altLang="ko-KR" sz="1600" dirty="0">
                <a:latin typeface="Abadi" panose="020B0604020104020204" pitchFamily="34" charset="0"/>
              </a:rPr>
              <a:t>        1000^3=10^9 </a:t>
            </a:r>
            <a:endParaRPr lang="ko-KR" altLang="en-US" sz="1600" dirty="0">
              <a:latin typeface="Abadi" panose="020B0604020104020204" pitchFamily="34" charset="0"/>
            </a:endParaRPr>
          </a:p>
          <a:p>
            <a:endParaRPr lang="ko-KR" altLang="en-US" sz="16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81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B57C3354-C0ED-4D9C-8E34-682103C4A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43558"/>
            <a:ext cx="8496944" cy="42999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D6F097-4164-4256-9015-C2B905754018}"/>
              </a:ext>
            </a:extLst>
          </p:cNvPr>
          <p:cNvSpPr txBox="1"/>
          <p:nvPr/>
        </p:nvSpPr>
        <p:spPr>
          <a:xfrm>
            <a:off x="323528" y="155416"/>
            <a:ext cx="3688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badi" panose="020B0604020104020204" pitchFamily="34" charset="0"/>
              </a:rPr>
              <a:t>Step2. Ip-Configuration Setting</a:t>
            </a:r>
            <a:endParaRPr lang="ko-KR" altLang="en-US" sz="2000" dirty="0">
              <a:latin typeface="Abadi" panose="020B0604020104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1CE1DD-A555-4B11-86C3-F91360EC63A7}"/>
              </a:ext>
            </a:extLst>
          </p:cNvPr>
          <p:cNvSpPr/>
          <p:nvPr/>
        </p:nvSpPr>
        <p:spPr>
          <a:xfrm>
            <a:off x="1691680" y="3075806"/>
            <a:ext cx="720080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101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9C6BB6-8C2C-48D8-8A7E-4CD97EDB4C11}"/>
              </a:ext>
            </a:extLst>
          </p:cNvPr>
          <p:cNvSpPr txBox="1"/>
          <p:nvPr/>
        </p:nvSpPr>
        <p:spPr>
          <a:xfrm>
            <a:off x="394322" y="260221"/>
            <a:ext cx="3206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badi" panose="020B0604020104020204" pitchFamily="34" charset="0"/>
              </a:rPr>
              <a:t>Step3. SQL Server VM </a:t>
            </a:r>
            <a:r>
              <a:rPr lang="ko-KR" altLang="en-US" sz="2000" dirty="0">
                <a:latin typeface="Abadi" panose="020B0604020104020204" pitchFamily="34" charset="0"/>
              </a:rPr>
              <a:t>연결</a:t>
            </a: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EAFEDB8D-0B2D-41AF-99A9-AB8C70F1F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40399"/>
            <a:ext cx="7200800" cy="3747575"/>
          </a:xfrm>
          <a:prstGeom prst="rect">
            <a:avLst/>
          </a:prstGeom>
        </p:spPr>
      </p:pic>
      <p:pic>
        <p:nvPicPr>
          <p:cNvPr id="13" name="그림 12" descr="모니터, 화면, 앉아있는, 컴퓨터이(가) 표시된 사진&#10;&#10;자동 생성된 설명">
            <a:extLst>
              <a:ext uri="{FF2B5EF4-FFF2-40B4-BE49-F238E27FC236}">
                <a16:creationId xmlns:a16="http://schemas.microsoft.com/office/drawing/2014/main" id="{3843831F-F88F-49AF-9AE5-8E3FD6DE21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395926"/>
            <a:ext cx="6300192" cy="374757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7CE40D-4141-4A5F-BDA1-FC918EB9152E}"/>
              </a:ext>
            </a:extLst>
          </p:cNvPr>
          <p:cNvSpPr/>
          <p:nvPr/>
        </p:nvSpPr>
        <p:spPr>
          <a:xfrm>
            <a:off x="3059832" y="3507854"/>
            <a:ext cx="115212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78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7CF0812-168E-46C7-B296-03AFF8B5548C}"/>
              </a:ext>
            </a:extLst>
          </p:cNvPr>
          <p:cNvGrpSpPr/>
          <p:nvPr/>
        </p:nvGrpSpPr>
        <p:grpSpPr>
          <a:xfrm>
            <a:off x="329935" y="778343"/>
            <a:ext cx="2870762" cy="4359848"/>
            <a:chOff x="329935" y="778343"/>
            <a:chExt cx="2870762" cy="4359848"/>
          </a:xfrm>
        </p:grpSpPr>
        <p:pic>
          <p:nvPicPr>
            <p:cNvPr id="3" name="그림 2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2CD9536B-61CE-44D1-8BA7-71CB389EE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935" y="778343"/>
              <a:ext cx="2870762" cy="4359848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E84E351-848E-4950-A742-1614186799E0}"/>
                </a:ext>
              </a:extLst>
            </p:cNvPr>
            <p:cNvSpPr/>
            <p:nvPr/>
          </p:nvSpPr>
          <p:spPr>
            <a:xfrm>
              <a:off x="1531432" y="1923678"/>
              <a:ext cx="1240368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EBA91C4-84EA-4678-912F-CD76BA2B9432}"/>
              </a:ext>
            </a:extLst>
          </p:cNvPr>
          <p:cNvSpPr txBox="1"/>
          <p:nvPr/>
        </p:nvSpPr>
        <p:spPr>
          <a:xfrm>
            <a:off x="611560" y="82828"/>
            <a:ext cx="31902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Abadi" panose="020B0604020104020204" pitchFamily="34" charset="0"/>
              </a:rPr>
              <a:t> Create</a:t>
            </a:r>
            <a:r>
              <a:rPr lang="ko-KR" altLang="en-US" sz="2500" dirty="0">
                <a:latin typeface="Abadi" panose="020B0604020104020204" pitchFamily="34" charset="0"/>
              </a:rPr>
              <a:t> </a:t>
            </a:r>
            <a:r>
              <a:rPr lang="en-US" altLang="ko-KR" sz="2500" dirty="0">
                <a:latin typeface="Abadi" panose="020B0604020104020204" pitchFamily="34" charset="0"/>
              </a:rPr>
              <a:t>SQL</a:t>
            </a:r>
            <a:r>
              <a:rPr lang="ko-KR" altLang="en-US" sz="2500" dirty="0">
                <a:latin typeface="Abadi" panose="020B0604020104020204" pitchFamily="34" charset="0"/>
              </a:rPr>
              <a:t> </a:t>
            </a:r>
            <a:r>
              <a:rPr lang="en-US" altLang="ko-KR" sz="2500" dirty="0">
                <a:latin typeface="Abadi" panose="020B0604020104020204" pitchFamily="34" charset="0"/>
              </a:rPr>
              <a:t>Database</a:t>
            </a:r>
            <a:endParaRPr lang="ko-KR" altLang="en-US" sz="2500" dirty="0">
              <a:latin typeface="Abadi" panose="020B0604020104020204" pitchFamily="34" charset="0"/>
            </a:endParaRP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9B69AC06-5746-401D-9D77-AA0F0CA10E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35" y="813781"/>
            <a:ext cx="7050378" cy="4329719"/>
          </a:xfrm>
          <a:prstGeom prst="rect">
            <a:avLst/>
          </a:prstGeom>
        </p:spPr>
      </p:pic>
      <p:pic>
        <p:nvPicPr>
          <p:cNvPr id="9" name="그래픽 8" descr="도구">
            <a:extLst>
              <a:ext uri="{FF2B5EF4-FFF2-40B4-BE49-F238E27FC236}">
                <a16:creationId xmlns:a16="http://schemas.microsoft.com/office/drawing/2014/main" id="{E052D0E4-A80A-409A-A829-A99E367098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1576" y="195542"/>
            <a:ext cx="504000" cy="504000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429A553E-4B9F-4142-A2BA-011A0C6AAB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567" y="1558329"/>
            <a:ext cx="6100433" cy="357986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A9018C-DDFC-4A12-B4DF-D954DA1E68EC}"/>
              </a:ext>
            </a:extLst>
          </p:cNvPr>
          <p:cNvSpPr/>
          <p:nvPr/>
        </p:nvSpPr>
        <p:spPr>
          <a:xfrm>
            <a:off x="6340363" y="3895214"/>
            <a:ext cx="2513873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3DCE4D-DD2E-423C-B503-E0B7C08AD5A9}"/>
              </a:ext>
            </a:extLst>
          </p:cNvPr>
          <p:cNvSpPr txBox="1"/>
          <p:nvPr/>
        </p:nvSpPr>
        <p:spPr>
          <a:xfrm>
            <a:off x="40171" y="3895214"/>
            <a:ext cx="6010428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*Authentication : Window Authentication / SQL Server Authentication</a:t>
            </a:r>
          </a:p>
          <a:p>
            <a:r>
              <a:rPr lang="en-US" altLang="ko-KR" sz="1300" dirty="0"/>
              <a:t>-Window Authentication : </a:t>
            </a:r>
            <a:r>
              <a:rPr lang="ko-KR" altLang="en-US" sz="1300" dirty="0"/>
              <a:t>윈도우에서 </a:t>
            </a:r>
            <a:r>
              <a:rPr lang="ko-KR" altLang="en-US" sz="1300" dirty="0" err="1"/>
              <a:t>연결할때</a:t>
            </a:r>
            <a:endParaRPr lang="en-US" altLang="ko-KR" sz="1300" dirty="0"/>
          </a:p>
          <a:p>
            <a:r>
              <a:rPr lang="en-US" altLang="ko-KR" sz="1300" dirty="0"/>
              <a:t>-SQL Server Authentication : Server</a:t>
            </a:r>
            <a:r>
              <a:rPr lang="ko-KR" altLang="en-US" sz="1300" dirty="0"/>
              <a:t>에서 </a:t>
            </a:r>
            <a:r>
              <a:rPr lang="ko-KR" altLang="en-US" sz="1300" dirty="0" err="1"/>
              <a:t>연결할때</a:t>
            </a:r>
            <a:endParaRPr lang="ko-KR" altLang="en-US" sz="13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653432-7DB2-49E6-A894-C2EEC9FAD5C3}"/>
              </a:ext>
            </a:extLst>
          </p:cNvPr>
          <p:cNvSpPr txBox="1"/>
          <p:nvPr/>
        </p:nvSpPr>
        <p:spPr>
          <a:xfrm>
            <a:off x="788380" y="448385"/>
            <a:ext cx="266771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dirty="0">
                <a:latin typeface="Abadi" panose="020B0604020104020204" pitchFamily="34" charset="0"/>
              </a:rPr>
              <a:t>Step1. SQL Database </a:t>
            </a:r>
            <a:r>
              <a:rPr lang="ko-KR" altLang="en-US" sz="1700" dirty="0">
                <a:latin typeface="Abadi" panose="020B0604020104020204" pitchFamily="34" charset="0"/>
              </a:rPr>
              <a:t>생성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0949AA4-942E-4ED7-997B-CD5B2F0B92F7}"/>
              </a:ext>
            </a:extLst>
          </p:cNvPr>
          <p:cNvGrpSpPr/>
          <p:nvPr/>
        </p:nvGrpSpPr>
        <p:grpSpPr>
          <a:xfrm>
            <a:off x="3111695" y="1851670"/>
            <a:ext cx="6032304" cy="3297974"/>
            <a:chOff x="3111695" y="1851670"/>
            <a:chExt cx="6032304" cy="3297974"/>
          </a:xfrm>
        </p:grpSpPr>
        <p:pic>
          <p:nvPicPr>
            <p:cNvPr id="12" name="그림 11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396BBAE9-CDCA-4A96-9011-2D67BF1E9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1851670"/>
              <a:ext cx="4932039" cy="329797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31243E-A07A-4F44-878C-8D17E004DB3B}"/>
                </a:ext>
              </a:extLst>
            </p:cNvPr>
            <p:cNvSpPr txBox="1"/>
            <p:nvPr/>
          </p:nvSpPr>
          <p:spPr>
            <a:xfrm>
              <a:off x="3111695" y="4671120"/>
              <a:ext cx="3246402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latin typeface="Abadi" panose="020B0604020104020204" pitchFamily="34" charset="0"/>
                </a:rPr>
                <a:t>Firewall </a:t>
              </a:r>
              <a:r>
                <a:rPr lang="ko-KR" alt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latin typeface="Abadi" panose="020B0604020104020204" pitchFamily="34" charset="0"/>
                </a:rPr>
                <a:t>셋팅 없이 접근</a:t>
              </a:r>
              <a:r>
                <a:rPr lang="en-US" altLang="ko-KR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latin typeface="Abadi" panose="020B0604020104020204" pitchFamily="34" charset="0"/>
                </a:rPr>
                <a:t>, </a:t>
              </a:r>
              <a:r>
                <a:rPr lang="ko-KR" alt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latin typeface="Abadi" panose="020B0604020104020204" pitchFamily="34" charset="0"/>
                </a:rPr>
                <a:t>실패</a:t>
              </a:r>
              <a:r>
                <a:rPr lang="en-US" altLang="ko-KR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latin typeface="Abadi" panose="020B0604020104020204" pitchFamily="34" charset="0"/>
                </a:rPr>
                <a:t>! </a:t>
              </a:r>
              <a:endParaRPr lang="ko-KR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badi" panose="020B06040201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900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5486</TotalTime>
  <Words>849</Words>
  <Application>Microsoft Office PowerPoint</Application>
  <PresentationFormat>화면 슬라이드 쇼(16:9)</PresentationFormat>
  <Paragraphs>130</Paragraphs>
  <Slides>16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Abadi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김 경아</cp:lastModifiedBy>
  <cp:revision>206</cp:revision>
  <dcterms:created xsi:type="dcterms:W3CDTF">2016-12-05T23:26:54Z</dcterms:created>
  <dcterms:modified xsi:type="dcterms:W3CDTF">2019-12-16T04:38:56Z</dcterms:modified>
</cp:coreProperties>
</file>