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8" r:id="rId3"/>
    <p:sldId id="260" r:id="rId4"/>
    <p:sldId id="259" r:id="rId5"/>
    <p:sldId id="257" r:id="rId6"/>
    <p:sldId id="278" r:id="rId7"/>
    <p:sldId id="262" r:id="rId8"/>
    <p:sldId id="266" r:id="rId9"/>
    <p:sldId id="283" r:id="rId10"/>
    <p:sldId id="279" r:id="rId11"/>
    <p:sldId id="280" r:id="rId12"/>
    <p:sldId id="277" r:id="rId13"/>
    <p:sldId id="263" r:id="rId14"/>
    <p:sldId id="265" r:id="rId15"/>
    <p:sldId id="264" r:id="rId16"/>
    <p:sldId id="267" r:id="rId17"/>
    <p:sldId id="269" r:id="rId18"/>
    <p:sldId id="270" r:id="rId19"/>
    <p:sldId id="271" r:id="rId20"/>
    <p:sldId id="273" r:id="rId21"/>
    <p:sldId id="275" r:id="rId22"/>
    <p:sldId id="281" r:id="rId23"/>
    <p:sldId id="282" r:id="rId2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65" autoAdjust="0"/>
  </p:normalViewPr>
  <p:slideViewPr>
    <p:cSldViewPr>
      <p:cViewPr varScale="1">
        <p:scale>
          <a:sx n="55" d="100"/>
          <a:sy n="55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317" cy="340537"/>
          </a:xfrm>
          <a:prstGeom prst="rect">
            <a:avLst/>
          </a:prstGeom>
        </p:spPr>
        <p:txBody>
          <a:bodyPr vert="horz" lIns="91495" tIns="45747" rIns="91495" bIns="457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003" y="0"/>
            <a:ext cx="4302317" cy="340537"/>
          </a:xfrm>
          <a:prstGeom prst="rect">
            <a:avLst/>
          </a:prstGeom>
        </p:spPr>
        <p:txBody>
          <a:bodyPr vert="horz" lIns="91495" tIns="45747" rIns="91495" bIns="45747" rtlCol="0"/>
          <a:lstStyle>
            <a:lvl1pPr algn="r">
              <a:defRPr sz="1200"/>
            </a:lvl1pPr>
          </a:lstStyle>
          <a:p>
            <a:fld id="{59AEA7FA-A26E-4B88-B3FE-61310D42876B}" type="datetimeFigureOut">
              <a:rPr lang="ko-KR" altLang="en-US" smtClean="0"/>
              <a:t>2014-10-17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7139"/>
            <a:ext cx="4302317" cy="340536"/>
          </a:xfrm>
          <a:prstGeom prst="rect">
            <a:avLst/>
          </a:prstGeom>
        </p:spPr>
        <p:txBody>
          <a:bodyPr vert="horz" lIns="91495" tIns="45747" rIns="91495" bIns="457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003" y="6457139"/>
            <a:ext cx="4302317" cy="340536"/>
          </a:xfrm>
          <a:prstGeom prst="rect">
            <a:avLst/>
          </a:prstGeom>
        </p:spPr>
        <p:txBody>
          <a:bodyPr vert="horz" lIns="91495" tIns="45747" rIns="91495" bIns="45747" rtlCol="0" anchor="b"/>
          <a:lstStyle>
            <a:lvl1pPr algn="r">
              <a:defRPr sz="1200"/>
            </a:lvl1pPr>
          </a:lstStyle>
          <a:p>
            <a:fld id="{CDBC4093-7910-4147-B219-E84A07504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42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95" tIns="45747" rIns="91495" bIns="457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95" tIns="45747" rIns="91495" bIns="45747" rtlCol="0"/>
          <a:lstStyle>
            <a:lvl1pPr algn="r">
              <a:defRPr sz="1200"/>
            </a:lvl1pPr>
          </a:lstStyle>
          <a:p>
            <a:fld id="{E7BFB488-72BE-4BEA-B2A2-78F7A4A9F8A6}" type="datetimeFigureOut">
              <a:rPr lang="ko-KR" altLang="en-US" smtClean="0"/>
              <a:t>2014-10-17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95" tIns="45747" rIns="91495" bIns="4574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7"/>
            <a:ext cx="7941310" cy="3058954"/>
          </a:xfrm>
          <a:prstGeom prst="rect">
            <a:avLst/>
          </a:prstGeom>
        </p:spPr>
        <p:txBody>
          <a:bodyPr vert="horz" lIns="91495" tIns="45747" rIns="91495" bIns="4574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95" tIns="45747" rIns="91495" bIns="457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95" tIns="45747" rIns="91495" bIns="45747" rtlCol="0" anchor="b"/>
          <a:lstStyle>
            <a:lvl1pPr algn="r">
              <a:defRPr sz="1200"/>
            </a:lvl1pPr>
          </a:lstStyle>
          <a:p>
            <a:fld id="{BBF6BD23-0101-491C-A220-EDF1D7D07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1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6BD23-0101-491C-A220-EDF1D7D076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9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6BD23-0101-491C-A220-EDF1D7D076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7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6BD23-0101-491C-A220-EDF1D7D076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8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6BD23-0101-491C-A220-EDF1D7D076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0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12C5B6-A6C9-4B0D-8EDD-B718E3FE6ED2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E742FC-AF9C-4E7A-BEC7-890D983BA855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586649-E5BA-4A83-87BE-CED20EA9E671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914A-D8C0-43B8-809C-CB44E6F10F16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437CD-C757-4DF2-B2BA-69F3556D9580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663FA-EEF1-4BB8-8FC2-3B0B0865A521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22CFD2-398F-4819-BAAF-599049E2E614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D81BA-9C52-404A-89B1-DC77776F734E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95152-C115-4AB6-8B6C-CB1F19496A2F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AE74C1-F412-4557-BC0D-6FDB29094D54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48F2C5-4230-4BFC-863A-7E0AC95A4C58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B881B1-E593-40C5-9225-A83E83FC02A1}" type="datetime1">
              <a:rPr lang="ko-KR" altLang="en-US" smtClean="0"/>
              <a:t>2014-10-18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713478-2D29-4EC9-9E6C-0E035AB2C9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한국어 의존문법 </a:t>
            </a:r>
            <a:r>
              <a:rPr lang="ko-KR" altLang="en-US" smtClean="0"/>
              <a:t>구문분석기</a:t>
            </a:r>
            <a:r>
              <a:rPr lang="en-US" altLang="ko-KR" smtClean="0"/>
              <a:t>(PNU-KLParser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545585"/>
          </a:xfrm>
        </p:spPr>
        <p:txBody>
          <a:bodyPr>
            <a:normAutofit/>
          </a:bodyPr>
          <a:lstStyle/>
          <a:p>
            <a:r>
              <a:rPr lang="en-US" altLang="ko-KR" smtClean="0"/>
              <a:t>2014.10.18</a:t>
            </a:r>
          </a:p>
          <a:p>
            <a:r>
              <a:rPr lang="ko-KR" altLang="en-US" smtClean="0"/>
              <a:t>인공지능 연구실</a:t>
            </a:r>
            <a:endParaRPr lang="en-US" altLang="ko-KR" smtClean="0"/>
          </a:p>
          <a:p>
            <a:r>
              <a:rPr lang="ko-KR" altLang="en-US" smtClean="0"/>
              <a:t>오연택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전처리 과정 예시</a:t>
            </a:r>
            <a:r>
              <a:rPr lang="en-US" altLang="ko-KR" smtClean="0"/>
              <a:t>(4/6)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1340768"/>
            <a:ext cx="8315988" cy="1230632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14006" y="2708920"/>
            <a:ext cx="8315988" cy="4149080"/>
          </a:xfrm>
        </p:spPr>
        <p:txBody>
          <a:bodyPr>
            <a:noAutofit/>
          </a:bodyPr>
          <a:lstStyle/>
          <a:p>
            <a:r>
              <a:rPr lang="en-US" altLang="ko-KR" sz="1600" b="1" smtClean="0"/>
              <a:t>“</a:t>
            </a:r>
            <a:r>
              <a:rPr lang="ko-KR" altLang="en-US" sz="1600" b="1"/>
              <a:t>나는</a:t>
            </a:r>
            <a:r>
              <a:rPr lang="en-US" altLang="ko-KR" sz="1600" b="1"/>
              <a:t>” </a:t>
            </a:r>
            <a:r>
              <a:rPr lang="en-US" altLang="ko-KR" sz="1600" b="1"/>
              <a:t>-&gt; </a:t>
            </a:r>
            <a:r>
              <a:rPr lang="en-US" altLang="ko-KR" sz="1600" b="1" smtClean="0"/>
              <a:t>[</a:t>
            </a:r>
            <a:r>
              <a:rPr lang="ko-KR" altLang="en-US" sz="1600" b="1" smtClean="0"/>
              <a:t>나는</a:t>
            </a:r>
            <a:r>
              <a:rPr lang="en-US" altLang="ko-KR" sz="1600" b="1" smtClean="0"/>
              <a:t>]  </a:t>
            </a:r>
            <a:r>
              <a:rPr lang="ko-KR" altLang="en-US" sz="1600" b="1" smtClean="0"/>
              <a:t>다음 어절에 </a:t>
            </a:r>
            <a:r>
              <a:rPr lang="en-US" altLang="ko-KR" sz="1600" b="1" smtClean="0"/>
              <a:t>[</a:t>
            </a:r>
            <a:r>
              <a:rPr lang="ko-KR" altLang="en-US" sz="1600" b="1" smtClean="0"/>
              <a:t>나</a:t>
            </a:r>
            <a:r>
              <a:rPr lang="en-US" altLang="ko-KR" sz="1600" b="1"/>
              <a:t>(</a:t>
            </a:r>
            <a:r>
              <a:rPr lang="ko-KR" altLang="en-US" sz="1600" b="1"/>
              <a:t>대명사</a:t>
            </a:r>
            <a:r>
              <a:rPr lang="en-US" altLang="ko-KR" sz="1600" b="1" smtClean="0"/>
              <a:t>)] </a:t>
            </a:r>
            <a:r>
              <a:rPr lang="ko-KR" altLang="en-US" sz="1600" b="1" smtClean="0"/>
              <a:t>가 존재 할 경우 </a:t>
            </a:r>
            <a:r>
              <a:rPr lang="en-US" altLang="ko-KR" sz="1600" b="1" smtClean="0"/>
              <a:t>[</a:t>
            </a:r>
            <a:r>
              <a:rPr lang="ko-KR" altLang="en-US" sz="1600" b="1" smtClean="0">
                <a:solidFill>
                  <a:srgbClr val="FF0000"/>
                </a:solidFill>
              </a:rPr>
              <a:t>나</a:t>
            </a:r>
            <a:r>
              <a:rPr lang="en-US" altLang="ko-KR" sz="1600" b="1">
                <a:solidFill>
                  <a:srgbClr val="FF0000"/>
                </a:solidFill>
              </a:rPr>
              <a:t>(</a:t>
            </a:r>
            <a:r>
              <a:rPr lang="ko-KR" altLang="en-US" sz="1600" b="1">
                <a:solidFill>
                  <a:srgbClr val="FF0000"/>
                </a:solidFill>
              </a:rPr>
              <a:t>인칭대명사</a:t>
            </a:r>
            <a:r>
              <a:rPr lang="en-US" altLang="ko-KR" sz="1600" b="1">
                <a:solidFill>
                  <a:srgbClr val="FF0000"/>
                </a:solidFill>
              </a:rPr>
              <a:t>) </a:t>
            </a:r>
            <a:r>
              <a:rPr lang="en-US" altLang="ko-KR" sz="1600" b="1">
                <a:solidFill>
                  <a:srgbClr val="FF0000"/>
                </a:solidFill>
              </a:rPr>
              <a:t>+ </a:t>
            </a:r>
            <a:r>
              <a:rPr lang="ko-KR" altLang="en-US" sz="1600" b="1" smtClean="0">
                <a:solidFill>
                  <a:srgbClr val="FF0000"/>
                </a:solidFill>
              </a:rPr>
              <a:t>는</a:t>
            </a:r>
            <a:r>
              <a:rPr lang="en-US" altLang="ko-KR" sz="1600" b="1" smtClean="0"/>
              <a:t>]</a:t>
            </a:r>
            <a:r>
              <a:rPr lang="ko-KR" altLang="en-US" sz="1600" b="1" smtClean="0"/>
              <a:t> 처리</a:t>
            </a:r>
            <a:endParaRPr lang="en-US" altLang="ko-KR" sz="1600" b="1"/>
          </a:p>
          <a:p>
            <a:pPr lvl="1"/>
            <a:r>
              <a:rPr lang="ko-KR" altLang="en-US" sz="1050">
                <a:latin typeface="+mn-ea"/>
              </a:rPr>
              <a:t>날다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는	자타동사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관형형전성어미	</a:t>
            </a:r>
            <a:r>
              <a:rPr lang="ko-KR" altLang="en-US" sz="1050" b="1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1050">
                <a:latin typeface="+mn-ea"/>
              </a:rPr>
              <a:t>	</a:t>
            </a:r>
          </a:p>
          <a:p>
            <a:pPr lvl="1"/>
            <a:r>
              <a:rPr lang="ko-KR" altLang="en-US" sz="1050">
                <a:latin typeface="+mn-ea"/>
              </a:rPr>
              <a:t>나다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는	자타동사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관형형전성어미</a:t>
            </a:r>
            <a:r>
              <a:rPr lang="ko-KR" altLang="en-US" sz="1050">
                <a:latin typeface="+mn-ea"/>
              </a:rPr>
              <a:t>	</a:t>
            </a:r>
            <a:r>
              <a:rPr lang="ko-KR" altLang="en-US" sz="1050" b="1" smtClean="0">
                <a:solidFill>
                  <a:srgbClr val="FF0000"/>
                </a:solidFill>
                <a:latin typeface="+mn-ea"/>
              </a:rPr>
              <a:t>삭제</a:t>
            </a:r>
            <a:endParaRPr lang="en-US" altLang="ko-KR" sz="1050" b="1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sz="1600" b="1" smtClean="0"/>
          </a:p>
          <a:p>
            <a:r>
              <a:rPr lang="en-US" altLang="ko-KR" sz="1600" b="1"/>
              <a:t>“</a:t>
            </a:r>
            <a:r>
              <a:rPr lang="ko-KR" altLang="en-US" sz="1600" b="1"/>
              <a:t>내</a:t>
            </a:r>
            <a:r>
              <a:rPr lang="en-US" altLang="ko-KR" sz="1600" b="1"/>
              <a:t>“ </a:t>
            </a:r>
            <a:r>
              <a:rPr lang="en-US" altLang="ko-KR" sz="1600" b="1"/>
              <a:t>-&gt; </a:t>
            </a:r>
            <a:r>
              <a:rPr lang="en-US" altLang="ko-KR" sz="1600" b="1" smtClean="0"/>
              <a:t>[</a:t>
            </a:r>
            <a:r>
              <a:rPr lang="ko-KR" altLang="en-US" sz="1600" b="1" smtClean="0"/>
              <a:t>내</a:t>
            </a:r>
            <a:r>
              <a:rPr lang="en-US" altLang="ko-KR" sz="1600" b="1" smtClean="0"/>
              <a:t>] </a:t>
            </a:r>
            <a:r>
              <a:rPr lang="ko-KR" altLang="en-US" sz="1600" b="1" smtClean="0"/>
              <a:t>다음 어절에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명사가 존재 할 경우 </a:t>
            </a:r>
            <a:r>
              <a:rPr lang="en-US" altLang="ko-KR" sz="1600" b="1" smtClean="0"/>
              <a:t>[</a:t>
            </a:r>
            <a:r>
              <a:rPr lang="ko-KR" altLang="en-US" sz="1600" b="1" smtClean="0">
                <a:solidFill>
                  <a:srgbClr val="FF0000"/>
                </a:solidFill>
              </a:rPr>
              <a:t>나</a:t>
            </a:r>
            <a:r>
              <a:rPr lang="en-US" altLang="ko-KR" sz="1600" b="1">
                <a:solidFill>
                  <a:srgbClr val="FF0000"/>
                </a:solidFill>
              </a:rPr>
              <a:t>(</a:t>
            </a:r>
            <a:r>
              <a:rPr lang="ko-KR" altLang="en-US" sz="1600" b="1">
                <a:solidFill>
                  <a:srgbClr val="FF0000"/>
                </a:solidFill>
              </a:rPr>
              <a:t>대명사</a:t>
            </a:r>
            <a:r>
              <a:rPr lang="en-US" altLang="ko-KR" sz="1600" b="1">
                <a:solidFill>
                  <a:srgbClr val="FF0000"/>
                </a:solidFill>
              </a:rPr>
              <a:t>) </a:t>
            </a:r>
            <a:r>
              <a:rPr lang="en-US" altLang="ko-KR" sz="1600" b="1">
                <a:solidFill>
                  <a:srgbClr val="FF0000"/>
                </a:solidFill>
              </a:rPr>
              <a:t>+ </a:t>
            </a:r>
            <a:r>
              <a:rPr lang="ko-KR" altLang="en-US" sz="1600" b="1" smtClean="0">
                <a:solidFill>
                  <a:srgbClr val="FF0000"/>
                </a:solidFill>
              </a:rPr>
              <a:t>의</a:t>
            </a:r>
            <a:r>
              <a:rPr lang="en-US" altLang="ko-KR" sz="1600" b="1" smtClean="0"/>
              <a:t>] </a:t>
            </a:r>
            <a:r>
              <a:rPr lang="ko-KR" altLang="en-US" sz="1600" b="1" smtClean="0"/>
              <a:t>처리</a:t>
            </a:r>
            <a:endParaRPr lang="en-US" altLang="ko-KR" sz="1600" b="1"/>
          </a:p>
          <a:p>
            <a:pPr lvl="1"/>
            <a:r>
              <a:rPr lang="ko-KR" altLang="en-US" sz="1050">
                <a:latin typeface="+mn-ea"/>
              </a:rPr>
              <a:t>내	</a:t>
            </a:r>
            <a:r>
              <a:rPr lang="en-US" altLang="ko-KR" sz="1050">
                <a:latin typeface="+mn-ea"/>
              </a:rPr>
              <a:t>	</a:t>
            </a:r>
            <a:r>
              <a:rPr lang="ko-KR" altLang="en-US" sz="1050">
                <a:latin typeface="+mn-ea"/>
              </a:rPr>
              <a:t>일반의존명사	</a:t>
            </a:r>
            <a:r>
              <a:rPr lang="en-US" altLang="ko-KR" sz="1050">
                <a:latin typeface="+mn-ea"/>
              </a:rPr>
              <a:t>	</a:t>
            </a:r>
            <a:r>
              <a:rPr lang="ko-KR" altLang="en-US" sz="1050" b="1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1050">
                <a:latin typeface="+mn-ea"/>
              </a:rPr>
              <a:t>		</a:t>
            </a:r>
          </a:p>
          <a:p>
            <a:pPr lvl="1"/>
            <a:r>
              <a:rPr lang="ko-KR" altLang="en-US" sz="1050">
                <a:latin typeface="+mn-ea"/>
              </a:rPr>
              <a:t>내다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어	자타동사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연결어미	</a:t>
            </a:r>
            <a:r>
              <a:rPr lang="ko-KR" altLang="en-US" sz="1050" b="1">
                <a:solidFill>
                  <a:srgbClr val="FF0000"/>
                </a:solidFill>
                <a:latin typeface="+mn-ea"/>
              </a:rPr>
              <a:t>삭제</a:t>
            </a:r>
            <a:endParaRPr lang="en-US" altLang="ko-KR" sz="1050" b="1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050">
                <a:latin typeface="+mn-ea"/>
              </a:rPr>
              <a:t>내	</a:t>
            </a:r>
            <a:r>
              <a:rPr lang="en-US" altLang="ko-KR" sz="1050">
                <a:latin typeface="+mn-ea"/>
              </a:rPr>
              <a:t>	</a:t>
            </a:r>
            <a:r>
              <a:rPr lang="ko-KR" altLang="en-US" sz="1050">
                <a:latin typeface="+mn-ea"/>
              </a:rPr>
              <a:t>인칭대명사	</a:t>
            </a:r>
            <a:r>
              <a:rPr lang="en-US" altLang="ko-KR" sz="1050">
                <a:latin typeface="+mn-ea"/>
              </a:rPr>
              <a:t>	</a:t>
            </a:r>
            <a:r>
              <a:rPr lang="ko-KR" altLang="en-US" sz="1050" b="1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1050">
                <a:latin typeface="+mn-ea"/>
              </a:rPr>
              <a:t>		</a:t>
            </a:r>
          </a:p>
          <a:p>
            <a:pPr lvl="1"/>
            <a:r>
              <a:rPr lang="ko-KR" altLang="en-US" sz="1050">
                <a:latin typeface="+mn-ea"/>
              </a:rPr>
              <a:t>내	</a:t>
            </a:r>
            <a:r>
              <a:rPr lang="en-US" altLang="ko-KR" sz="1050">
                <a:latin typeface="+mn-ea"/>
              </a:rPr>
              <a:t>	</a:t>
            </a:r>
            <a:r>
              <a:rPr lang="ko-KR" altLang="en-US" sz="1050">
                <a:latin typeface="+mn-ea"/>
              </a:rPr>
              <a:t>일반명사	</a:t>
            </a:r>
            <a:r>
              <a:rPr lang="en-US" altLang="ko-KR" sz="1050">
                <a:latin typeface="+mn-ea"/>
              </a:rPr>
              <a:t>	</a:t>
            </a:r>
            <a:r>
              <a:rPr lang="ko-KR" altLang="en-US" sz="1050" b="1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1050">
                <a:latin typeface="+mn-ea"/>
              </a:rPr>
              <a:t>		</a:t>
            </a:r>
          </a:p>
          <a:p>
            <a:pPr lvl="1"/>
            <a:r>
              <a:rPr lang="ko-KR" altLang="en-US" sz="1050">
                <a:latin typeface="+mn-ea"/>
              </a:rPr>
              <a:t>내다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어	보조용언</a:t>
            </a:r>
            <a:r>
              <a:rPr lang="en-US" altLang="ko-KR" sz="1050">
                <a:latin typeface="+mn-ea"/>
              </a:rPr>
              <a:t>+</a:t>
            </a:r>
            <a:r>
              <a:rPr lang="ko-KR" altLang="en-US" sz="1050">
                <a:latin typeface="+mn-ea"/>
              </a:rPr>
              <a:t>연결어미</a:t>
            </a:r>
            <a:r>
              <a:rPr lang="ko-KR" altLang="en-US" sz="1050">
                <a:latin typeface="+mn-ea"/>
              </a:rPr>
              <a:t>	</a:t>
            </a:r>
            <a:r>
              <a:rPr lang="ko-KR" altLang="en-US" sz="1050" b="1" smtClean="0">
                <a:solidFill>
                  <a:srgbClr val="FF0000"/>
                </a:solidFill>
                <a:latin typeface="+mn-ea"/>
              </a:rPr>
              <a:t>삭제</a:t>
            </a:r>
            <a:endParaRPr lang="en-US" altLang="ko-KR" sz="1600" b="1">
              <a:solidFill>
                <a:srgbClr val="FF0000"/>
              </a:solidFill>
            </a:endParaRPr>
          </a:p>
          <a:p>
            <a:endParaRPr lang="en-US" altLang="ko-KR" sz="1600" b="1" smtClean="0"/>
          </a:p>
          <a:p>
            <a:r>
              <a:rPr lang="en-US" altLang="ko-KR" sz="1600" b="1" smtClean="0"/>
              <a:t>“</a:t>
            </a:r>
            <a:r>
              <a:rPr lang="ko-KR" altLang="en-US" sz="1600" b="1" smtClean="0"/>
              <a:t>이름</a:t>
            </a:r>
            <a:r>
              <a:rPr lang="en-US" altLang="ko-KR" sz="1600" b="1" smtClean="0"/>
              <a:t>” -&gt; </a:t>
            </a:r>
            <a:r>
              <a:rPr lang="en-US" altLang="ko-KR" sz="1600" b="1" smtClean="0"/>
              <a:t>[</a:t>
            </a:r>
            <a:r>
              <a:rPr lang="ko-KR" altLang="en-US" sz="1600" b="1" smtClean="0"/>
              <a:t>이름</a:t>
            </a:r>
            <a:r>
              <a:rPr lang="en-US" altLang="ko-KR" sz="1600" b="1" smtClean="0"/>
              <a:t>] </a:t>
            </a:r>
            <a:r>
              <a:rPr lang="ko-KR" altLang="en-US" sz="1600" b="1" smtClean="0"/>
              <a:t>앞 어절에 </a:t>
            </a:r>
            <a:r>
              <a:rPr lang="en-US" altLang="ko-KR" sz="1600" b="1" smtClean="0"/>
              <a:t>[</a:t>
            </a:r>
            <a:r>
              <a:rPr lang="ko-KR" altLang="en-US" sz="1600" b="1" smtClean="0"/>
              <a:t>나 </a:t>
            </a:r>
            <a:r>
              <a:rPr lang="en-US" altLang="ko-KR" sz="1600" b="1" smtClean="0"/>
              <a:t>+ </a:t>
            </a:r>
            <a:r>
              <a:rPr lang="ko-KR" altLang="en-US" sz="1600" b="1" smtClean="0"/>
              <a:t>의</a:t>
            </a:r>
            <a:r>
              <a:rPr lang="en-US" altLang="ko-KR" sz="1600" b="1" smtClean="0"/>
              <a:t>]</a:t>
            </a:r>
            <a:r>
              <a:rPr lang="ko-KR" altLang="en-US" sz="1600" b="1" smtClean="0"/>
              <a:t>가 존재 할 경우 </a:t>
            </a:r>
            <a:r>
              <a:rPr lang="en-US" altLang="ko-KR" sz="1600" b="1" smtClean="0"/>
              <a:t>[</a:t>
            </a:r>
            <a:r>
              <a:rPr lang="ko-KR" altLang="en-US" sz="1600" b="1" smtClean="0">
                <a:solidFill>
                  <a:srgbClr val="FF0000"/>
                </a:solidFill>
              </a:rPr>
              <a:t>이름</a:t>
            </a:r>
            <a:r>
              <a:rPr lang="en-US" altLang="ko-KR" sz="1600" b="1" smtClean="0">
                <a:solidFill>
                  <a:srgbClr val="FF0000"/>
                </a:solidFill>
              </a:rPr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명사</a:t>
            </a:r>
            <a:r>
              <a:rPr lang="en-US" altLang="ko-KR" sz="1600" b="1" smtClean="0">
                <a:solidFill>
                  <a:srgbClr val="FF0000"/>
                </a:solidFill>
              </a:rPr>
              <a:t>)</a:t>
            </a:r>
            <a:r>
              <a:rPr lang="en-US" altLang="ko-KR" sz="1600" b="1" smtClean="0"/>
              <a:t>] </a:t>
            </a:r>
            <a:r>
              <a:rPr lang="ko-KR" altLang="en-US" sz="1600" b="1" smtClean="0"/>
              <a:t>처리</a:t>
            </a:r>
            <a:endParaRPr lang="en-US" altLang="ko-KR" sz="1600" b="1" smtClean="0"/>
          </a:p>
          <a:p>
            <a:pPr lvl="1"/>
            <a:r>
              <a:rPr lang="ko-KR" altLang="en-US" sz="1050"/>
              <a:t>이르다</a:t>
            </a:r>
            <a:r>
              <a:rPr lang="en-US" altLang="ko-KR" sz="1050"/>
              <a:t>+</a:t>
            </a:r>
            <a:r>
              <a:rPr lang="ko-KR" altLang="en-US" sz="1050"/>
              <a:t>ㅁ</a:t>
            </a:r>
            <a:r>
              <a:rPr lang="en-US" altLang="ko-KR" sz="1050"/>
              <a:t>+</a:t>
            </a:r>
            <a:r>
              <a:rPr lang="ko-KR" altLang="en-US" sz="1050"/>
              <a:t>에	자동사</a:t>
            </a:r>
            <a:r>
              <a:rPr lang="en-US" altLang="ko-KR" sz="1050"/>
              <a:t>+</a:t>
            </a:r>
            <a:r>
              <a:rPr lang="ko-KR" altLang="en-US" sz="1050"/>
              <a:t>명사형전성어미</a:t>
            </a:r>
            <a:r>
              <a:rPr lang="en-US" altLang="ko-KR" sz="1050"/>
              <a:t>+</a:t>
            </a:r>
            <a:r>
              <a:rPr lang="ko-KR" altLang="en-US" sz="1050"/>
              <a:t>부사격조사	</a:t>
            </a:r>
            <a:r>
              <a:rPr lang="ko-KR" altLang="en-US" sz="1050" b="1" smtClean="0">
                <a:solidFill>
                  <a:srgbClr val="FF0000"/>
                </a:solidFill>
              </a:rPr>
              <a:t>삭제</a:t>
            </a:r>
            <a:endParaRPr lang="en-US" altLang="ko-KR" sz="1050" b="1">
              <a:solidFill>
                <a:srgbClr val="FF0000"/>
              </a:solidFill>
            </a:endParaRPr>
          </a:p>
          <a:p>
            <a:pPr lvl="1"/>
            <a:r>
              <a:rPr lang="ko-KR" altLang="en-US" sz="1050" smtClean="0"/>
              <a:t>이르다</a:t>
            </a:r>
            <a:r>
              <a:rPr lang="en-US" altLang="ko-KR" sz="1050"/>
              <a:t>+</a:t>
            </a:r>
            <a:r>
              <a:rPr lang="ko-KR" altLang="en-US" sz="1050"/>
              <a:t>ㅁ</a:t>
            </a:r>
            <a:r>
              <a:rPr lang="en-US" altLang="ko-KR" sz="1050"/>
              <a:t>+</a:t>
            </a:r>
            <a:r>
              <a:rPr lang="ko-KR" altLang="en-US" sz="1050"/>
              <a:t>에	타동사</a:t>
            </a:r>
            <a:r>
              <a:rPr lang="en-US" altLang="ko-KR" sz="1050"/>
              <a:t>+</a:t>
            </a:r>
            <a:r>
              <a:rPr lang="ko-KR" altLang="en-US" sz="1050"/>
              <a:t>명사형전성어미</a:t>
            </a:r>
            <a:r>
              <a:rPr lang="en-US" altLang="ko-KR" sz="1050"/>
              <a:t>+</a:t>
            </a:r>
            <a:r>
              <a:rPr lang="ko-KR" altLang="en-US" sz="1050"/>
              <a:t>부사격조사	</a:t>
            </a:r>
            <a:r>
              <a:rPr lang="ko-KR" altLang="en-US" sz="1050" b="1" smtClean="0">
                <a:solidFill>
                  <a:srgbClr val="FF0000"/>
                </a:solidFill>
              </a:rPr>
              <a:t>삭제</a:t>
            </a:r>
            <a:endParaRPr lang="en-US" altLang="ko-KR" sz="1050" b="1" smtClean="0">
              <a:solidFill>
                <a:srgbClr val="FF0000"/>
              </a:solidFill>
            </a:endParaRPr>
          </a:p>
          <a:p>
            <a:pPr lvl="1"/>
            <a:r>
              <a:rPr lang="ko-KR" altLang="en-US" sz="1050" smtClean="0"/>
              <a:t>이르다</a:t>
            </a:r>
            <a:r>
              <a:rPr lang="en-US" altLang="ko-KR" sz="1050"/>
              <a:t>+</a:t>
            </a:r>
            <a:r>
              <a:rPr lang="ko-KR" altLang="en-US" sz="1050"/>
              <a:t>ㅁ</a:t>
            </a:r>
            <a:r>
              <a:rPr lang="en-US" altLang="ko-KR" sz="1050"/>
              <a:t>+</a:t>
            </a:r>
            <a:r>
              <a:rPr lang="ko-KR" altLang="en-US" sz="1050"/>
              <a:t>에	형용사</a:t>
            </a:r>
            <a:r>
              <a:rPr lang="en-US" altLang="ko-KR" sz="1050"/>
              <a:t>+</a:t>
            </a:r>
            <a:r>
              <a:rPr lang="ko-KR" altLang="en-US" sz="1050"/>
              <a:t>명사형전성어미</a:t>
            </a:r>
            <a:r>
              <a:rPr lang="en-US" altLang="ko-KR" sz="1050"/>
              <a:t>+</a:t>
            </a:r>
            <a:r>
              <a:rPr lang="ko-KR" altLang="en-US" sz="1050"/>
              <a:t>부사격조사	</a:t>
            </a:r>
            <a:r>
              <a:rPr lang="ko-KR" altLang="en-US" sz="1050" b="1" smtClean="0">
                <a:solidFill>
                  <a:srgbClr val="FF0000"/>
                </a:solidFill>
              </a:rPr>
              <a:t>삭제</a:t>
            </a:r>
            <a:endParaRPr lang="en-US" altLang="ko-KR" sz="1050" b="1" smtClean="0">
              <a:solidFill>
                <a:srgbClr val="FF0000"/>
              </a:solidFill>
            </a:endParaRPr>
          </a:p>
          <a:p>
            <a:pPr lvl="1"/>
            <a:endParaRPr lang="en-US" altLang="ko-KR" sz="1050"/>
          </a:p>
          <a:p>
            <a:pPr lvl="1"/>
            <a:endParaRPr lang="en-US" altLang="ko-KR" sz="11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전처리 과정 </a:t>
            </a:r>
            <a:r>
              <a:rPr lang="ko-KR" altLang="en-US" smtClean="0"/>
              <a:t>결과</a:t>
            </a:r>
            <a:r>
              <a:rPr lang="en-US" altLang="ko-KR" smtClean="0"/>
              <a:t>(5/6)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060848"/>
            <a:ext cx="3248025" cy="2428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2" y="2008460"/>
            <a:ext cx="3962400" cy="2533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2336" y="15236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전처리 전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61924" y="1523625"/>
            <a:ext cx="122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전처리 후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74304" y="454211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Parse Tree 14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9968" y="454211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Parse Tree 1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644008" y="3068960"/>
            <a:ext cx="360040" cy="360040"/>
          </a:xfrm>
          <a:prstGeom prst="rightArrow">
            <a:avLst/>
          </a:prstGeom>
          <a:solidFill>
            <a:srgbClr val="FF0000"/>
          </a:solidFill>
          <a:ln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5. </a:t>
            </a:r>
            <a:r>
              <a:rPr lang="ko-KR" altLang="en-US" sz="2000" dirty="0" smtClean="0"/>
              <a:t>형태소 </a:t>
            </a:r>
            <a:r>
              <a:rPr lang="ko-KR" altLang="en-US" sz="2000" dirty="0"/>
              <a:t>분석 결과를 조합하여 형태소 리스트를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전처리 </a:t>
            </a:r>
            <a:r>
              <a:rPr lang="ko-KR" altLang="en-US" smtClean="0"/>
              <a:t>과정</a:t>
            </a:r>
            <a:r>
              <a:rPr lang="en-US" altLang="ko-KR" smtClean="0"/>
              <a:t>(6/6)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988840"/>
            <a:ext cx="4248472" cy="382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실제 구문분석이 실행되는 단계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수작업으로 구축된 의존문법 규칙을 바탕으로 지배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의존 에지</a:t>
            </a:r>
            <a:r>
              <a:rPr lang="en-US" altLang="ko-KR" sz="2000" dirty="0" smtClean="0"/>
              <a:t>(edge)</a:t>
            </a:r>
            <a:r>
              <a:rPr lang="ko-KR" altLang="en-US" sz="2000" dirty="0" smtClean="0"/>
              <a:t>를 생성하여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 smtClean="0"/>
          </a:p>
          <a:p>
            <a:r>
              <a:rPr lang="ko-KR" altLang="en-US" sz="2000" smtClean="0"/>
              <a:t>구</a:t>
            </a:r>
            <a:r>
              <a:rPr lang="en-US" altLang="ko-KR" sz="2000" dirty="0" smtClean="0"/>
              <a:t>(phrase) </a:t>
            </a:r>
            <a:r>
              <a:rPr lang="ko-KR" altLang="en-US" sz="2000" dirty="0" smtClean="0"/>
              <a:t>개념을 도입</a:t>
            </a:r>
            <a:endParaRPr lang="en-US" altLang="ko-KR" sz="2000" dirty="0" smtClean="0"/>
          </a:p>
          <a:p>
            <a:pPr lvl="1"/>
            <a:r>
              <a:rPr lang="ko-KR" altLang="en-US" sz="2000" smtClean="0"/>
              <a:t>명사구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동사구와 같은 구의 개념을 도입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하나의 </a:t>
            </a:r>
            <a:r>
              <a:rPr lang="ko-KR" altLang="en-US" sz="2000" dirty="0" smtClean="0"/>
              <a:t>형태소일 때와 그것이 다른 것을 지배한 후의 </a:t>
            </a:r>
            <a:r>
              <a:rPr lang="ko-KR" altLang="en-US" sz="2000" smtClean="0"/>
              <a:t>규칙 적용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Ex) “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”</a:t>
            </a:r>
            <a:r>
              <a:rPr lang="ko-KR" altLang="en-US" sz="2000" smtClean="0"/>
              <a:t>와 같은 지정사는 바로 앞의 명사를 지배하여 지정사구가 되어 </a:t>
            </a:r>
            <a:r>
              <a:rPr lang="ko-KR" altLang="en-US" sz="2000" u="sng" smtClean="0"/>
              <a:t>논항을 지배할 수 있게 된다</a:t>
            </a:r>
            <a:r>
              <a:rPr lang="en-US" altLang="ko-KR" sz="2000" u="sng" smtClean="0"/>
              <a:t>.</a:t>
            </a:r>
          </a:p>
          <a:p>
            <a:pPr lvl="1"/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지배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의존 에지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924944"/>
            <a:ext cx="3426325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지배소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의존소</a:t>
            </a:r>
            <a:r>
              <a:rPr lang="en-US" altLang="ko-KR" sz="2400" smtClean="0"/>
              <a:t> 2</a:t>
            </a:r>
            <a:r>
              <a:rPr lang="ko-KR" altLang="en-US" sz="2400" dirty="0" smtClean="0"/>
              <a:t>가지 제약요소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제약요소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건너뛰기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의존문법 </a:t>
            </a:r>
            <a:r>
              <a:rPr lang="ko-KR" altLang="en-US" smtClean="0"/>
              <a:t>규칙 사전 구성</a:t>
            </a:r>
            <a:endParaRPr lang="ko-KR" altLang="en-US" dirty="0"/>
          </a:p>
        </p:txBody>
      </p:sp>
      <p:pic>
        <p:nvPicPr>
          <p:cNvPr id="6" name="_x141738104" descr="EMB000013e4244d"/>
          <p:cNvPicPr>
            <a:picLocks noChangeAspect="1" noChangeArrowheads="1"/>
          </p:cNvPicPr>
          <p:nvPr/>
        </p:nvPicPr>
        <p:blipFill>
          <a:blip r:embed="rId2" cstate="print"/>
          <a:srcRect l="59525" t="25871" r="9430" b="43079"/>
          <a:stretch>
            <a:fillRect/>
          </a:stretch>
        </p:blipFill>
        <p:spPr bwMode="auto">
          <a:xfrm>
            <a:off x="1945201" y="2420888"/>
            <a:ext cx="4499007" cy="360005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99792" y="609329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의존문법 규칙사전의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인접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인접이 활성화 된 규칙이 두 형태소에 적용되려면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연속해서 나오는 두 형태소일 </a:t>
            </a:r>
            <a:r>
              <a:rPr lang="ko-KR" altLang="en-US" sz="2000" smtClean="0"/>
              <a:t>경우에 </a:t>
            </a:r>
            <a:r>
              <a:rPr lang="ko-KR" altLang="en-US" sz="2000" smtClean="0"/>
              <a:t>적용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건너뛰기</a:t>
            </a:r>
            <a:endParaRPr lang="en-US" altLang="ko-KR" sz="2400" dirty="0" smtClean="0"/>
          </a:p>
          <a:p>
            <a:pPr lvl="1"/>
            <a:r>
              <a:rPr lang="ko-KR" altLang="en-US" sz="2000" smtClean="0"/>
              <a:t>입력 형태소 리스트상에서 두 형태소 사이에 지배소 형태소가 없을 때만 지배 가능</a:t>
            </a:r>
            <a:endParaRPr lang="en-US" altLang="ko-KR" sz="2000" smtClean="0"/>
          </a:p>
          <a:p>
            <a:pPr lvl="2"/>
            <a:r>
              <a:rPr lang="en-US" altLang="ko-KR" sz="1800" smtClean="0"/>
              <a:t>Ex</a:t>
            </a:r>
            <a:r>
              <a:rPr lang="en-US" altLang="ko-KR" sz="1800" smtClean="0"/>
              <a:t>)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관형사 명사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명사</a:t>
            </a:r>
            <a:r>
              <a:rPr lang="en-US" altLang="ko-KR" sz="1800" dirty="0" smtClean="0"/>
              <a:t>2] </a:t>
            </a:r>
            <a:r>
              <a:rPr lang="ko-KR" altLang="en-US" sz="1800" dirty="0" smtClean="0"/>
              <a:t>와 같은 입력 형태소 리스트가 있을 때</a:t>
            </a:r>
            <a:r>
              <a:rPr lang="en-US" altLang="ko-KR" sz="1800" smtClean="0"/>
              <a:t>, </a:t>
            </a:r>
            <a:r>
              <a:rPr lang="ko-KR" altLang="en-US" sz="1800" smtClean="0"/>
              <a:t>명사가 관형사를 지배하는 규칙이 건너뛰기가 허용이 안되있을 때</a:t>
            </a:r>
            <a:r>
              <a:rPr lang="en-US" altLang="ko-KR" sz="1800" smtClean="0"/>
              <a:t>, </a:t>
            </a:r>
            <a:r>
              <a:rPr lang="ko-KR" altLang="en-US" sz="1800" smtClean="0"/>
              <a:t>명사</a:t>
            </a:r>
            <a:r>
              <a:rPr lang="en-US" altLang="ko-KR" sz="1800" smtClean="0"/>
              <a:t>2</a:t>
            </a:r>
            <a:r>
              <a:rPr lang="ko-KR" altLang="en-US" sz="1800" smtClean="0"/>
              <a:t>는 관형사를 지배하지 못함</a:t>
            </a:r>
            <a:r>
              <a:rPr lang="en-US" altLang="ko-KR" sz="180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의존문법 규칙 제약요소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자료구조로 차트</a:t>
            </a:r>
            <a:r>
              <a:rPr lang="en-US" altLang="ko-KR" sz="2400" dirty="0" smtClean="0"/>
              <a:t>(Chart)</a:t>
            </a:r>
            <a:r>
              <a:rPr lang="ko-KR" altLang="en-US" sz="2400" dirty="0" smtClean="0"/>
              <a:t>를 사용하는 차트 </a:t>
            </a:r>
            <a:r>
              <a:rPr lang="ko-KR" altLang="en-US" sz="2400" dirty="0" err="1" smtClean="0"/>
              <a:t>파싱</a:t>
            </a:r>
            <a:endParaRPr lang="en-US" altLang="ko-KR" sz="2400" dirty="0"/>
          </a:p>
          <a:p>
            <a:r>
              <a:rPr lang="en-US" altLang="ko-KR" sz="2400" dirty="0" smtClean="0"/>
              <a:t>Back-tracking</a:t>
            </a:r>
            <a:r>
              <a:rPr lang="ko-KR" altLang="en-US" sz="2400" dirty="0" smtClean="0"/>
              <a:t>하지 않는 </a:t>
            </a:r>
            <a:r>
              <a:rPr lang="en-US" altLang="ko-KR" sz="2400" dirty="0" smtClean="0"/>
              <a:t>1-way </a:t>
            </a:r>
            <a:r>
              <a:rPr lang="ko-KR" altLang="en-US" sz="2400" dirty="0" smtClean="0"/>
              <a:t>알고리즘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지배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의존 에지 생성 알고리즘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3" y="2754213"/>
            <a:ext cx="7620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선생님은 사랑에 빠졌다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형태소 분석조합 생성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형태소 사이에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를 삽입</a:t>
            </a:r>
            <a:endParaRPr lang="en-US" altLang="ko-KR" sz="2000" dirty="0"/>
          </a:p>
          <a:p>
            <a:pPr lvl="2"/>
            <a:r>
              <a:rPr lang="en-US" altLang="ko-KR" sz="2000" dirty="0" smtClean="0">
                <a:solidFill>
                  <a:srgbClr val="FF0000"/>
                </a:solidFill>
              </a:rPr>
              <a:t>0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선생님 </a:t>
            </a:r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은 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사랑 </a:t>
            </a:r>
            <a:r>
              <a:rPr lang="en-US" altLang="ko-KR" sz="2000" dirty="0" smtClean="0">
                <a:solidFill>
                  <a:srgbClr val="FF0000"/>
                </a:solidFill>
              </a:rPr>
              <a:t>3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</a:t>
            </a:r>
            <a:r>
              <a:rPr lang="en-US" altLang="ko-KR" sz="2000" dirty="0" smtClean="0">
                <a:solidFill>
                  <a:srgbClr val="FF0000"/>
                </a:solidFill>
              </a:rPr>
              <a:t>4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빠지다</a:t>
            </a:r>
            <a:r>
              <a:rPr lang="en-US" altLang="ko-KR" sz="2000" dirty="0" smtClean="0"/>
              <a:t>+</a:t>
            </a:r>
            <a:r>
              <a:rPr lang="ko-KR" altLang="en-US" sz="2000" dirty="0" err="1" smtClean="0"/>
              <a:t>었</a:t>
            </a:r>
            <a:r>
              <a:rPr lang="en-US" altLang="ko-KR" sz="2000" dirty="0"/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5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 </a:t>
            </a:r>
            <a:r>
              <a:rPr lang="en-US" altLang="ko-KR" sz="2000" dirty="0" smtClean="0">
                <a:solidFill>
                  <a:srgbClr val="FF0000"/>
                </a:solidFill>
              </a:rPr>
              <a:t>6</a:t>
            </a:r>
          </a:p>
          <a:p>
            <a:pPr lvl="3"/>
            <a:r>
              <a:rPr lang="ko-KR" altLang="en-US" sz="1800" dirty="0" smtClean="0"/>
              <a:t>지배소의 </a:t>
            </a:r>
            <a:r>
              <a:rPr lang="en-US" altLang="ko-KR" sz="1800" dirty="0" smtClean="0"/>
              <a:t>index</a:t>
            </a:r>
            <a:r>
              <a:rPr lang="ko-KR" altLang="en-US" sz="1800" dirty="0" smtClean="0"/>
              <a:t>와 의존소의 </a:t>
            </a:r>
            <a:r>
              <a:rPr lang="en-US" altLang="ko-KR" sz="1800" dirty="0" smtClean="0"/>
              <a:t>index</a:t>
            </a:r>
            <a:r>
              <a:rPr lang="ko-KR" altLang="en-US" sz="1800" dirty="0" smtClean="0"/>
              <a:t>가 인접 해야 지배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의존 에지를 생성할 수 있음</a:t>
            </a:r>
            <a:endParaRPr lang="en-US" altLang="ko-KR" sz="1800" dirty="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첫 </a:t>
            </a:r>
            <a:r>
              <a:rPr lang="ko-KR" altLang="en-US" sz="2000" dirty="0" smtClean="0"/>
              <a:t>번째 형태소인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선생님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으로 에지를 생성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에지 풀에 삽입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첫 번째 삽입된 형태소는 </a:t>
            </a:r>
            <a:r>
              <a:rPr lang="ko-KR" altLang="en-US" sz="1600" u="sng" dirty="0" smtClean="0"/>
              <a:t>지배 할 </a:t>
            </a:r>
            <a:r>
              <a:rPr lang="ko-KR" altLang="en-US" sz="1600" u="sng" dirty="0" err="1" smtClean="0"/>
              <a:t>의존소가</a:t>
            </a:r>
            <a:r>
              <a:rPr lang="ko-KR" altLang="en-US" sz="1600" u="sng" dirty="0" smtClean="0"/>
              <a:t> 없으므로 비활성 에지 풀에 삽입</a:t>
            </a:r>
            <a:endParaRPr lang="en-US" altLang="ko-KR" sz="1600" u="sng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예시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26667"/>
              </p:ext>
            </p:extLst>
          </p:nvPr>
        </p:nvGraphicFramePr>
        <p:xfrm>
          <a:off x="2699792" y="4581128"/>
          <a:ext cx="36724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520280"/>
              </a:tblGrid>
              <a:tr h="20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비활성 에지 풀</a:t>
                      </a:r>
                      <a:endParaRPr lang="ko-KR" altLang="en-US" sz="1400" dirty="0"/>
                    </a:p>
                  </a:txBody>
                  <a:tcPr/>
                </a:tc>
              </a:tr>
              <a:tr h="20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</a:tr>
              <a:tr h="20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선생님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명사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08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819879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sz="2000" b="1" dirty="0" smtClean="0"/>
              <a:t>두 번째 에지를 생성 후 활성 에지 풀에 삽입</a:t>
            </a:r>
            <a:endParaRPr lang="en-US" altLang="ko-KR" sz="2000" b="1" dirty="0" smtClean="0"/>
          </a:p>
          <a:p>
            <a:pPr lvl="2"/>
            <a:r>
              <a:rPr lang="ko-KR" altLang="en-US" sz="1600" dirty="0" smtClean="0"/>
              <a:t>활성 에지 풀의 처음 </a:t>
            </a:r>
            <a:r>
              <a:rPr lang="ko-KR" altLang="en-US" sz="1600" dirty="0" err="1" smtClean="0"/>
              <a:t>에지인</a:t>
            </a:r>
            <a:r>
              <a:rPr lang="ko-KR" altLang="en-US" sz="1600" dirty="0" smtClean="0"/>
              <a:t> ②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지배소로 고정하여 비활성 에지 풀을 뒤에서부터 검색</a:t>
            </a:r>
            <a:endParaRPr lang="en-US" altLang="ko-KR" sz="160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sz="2000" b="1" smtClean="0"/>
          </a:p>
          <a:p>
            <a:pPr lvl="1"/>
            <a:r>
              <a:rPr lang="ko-KR" altLang="en-US" sz="2000" b="1" smtClean="0"/>
              <a:t>보조사가 </a:t>
            </a:r>
            <a:r>
              <a:rPr lang="ko-KR" altLang="en-US" sz="2000" b="1" dirty="0" smtClean="0"/>
              <a:t>명사를 지배하는 규칙</a:t>
            </a:r>
            <a:r>
              <a:rPr lang="ko-KR" altLang="en-US" sz="2000" dirty="0" smtClean="0"/>
              <a:t>이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②와 ①의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가 인접하므로 새로운 에지 ③이 생성되어 활성 에지 풀의 마지막에 삽입</a:t>
            </a:r>
            <a:endParaRPr lang="en-US" altLang="ko-KR" sz="2000" dirty="0" smtClean="0"/>
          </a:p>
          <a:p>
            <a:pPr lvl="2"/>
            <a:r>
              <a:rPr lang="en-US" altLang="ko-KR" sz="1600" smtClean="0"/>
              <a:t>“</a:t>
            </a:r>
            <a:r>
              <a:rPr lang="ko-KR" altLang="en-US" sz="1600" smtClean="0"/>
              <a:t>내용 </a:t>
            </a:r>
            <a:r>
              <a:rPr lang="ko-KR" altLang="en-US" sz="1600" dirty="0" smtClean="0"/>
              <a:t>②</a:t>
            </a:r>
            <a:r>
              <a:rPr lang="en-US" altLang="ko-KR" sz="1600" smtClean="0"/>
              <a:t>-&gt;</a:t>
            </a:r>
            <a:r>
              <a:rPr lang="ko-KR" altLang="en-US" sz="1600" smtClean="0"/>
              <a:t>①</a:t>
            </a:r>
            <a:r>
              <a:rPr lang="en-US" altLang="ko-KR" sz="1600" smtClean="0"/>
              <a:t>”</a:t>
            </a:r>
            <a:r>
              <a:rPr lang="ko-KR" altLang="en-US" sz="1600" smtClean="0"/>
              <a:t>은 </a:t>
            </a:r>
            <a:r>
              <a:rPr lang="ko-KR" altLang="en-US" sz="1600" dirty="0" smtClean="0"/>
              <a:t>②번 에지가 ①을 지배한다는 의미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Index</a:t>
            </a:r>
            <a:r>
              <a:rPr lang="ko-KR" altLang="en-US" sz="1600" dirty="0" smtClean="0"/>
              <a:t>는 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②를 포함하고 있으므로 </a:t>
            </a:r>
            <a:r>
              <a:rPr lang="en-US" altLang="ko-KR" sz="1600" dirty="0" smtClean="0"/>
              <a:t>0-2</a:t>
            </a:r>
            <a:endParaRPr lang="ko-KR" altLang="en-US" sz="1600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예시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57138"/>
              </p:ext>
            </p:extLst>
          </p:nvPr>
        </p:nvGraphicFramePr>
        <p:xfrm>
          <a:off x="1907704" y="2492896"/>
          <a:ext cx="496855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82"/>
                <a:gridCol w="2022085"/>
                <a:gridCol w="202208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비활성 에지 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활성 에지 풀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선생님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명사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보조사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14112"/>
              </p:ext>
            </p:extLst>
          </p:nvPr>
        </p:nvGraphicFramePr>
        <p:xfrm>
          <a:off x="1187624" y="5301208"/>
          <a:ext cx="66247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99"/>
                <a:gridCol w="1916246"/>
                <a:gridCol w="1916246"/>
                <a:gridCol w="1916246"/>
              </a:tblGrid>
              <a:tr h="1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비활성 에지 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활성 에지 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③</a:t>
                      </a:r>
                      <a:endParaRPr lang="ko-KR" altLang="en-US" sz="1400" dirty="0"/>
                    </a:p>
                  </a:txBody>
                  <a:tcPr/>
                </a:tc>
              </a:tr>
              <a:tr h="1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선생님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명사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보조사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②</a:t>
                      </a:r>
                      <a:r>
                        <a:rPr lang="en-US" altLang="ko-KR" sz="1400" dirty="0" smtClean="0"/>
                        <a:t>-&gt;</a:t>
                      </a:r>
                      <a:r>
                        <a:rPr lang="ko-KR" altLang="en-US" sz="1400" dirty="0" smtClean="0"/>
                        <a:t>①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보조사구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</a:tr>
              <a:tr h="11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u="sng" dirty="0" smtClean="0"/>
              <a:t>②가 더 이상 지배할 에지가 없으므로 비활성 에지 풀에 삽입</a:t>
            </a:r>
            <a:endParaRPr lang="en-US" altLang="ko-KR" sz="2000" u="sng" dirty="0" smtClean="0"/>
          </a:p>
          <a:p>
            <a:pPr lvl="1"/>
            <a:r>
              <a:rPr lang="ko-KR" altLang="en-US" sz="2000" dirty="0"/>
              <a:t>③을 지배소로 고정하고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비활성 에지 풀을 뒤에서 부터 검색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비활성 에지 풀의 모든 </a:t>
            </a:r>
            <a:r>
              <a:rPr lang="ko-KR" altLang="en-US" sz="2000" dirty="0" err="1" smtClean="0"/>
              <a:t>에지의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가 ③과 인접하지 않으므로   비활성 에지 풀에 삽입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예시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11724"/>
              </p:ext>
            </p:extLst>
          </p:nvPr>
        </p:nvGraphicFramePr>
        <p:xfrm>
          <a:off x="1187624" y="4609936"/>
          <a:ext cx="66247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99"/>
                <a:gridCol w="1916246"/>
                <a:gridCol w="1916246"/>
                <a:gridCol w="19162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에지</a:t>
                      </a:r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비활성 에지 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③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선생님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명사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보조사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②</a:t>
                      </a:r>
                      <a:r>
                        <a:rPr lang="en-US" altLang="ko-KR" sz="1400" dirty="0" smtClean="0"/>
                        <a:t>-&gt;</a:t>
                      </a:r>
                      <a:r>
                        <a:rPr lang="ko-KR" altLang="en-US" sz="1400" dirty="0" smtClean="0"/>
                        <a:t>①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보조사구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59482"/>
              </p:ext>
            </p:extLst>
          </p:nvPr>
        </p:nvGraphicFramePr>
        <p:xfrm>
          <a:off x="1187624" y="2348880"/>
          <a:ext cx="66247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99"/>
                <a:gridCol w="1916246"/>
                <a:gridCol w="1916246"/>
                <a:gridCol w="19162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비활성 에지 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활성 에지 풀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③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선생님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명사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보조사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②</a:t>
                      </a:r>
                      <a:r>
                        <a:rPr lang="en-US" altLang="ko-KR" sz="1400" dirty="0" smtClean="0"/>
                        <a:t>-&gt;</a:t>
                      </a:r>
                      <a:r>
                        <a:rPr lang="ko-KR" altLang="en-US" sz="1400" dirty="0" smtClean="0"/>
                        <a:t>①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보조사구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ko-KR" altLang="en-US" sz="2800" smtClean="0"/>
              <a:t>시스템 </a:t>
            </a:r>
            <a:r>
              <a:rPr lang="ko-KR" altLang="en-US" sz="2800" smtClean="0"/>
              <a:t>특징</a:t>
            </a:r>
            <a:endParaRPr lang="en-US" altLang="ko-KR" sz="2800" smtClean="0"/>
          </a:p>
          <a:p>
            <a:pPr marL="624078" indent="-514350">
              <a:buFont typeface="+mj-lt"/>
              <a:buAutoNum type="arabicPeriod"/>
            </a:pPr>
            <a:endParaRPr lang="en-US" altLang="ko-KR" sz="280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sz="2800" smtClean="0"/>
              <a:t>KLParser </a:t>
            </a:r>
            <a:r>
              <a:rPr lang="ko-KR" altLang="en-US" sz="2800" dirty="0" smtClean="0"/>
              <a:t>구문분석 과정</a:t>
            </a:r>
            <a:endParaRPr lang="en-US" altLang="ko-KR" sz="2800" dirty="0" smtClean="0"/>
          </a:p>
          <a:p>
            <a:pPr marL="850392" lvl="1" indent="-457200">
              <a:buFont typeface="+mj-lt"/>
              <a:buAutoNum type="alphaUcPeriod"/>
            </a:pPr>
            <a:r>
              <a:rPr lang="ko-KR" altLang="en-US" sz="2000" smtClean="0"/>
              <a:t>전제 </a:t>
            </a:r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marL="850392" lvl="1" indent="-457200">
              <a:buFont typeface="+mj-lt"/>
              <a:buAutoNum type="alphaUcPeriod"/>
            </a:pPr>
            <a:r>
              <a:rPr lang="ko-KR" altLang="en-US" sz="2000" dirty="0" smtClean="0"/>
              <a:t>전처리 과정</a:t>
            </a:r>
            <a:endParaRPr lang="en-US" altLang="ko-KR" sz="2000" dirty="0" smtClean="0"/>
          </a:p>
          <a:p>
            <a:pPr marL="850392" lvl="1" indent="-457200">
              <a:buFont typeface="+mj-lt"/>
              <a:buAutoNum type="alphaUcPeriod"/>
            </a:pPr>
            <a:r>
              <a:rPr lang="ko-KR" altLang="en-US" sz="2000" dirty="0" smtClean="0"/>
              <a:t>지배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의존 에지 생성</a:t>
            </a:r>
            <a:endParaRPr lang="en-US" altLang="ko-KR" sz="2000" dirty="0" smtClean="0"/>
          </a:p>
          <a:p>
            <a:pPr marL="850392" lvl="1" indent="-457200">
              <a:buFont typeface="+mj-lt"/>
              <a:buAutoNum type="alphaUcPeriod"/>
            </a:pPr>
            <a:r>
              <a:rPr lang="ko-KR" altLang="en-US" sz="2000" smtClean="0"/>
              <a:t>구문분석 </a:t>
            </a:r>
            <a:r>
              <a:rPr lang="ko-KR" altLang="en-US" sz="2000" smtClean="0"/>
              <a:t>알고리즘</a:t>
            </a:r>
            <a:endParaRPr lang="en-US" altLang="ko-KR" sz="2000" smtClean="0"/>
          </a:p>
          <a:p>
            <a:pPr marL="850392" lvl="1" indent="-457200">
              <a:buFont typeface="+mj-lt"/>
              <a:buAutoNum type="alphaUcPeriod"/>
            </a:pPr>
            <a:r>
              <a:rPr lang="ko-KR" altLang="en-US" sz="2000" smtClean="0"/>
              <a:t>분석 예시</a:t>
            </a:r>
            <a:endParaRPr lang="en-US" altLang="ko-KR" sz="2000" smtClean="0"/>
          </a:p>
          <a:p>
            <a:pPr marL="624078" indent="-514350">
              <a:buFont typeface="+mj-lt"/>
              <a:buAutoNum type="arabicPeriod"/>
            </a:pPr>
            <a:endParaRPr lang="en-US" altLang="ko-KR" sz="280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sz="2800" smtClean="0"/>
              <a:t>Parse Tree </a:t>
            </a:r>
            <a:r>
              <a:rPr lang="ko-KR" altLang="en-US" sz="2800" smtClean="0"/>
              <a:t>출력</a:t>
            </a: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앞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과정을 반복하여 활성 에지 풀에 에지가 없고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형태소가 없으면 결과를 출력</a:t>
            </a:r>
            <a:endParaRPr lang="en-US" altLang="ko-KR" sz="2000" dirty="0" smtClean="0"/>
          </a:p>
          <a:p>
            <a:r>
              <a:rPr lang="ko-KR" altLang="en-US" sz="2000" smtClean="0"/>
              <a:t>아래의 </a:t>
            </a:r>
            <a:r>
              <a:rPr lang="ko-KR" altLang="en-US" sz="2000" dirty="0" smtClean="0"/>
              <a:t>예시에서는 </a:t>
            </a:r>
            <a:r>
              <a:rPr lang="en-US" altLang="ko-KR" sz="2000" dirty="0" smtClean="0"/>
              <a:t>0-6</a:t>
            </a:r>
            <a:r>
              <a:rPr lang="ko-KR" altLang="en-US" sz="2000" dirty="0" smtClean="0"/>
              <a:t>을 포함하는 ⑪번 에지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예시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26561"/>
              </p:ext>
            </p:extLst>
          </p:nvPr>
        </p:nvGraphicFramePr>
        <p:xfrm>
          <a:off x="827584" y="2636912"/>
          <a:ext cx="7639372" cy="393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37"/>
                <a:gridCol w="1127300"/>
                <a:gridCol w="1773035"/>
                <a:gridCol w="1050687"/>
                <a:gridCol w="2944113"/>
              </a:tblGrid>
              <a:tr h="325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규칙</a:t>
                      </a:r>
                      <a:endParaRPr lang="ko-KR" altLang="en-US" sz="1400" dirty="0"/>
                    </a:p>
                  </a:txBody>
                  <a:tcPr/>
                </a:tc>
              </a:tr>
              <a:tr h="357988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비활성 에지 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⑪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⑩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⑨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종결구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0-6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동사구 </a:t>
                      </a:r>
                      <a:r>
                        <a:rPr lang="en-US" altLang="ko-KR" sz="1400" smtClean="0"/>
                        <a:t>+ </a:t>
                      </a:r>
                      <a:r>
                        <a:rPr lang="ko-KR" altLang="en-US" sz="1400" smtClean="0"/>
                        <a:t>종결어미 </a:t>
                      </a:r>
                      <a:r>
                        <a:rPr lang="en-US" altLang="ko-KR" sz="1400" smtClean="0"/>
                        <a:t>=&gt; </a:t>
                      </a:r>
                      <a:r>
                        <a:rPr lang="ko-KR" altLang="en-US" sz="1400" smtClean="0"/>
                        <a:t>종결구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ko-KR" altLang="en-US" sz="1400" baseline="0" dirty="0" smtClean="0"/>
                        <a:t>종결어미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5-6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⑧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동사구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보조사구 </a:t>
                      </a:r>
                      <a:r>
                        <a:rPr lang="en-US" altLang="ko-KR" sz="1400" smtClean="0"/>
                        <a:t>+ </a:t>
                      </a:r>
                      <a:r>
                        <a:rPr lang="ko-KR" altLang="en-US" sz="1400" smtClean="0"/>
                        <a:t>동사구 </a:t>
                      </a:r>
                      <a:r>
                        <a:rPr lang="en-US" altLang="ko-KR" sz="1400" smtClean="0"/>
                        <a:t>=&gt; </a:t>
                      </a:r>
                      <a:r>
                        <a:rPr lang="ko-KR" altLang="en-US" sz="1400" smtClean="0"/>
                        <a:t>동사구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⑧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⑦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동사구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2-5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부사구 </a:t>
                      </a:r>
                      <a:r>
                        <a:rPr lang="en-US" altLang="ko-KR" sz="1400" smtClean="0"/>
                        <a:t>+ </a:t>
                      </a:r>
                      <a:r>
                        <a:rPr lang="ko-KR" altLang="en-US" sz="1400" smtClean="0"/>
                        <a:t>동사 </a:t>
                      </a:r>
                      <a:r>
                        <a:rPr lang="en-US" altLang="ko-KR" sz="1400" smtClean="0"/>
                        <a:t>=&gt; </a:t>
                      </a:r>
                      <a:r>
                        <a:rPr lang="ko-KR" altLang="en-US" sz="1400" smtClean="0"/>
                        <a:t>동사구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빠지다</a:t>
                      </a:r>
                      <a:r>
                        <a:rPr lang="en-US" altLang="ko-KR" sz="1400" baseline="0" dirty="0" smtClean="0"/>
                        <a:t>+</a:t>
                      </a:r>
                      <a:r>
                        <a:rPr lang="ko-KR" altLang="en-US" sz="1400" baseline="0" dirty="0" err="1" smtClean="0"/>
                        <a:t>었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자동사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4-5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부사구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2-4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명사 </a:t>
                      </a:r>
                      <a:r>
                        <a:rPr lang="en-US" altLang="ko-KR" sz="1400" smtClean="0"/>
                        <a:t>+ </a:t>
                      </a:r>
                      <a:r>
                        <a:rPr lang="ko-KR" altLang="en-US" sz="1400" smtClean="0"/>
                        <a:t>부사격 조사 </a:t>
                      </a:r>
                      <a:r>
                        <a:rPr lang="en-US" altLang="ko-KR" sz="1400" smtClean="0"/>
                        <a:t>=&gt; </a:t>
                      </a:r>
                      <a:r>
                        <a:rPr lang="ko-KR" altLang="en-US" sz="1400" smtClean="0"/>
                        <a:t>부사구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부사격조사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3-4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사랑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명사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보조사구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명사 </a:t>
                      </a:r>
                      <a:r>
                        <a:rPr lang="en-US" altLang="ko-KR" sz="1400" smtClean="0"/>
                        <a:t>+ </a:t>
                      </a:r>
                      <a:r>
                        <a:rPr lang="ko-KR" altLang="en-US" sz="1400" smtClean="0"/>
                        <a:t>보조사</a:t>
                      </a:r>
                      <a:r>
                        <a:rPr lang="en-US" altLang="ko-KR" sz="1400" baseline="0" smtClean="0"/>
                        <a:t> =&gt; </a:t>
                      </a:r>
                      <a:r>
                        <a:rPr lang="ko-KR" altLang="en-US" sz="1400" baseline="0" smtClean="0"/>
                        <a:t>보조사구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은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ko-KR" altLang="en-US" sz="1400" baseline="0" dirty="0" smtClean="0"/>
                        <a:t>보조사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254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선생님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명사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예시 결과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06438"/>
            <a:ext cx="62103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Parse Tree </a:t>
            </a:r>
            <a:r>
              <a:rPr lang="ko-KR" altLang="en-US" smtClean="0"/>
              <a:t>출력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9920" y="1349376"/>
            <a:ext cx="8229600" cy="15156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smtClean="0"/>
              <a:t>) </a:t>
            </a:r>
            <a:r>
              <a:rPr lang="ko-KR" altLang="en-US"/>
              <a:t>친한 친구와 내가 집에 간다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sz="2000" smtClean="0"/>
              <a:t>1. </a:t>
            </a:r>
            <a:r>
              <a:rPr lang="ko-KR" altLang="en-US" sz="2000" smtClean="0"/>
              <a:t>형태소 분석기 출력 순위 기준</a:t>
            </a:r>
            <a:endParaRPr lang="en-US" altLang="ko-KR" sz="2000" smtClean="0"/>
          </a:p>
          <a:p>
            <a:pPr marL="850392" lvl="1" indent="-457200">
              <a:buFont typeface="+mj-lt"/>
              <a:buAutoNum type="arabicPeriod"/>
            </a:pPr>
            <a:endParaRPr lang="en-US" altLang="ko-KR" sz="2000" smtClean="0"/>
          </a:p>
          <a:p>
            <a:pPr lvl="1"/>
            <a:endParaRPr lang="en-US" altLang="ko-KR" sz="20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4999"/>
            <a:ext cx="3733800" cy="2266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50" y="2869761"/>
            <a:ext cx="3771900" cy="225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373216"/>
            <a:ext cx="4114800" cy="10382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06300" y="5517232"/>
            <a:ext cx="2977868" cy="2160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47528" y="4116482"/>
            <a:ext cx="812304" cy="2821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23248" y="4116481"/>
            <a:ext cx="812304" cy="2821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Parse Tree </a:t>
            </a:r>
            <a:r>
              <a:rPr lang="ko-KR" altLang="en-US" smtClean="0"/>
              <a:t>출력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9920" y="1349376"/>
            <a:ext cx="8229600" cy="15156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smtClean="0"/>
              <a:t>) </a:t>
            </a:r>
            <a:r>
              <a:rPr lang="ko-KR" altLang="en-US"/>
              <a:t>친한 친구와 내가 집에 간다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sz="2000" smtClean="0"/>
              <a:t>2. Parsee </a:t>
            </a:r>
            <a:r>
              <a:rPr lang="en-US" altLang="ko-KR" sz="2000"/>
              <a:t>Tree</a:t>
            </a:r>
            <a:r>
              <a:rPr lang="ko-KR" altLang="en-US" sz="2000"/>
              <a:t>의 거리가 가까운 순위 </a:t>
            </a:r>
            <a:endParaRPr lang="en-US" altLang="ko-KR" sz="2000"/>
          </a:p>
          <a:p>
            <a:pPr marL="850392" lvl="1" indent="-457200">
              <a:buFont typeface="+mj-lt"/>
              <a:buAutoNum type="arabicPeriod"/>
            </a:pPr>
            <a:endParaRPr lang="en-US" altLang="ko-KR" sz="2000" smtClean="0"/>
          </a:p>
          <a:p>
            <a:pPr lvl="1"/>
            <a:endParaRPr lang="en-US" altLang="ko-KR" sz="200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376"/>
            <a:ext cx="3671047" cy="2228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33" y="2474701"/>
            <a:ext cx="3390900" cy="2228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83768" y="3717032"/>
            <a:ext cx="1224136" cy="5760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28184" y="3068960"/>
            <a:ext cx="1584176" cy="12851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의존문법을 </a:t>
            </a:r>
            <a:r>
              <a:rPr lang="ko-KR" altLang="en-US" sz="2400" smtClean="0"/>
              <a:t>이용한 </a:t>
            </a:r>
            <a:r>
              <a:rPr lang="ko-KR" altLang="en-US" sz="2400" smtClean="0"/>
              <a:t>한국어 </a:t>
            </a:r>
            <a:r>
              <a:rPr lang="ko-KR" altLang="en-US" sz="2400" smtClean="0"/>
              <a:t>구문분석기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광범위 분석</a:t>
            </a:r>
            <a:r>
              <a:rPr lang="en-US" altLang="ko-KR" sz="2400" dirty="0" smtClean="0"/>
              <a:t>(Broad Coverage)</a:t>
            </a:r>
            <a:r>
              <a:rPr lang="ko-KR" altLang="en-US" sz="2400" dirty="0" smtClean="0"/>
              <a:t>의 구문분석기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형태소분석 중의성의 문제</a:t>
            </a:r>
            <a:endParaRPr lang="en-US" altLang="ko-KR" sz="2000" dirty="0" smtClean="0"/>
          </a:p>
          <a:p>
            <a:pPr lvl="2"/>
            <a:r>
              <a:rPr lang="ko-KR" altLang="en-US" sz="1800" smtClean="0"/>
              <a:t>형태소분석기의 </a:t>
            </a:r>
            <a:r>
              <a:rPr lang="ko-KR" altLang="en-US" sz="1800" dirty="0" smtClean="0"/>
              <a:t>모든 결과를 사용</a:t>
            </a:r>
            <a:endParaRPr lang="en-US" altLang="ko-KR" sz="1800" dirty="0" smtClean="0"/>
          </a:p>
          <a:p>
            <a:pPr lvl="2"/>
            <a:r>
              <a:rPr lang="en-US" altLang="ko-KR" sz="1800" smtClean="0"/>
              <a:t>Ex</a:t>
            </a:r>
            <a:r>
              <a:rPr lang="en-US" altLang="ko-KR" sz="1800" smtClean="0"/>
              <a:t>)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나는</a:t>
            </a:r>
            <a:r>
              <a:rPr lang="en-US" altLang="ko-KR" sz="1800" dirty="0" smtClean="0"/>
              <a:t>” -&gt; “</a:t>
            </a:r>
            <a:r>
              <a:rPr lang="ko-KR" altLang="en-US" sz="1800" dirty="0" smtClean="0"/>
              <a:t>나</a:t>
            </a:r>
            <a:r>
              <a:rPr lang="en-US" altLang="ko-KR" sz="1800" dirty="0"/>
              <a:t>”+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날다</a:t>
            </a:r>
            <a:r>
              <a:rPr lang="en-US" altLang="ko-KR" sz="1800" dirty="0" smtClean="0"/>
              <a:t>” + “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나다</a:t>
            </a:r>
            <a:r>
              <a:rPr lang="en-US" altLang="ko-KR" sz="1800" dirty="0" smtClean="0"/>
              <a:t>” + “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”</a:t>
            </a:r>
          </a:p>
          <a:p>
            <a:pPr lvl="2"/>
            <a:endParaRPr lang="en-US" altLang="ko-KR" sz="1800" dirty="0" smtClean="0"/>
          </a:p>
          <a:p>
            <a:pPr lvl="1"/>
            <a:r>
              <a:rPr lang="ko-KR" altLang="en-US" sz="2000" dirty="0" smtClean="0"/>
              <a:t>구문분석 </a:t>
            </a:r>
            <a:r>
              <a:rPr lang="ko-KR" altLang="en-US" sz="2000" dirty="0" err="1" smtClean="0"/>
              <a:t>중의성을</a:t>
            </a:r>
            <a:r>
              <a:rPr lang="ko-KR" altLang="en-US" sz="2000" dirty="0" smtClean="0"/>
              <a:t> 고려하여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모든 </a:t>
            </a:r>
            <a:r>
              <a:rPr lang="ko-KR" altLang="en-US" sz="2000" dirty="0" smtClean="0"/>
              <a:t>구문분석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</a:t>
            </a:r>
            <a:r>
              <a:rPr lang="ko-KR" altLang="en-US" sz="2000" smtClean="0"/>
              <a:t>결과로 </a:t>
            </a:r>
            <a:r>
              <a:rPr lang="ko-KR" altLang="en-US" sz="2000" smtClean="0"/>
              <a:t>출력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</a:t>
            </a:r>
            <a:r>
              <a:rPr lang="ko-KR" altLang="en-US" smtClean="0"/>
              <a:t>특징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2519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모든 </a:t>
            </a:r>
            <a:r>
              <a:rPr lang="ko-KR" altLang="en-US" sz="2000" dirty="0" err="1" smtClean="0"/>
              <a:t>지배소는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의존소</a:t>
            </a:r>
            <a:r>
              <a:rPr lang="ko-KR" altLang="en-US" sz="2000" dirty="0" smtClean="0"/>
              <a:t> 뒤에 위치한다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</a:t>
            </a:r>
            <a:r>
              <a:rPr lang="ko-KR" altLang="en-US" sz="2000" dirty="0" err="1" smtClean="0"/>
              <a:t>의존소는</a:t>
            </a:r>
            <a:r>
              <a:rPr lang="ko-KR" altLang="en-US" sz="2000" dirty="0" smtClean="0"/>
              <a:t> 하나의 </a:t>
            </a:r>
            <a:r>
              <a:rPr lang="ko-KR" altLang="en-US" sz="2000" dirty="0" err="1" smtClean="0"/>
              <a:t>지배소를</a:t>
            </a:r>
            <a:r>
              <a:rPr lang="ko-KR" altLang="en-US" sz="2000" dirty="0" smtClean="0"/>
              <a:t> 가진다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문장의 최종 </a:t>
            </a:r>
            <a:r>
              <a:rPr lang="ko-KR" altLang="en-US" sz="2000" dirty="0" err="1" smtClean="0"/>
              <a:t>지배소는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지배소를</a:t>
            </a:r>
            <a:r>
              <a:rPr lang="ko-KR" altLang="en-US" sz="2000" dirty="0" smtClean="0"/>
              <a:t> 가지지 않는다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2"/>
            <a:r>
              <a:rPr lang="ko-KR" altLang="en-US" sz="2000" smtClean="0"/>
              <a:t>지배소</a:t>
            </a:r>
            <a:r>
              <a:rPr lang="en-US" altLang="ko-KR" sz="200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의미의 중심이 되는 요소</a:t>
            </a:r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의존소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지배소</a:t>
            </a:r>
            <a:r>
              <a:rPr lang="ko-KR" altLang="en-US" sz="2000" dirty="0" smtClean="0"/>
              <a:t> 앞에 위치하여 의미를 보완하는 요소</a:t>
            </a:r>
            <a:endParaRPr lang="en-US" altLang="ko-KR" sz="20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smtClean="0"/>
          </a:p>
          <a:p>
            <a:pPr lvl="3"/>
            <a:endParaRPr lang="en-US" altLang="ko-KR" sz="1400" dirty="0"/>
          </a:p>
          <a:p>
            <a:pPr lvl="2"/>
            <a:r>
              <a:rPr lang="en-US" altLang="ko-KR" sz="1600" dirty="0" smtClean="0"/>
              <a:t>“</a:t>
            </a:r>
            <a:r>
              <a:rPr lang="ko-KR" altLang="en-US" sz="1600" dirty="0" smtClean="0"/>
              <a:t>나는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그녀들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의존소가</a:t>
            </a:r>
            <a:r>
              <a:rPr lang="ko-KR" altLang="en-US" sz="1600" dirty="0" smtClean="0"/>
              <a:t> 되어 지배소인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사랑한다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의 의미를 보완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KLParser </a:t>
            </a:r>
            <a:r>
              <a:rPr lang="ko-KR" altLang="en-US" dirty="0" smtClean="0"/>
              <a:t>전제 조건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717032"/>
            <a:ext cx="3124200" cy="11239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/>
              <a:t>KLParser</a:t>
            </a:r>
            <a:r>
              <a:rPr lang="ko-KR" altLang="en-US" dirty="0" smtClean="0"/>
              <a:t>의 구문분석 과정</a:t>
            </a:r>
            <a:endParaRPr lang="ko-KR" altLang="en-US" dirty="0"/>
          </a:p>
        </p:txBody>
      </p:sp>
      <p:pic>
        <p:nvPicPr>
          <p:cNvPr id="6" name="_x262614504" descr="EMB000002bc5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7638"/>
            <a:ext cx="3744416" cy="45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문장의 형태소 분석 결과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4954513" cy="2006748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>
            <a:normAutofit/>
          </a:bodyPr>
          <a:lstStyle/>
          <a:p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나는 내 이름에 자부심을 가진다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6294"/>
            <a:ext cx="9144000" cy="1189463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>
            <a:off x="4355976" y="3861048"/>
            <a:ext cx="370570" cy="339023"/>
          </a:xfrm>
          <a:prstGeom prst="downArrow">
            <a:avLst/>
          </a:prstGeom>
          <a:solidFill>
            <a:schemeClr val="accent2"/>
          </a:solidFill>
          <a:ln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1. </a:t>
            </a:r>
            <a:r>
              <a:rPr lang="ko-KR" altLang="en-US" sz="2000"/>
              <a:t>문장의 </a:t>
            </a:r>
            <a:r>
              <a:rPr lang="ko-KR" altLang="en-US" sz="2000" smtClean="0"/>
              <a:t>처음과 끝에 </a:t>
            </a:r>
            <a:r>
              <a:rPr lang="ko-KR" altLang="en-US" sz="2000"/>
              <a:t>올 수 없는 형태소를 찾아</a:t>
            </a:r>
            <a:r>
              <a:rPr lang="en-US" altLang="ko-KR" sz="2000"/>
              <a:t>, </a:t>
            </a:r>
            <a:r>
              <a:rPr lang="ko-KR" altLang="en-US" sz="2000"/>
              <a:t>해당되는 분석 결과를 </a:t>
            </a:r>
            <a:r>
              <a:rPr lang="ko-KR" altLang="en-US" sz="2000" smtClean="0"/>
              <a:t>제외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Ex)</a:t>
            </a:r>
            <a:r>
              <a:rPr lang="ko-KR" altLang="en-US" sz="1800"/>
              <a:t> </a:t>
            </a:r>
            <a:r>
              <a:rPr lang="ko-KR" altLang="en-US" sz="1800" smtClean="0"/>
              <a:t>부사</a:t>
            </a:r>
            <a:r>
              <a:rPr lang="en-US" altLang="ko-KR" sz="1800" smtClean="0"/>
              <a:t>,</a:t>
            </a:r>
            <a:r>
              <a:rPr lang="ko-KR" altLang="en-US" sz="1800" smtClean="0"/>
              <a:t>부사구</a:t>
            </a:r>
            <a:r>
              <a:rPr lang="en-US" altLang="ko-KR" sz="1800" smtClean="0"/>
              <a:t>, </a:t>
            </a:r>
            <a:r>
              <a:rPr lang="ko-KR" altLang="en-US" sz="1800" smtClean="0"/>
              <a:t>관형사구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격조사구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인용형어미 등이 문장 끝에 올 경우 </a:t>
            </a:r>
            <a:r>
              <a:rPr lang="ko-KR" altLang="en-US" sz="1800" smtClean="0"/>
              <a:t>제거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2. </a:t>
            </a:r>
            <a:r>
              <a:rPr lang="ko-KR" altLang="en-US" sz="2000" dirty="0" smtClean="0"/>
              <a:t>몇몇 형태소들을 미리 합침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선어말어미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접미사 등과 같은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통사적 의존관계를 가지지 않는 형태소들은 </a:t>
            </a:r>
            <a:r>
              <a:rPr lang="ko-KR" altLang="en-US" sz="1800" smtClean="0"/>
              <a:t>미리 그 전이나 </a:t>
            </a:r>
            <a:r>
              <a:rPr lang="ko-KR" altLang="en-US" sz="1800" dirty="0" smtClean="0"/>
              <a:t>후의 </a:t>
            </a:r>
            <a:r>
              <a:rPr lang="ko-KR" altLang="en-US" sz="1800" smtClean="0"/>
              <a:t>형태소와 </a:t>
            </a:r>
            <a:r>
              <a:rPr lang="ko-KR" altLang="en-US" sz="1800" smtClean="0"/>
              <a:t>합침</a:t>
            </a:r>
            <a:endParaRPr lang="en-US" altLang="ko-KR" sz="1800" smtClean="0"/>
          </a:p>
          <a:p>
            <a:pPr lvl="2"/>
            <a:r>
              <a:rPr lang="en-US" altLang="ko-KR" sz="1600" smtClean="0"/>
              <a:t>Ex)</a:t>
            </a:r>
            <a:r>
              <a:rPr lang="ko-KR" altLang="en-US" sz="1600"/>
              <a:t> </a:t>
            </a:r>
            <a:r>
              <a:rPr lang="ko-KR" altLang="en-US" sz="1600" smtClean="0"/>
              <a:t>선생님은 사랑에 빠졌다</a:t>
            </a:r>
            <a:r>
              <a:rPr lang="en-US" altLang="ko-KR" sz="1600" smtClean="0"/>
              <a:t>. </a:t>
            </a:r>
          </a:p>
          <a:p>
            <a:pPr lvl="3"/>
            <a:r>
              <a:rPr lang="ko-KR" altLang="en-US" sz="1400" smtClean="0"/>
              <a:t>빠지다</a:t>
            </a:r>
            <a:r>
              <a:rPr lang="en-US" altLang="ko-KR" sz="1400" smtClean="0"/>
              <a:t>(</a:t>
            </a:r>
            <a:r>
              <a:rPr lang="ko-KR" altLang="en-US" sz="1400" smtClean="0"/>
              <a:t>자동사</a:t>
            </a:r>
            <a:r>
              <a:rPr lang="en-US" altLang="ko-KR" sz="1400" smtClean="0"/>
              <a:t>) + </a:t>
            </a:r>
            <a:r>
              <a:rPr lang="ko-KR" altLang="en-US" sz="1400" smtClean="0"/>
              <a:t>었</a:t>
            </a:r>
            <a:r>
              <a:rPr lang="en-US" altLang="ko-KR" sz="1400" smtClean="0"/>
              <a:t>(</a:t>
            </a:r>
            <a:r>
              <a:rPr lang="ko-KR" altLang="en-US" sz="1400" smtClean="0"/>
              <a:t>선어말어미</a:t>
            </a:r>
            <a:r>
              <a:rPr lang="en-US" altLang="ko-KR" sz="1400" smtClean="0"/>
              <a:t>)</a:t>
            </a:r>
            <a:r>
              <a:rPr lang="ko-KR" altLang="en-US" sz="1400" smtClean="0"/>
              <a:t> </a:t>
            </a:r>
            <a:r>
              <a:rPr lang="en-US" altLang="ko-KR" sz="1400" smtClean="0"/>
              <a:t>=&gt; </a:t>
            </a:r>
            <a:r>
              <a:rPr lang="ko-KR" altLang="en-US" sz="1400" smtClean="0"/>
              <a:t>빠지다</a:t>
            </a:r>
            <a:r>
              <a:rPr lang="en-US" altLang="ko-KR" sz="1400" smtClean="0"/>
              <a:t>+</a:t>
            </a:r>
            <a:r>
              <a:rPr lang="ko-KR" altLang="en-US" sz="1400" smtClean="0"/>
              <a:t>었</a:t>
            </a:r>
            <a:r>
              <a:rPr lang="en-US" altLang="ko-KR" sz="1400" smtClean="0"/>
              <a:t>(</a:t>
            </a:r>
            <a:r>
              <a:rPr lang="ko-KR" altLang="en-US" sz="1400" smtClean="0"/>
              <a:t>자동사</a:t>
            </a:r>
            <a:r>
              <a:rPr lang="en-US" altLang="ko-KR" sz="1400" smtClean="0"/>
              <a:t>) </a:t>
            </a:r>
            <a:r>
              <a:rPr lang="ko-KR" altLang="en-US" sz="1400" smtClean="0"/>
              <a:t>처리</a:t>
            </a:r>
            <a:endParaRPr lang="en-US" altLang="ko-KR" sz="140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관용구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복합명사에 대해 </a:t>
            </a:r>
            <a:r>
              <a:rPr lang="ko-KR" altLang="en-US" sz="1800" smtClean="0"/>
              <a:t>구 묶음을 수행 </a:t>
            </a:r>
            <a:endParaRPr lang="en-US" altLang="ko-KR" sz="1800" smtClean="0"/>
          </a:p>
          <a:p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전처리 과정</a:t>
            </a:r>
            <a:r>
              <a:rPr lang="en-US" altLang="ko-KR" smtClean="0"/>
              <a:t>(</a:t>
            </a:r>
            <a:r>
              <a:rPr lang="en-US" altLang="ko-KR" smtClean="0"/>
              <a:t>1/6)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5337077"/>
            <a:ext cx="3240360" cy="125195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6"/>
          </a:xfrm>
        </p:spPr>
        <p:txBody>
          <a:bodyPr>
            <a:normAutofit/>
          </a:bodyPr>
          <a:lstStyle/>
          <a:p>
            <a:r>
              <a:rPr lang="en-US" altLang="ko-KR" sz="2000"/>
              <a:t>3. </a:t>
            </a:r>
            <a:r>
              <a:rPr lang="ko-KR" altLang="en-US" sz="2000" b="1"/>
              <a:t>형태소 분석 후보 중 일부를 제거</a:t>
            </a:r>
            <a:endParaRPr lang="en-US" altLang="ko-KR" sz="2000" b="1"/>
          </a:p>
          <a:p>
            <a:pPr lvl="1"/>
            <a:r>
              <a:rPr lang="ko-KR" altLang="en-US" sz="1800"/>
              <a:t>의존명사가 홀로 나타난 분석후보 제거</a:t>
            </a:r>
            <a:endParaRPr lang="en-US" altLang="ko-KR" sz="1800"/>
          </a:p>
          <a:p>
            <a:pPr lvl="1"/>
            <a:r>
              <a:rPr lang="ko-KR" altLang="en-US" sz="1800"/>
              <a:t>앞뒤 어절의 형태소를 보고 제거할 수 있는 분석후보 제거</a:t>
            </a:r>
            <a:endParaRPr lang="en-US" altLang="ko-KR" sz="1800"/>
          </a:p>
          <a:p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4. </a:t>
            </a:r>
            <a:r>
              <a:rPr lang="ko-KR" altLang="en-US" sz="2000"/>
              <a:t>문장의 특정위치에 올 수 없는 형태소 분석을 </a:t>
            </a:r>
            <a:r>
              <a:rPr lang="ko-KR" altLang="en-US" sz="2000" smtClean="0"/>
              <a:t>제거 및 변경</a:t>
            </a:r>
            <a:endParaRPr lang="en-US" altLang="ko-KR" sz="2000"/>
          </a:p>
          <a:p>
            <a:pPr lvl="1"/>
            <a:r>
              <a:rPr lang="en-US" altLang="ko-KR" sz="1600" smtClean="0"/>
              <a:t>Ex) </a:t>
            </a:r>
            <a:r>
              <a:rPr lang="ko-KR" altLang="en-US" sz="1600" smtClean="0"/>
              <a:t>단위의존명사 앞에 수관형사가 없으면 후보에서 제거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Ex)</a:t>
            </a:r>
            <a:r>
              <a:rPr lang="ko-KR" altLang="en-US" sz="1600"/>
              <a:t> 이나</a:t>
            </a:r>
            <a:r>
              <a:rPr lang="en-US" altLang="ko-KR" sz="1600"/>
              <a:t>(</a:t>
            </a:r>
            <a:r>
              <a:rPr lang="ko-KR" altLang="en-US" sz="1600"/>
              <a:t>보조사</a:t>
            </a:r>
            <a:r>
              <a:rPr lang="en-US" altLang="ko-KR" sz="1600"/>
              <a:t>), </a:t>
            </a:r>
            <a:r>
              <a:rPr lang="ko-KR" altLang="en-US" sz="1600"/>
              <a:t>나</a:t>
            </a:r>
            <a:r>
              <a:rPr lang="en-US" altLang="ko-KR" sz="1600"/>
              <a:t>(</a:t>
            </a:r>
            <a:r>
              <a:rPr lang="ko-KR" altLang="en-US" sz="1600"/>
              <a:t>보조사</a:t>
            </a:r>
            <a:r>
              <a:rPr lang="en-US" altLang="ko-KR" sz="1600"/>
              <a:t>) </a:t>
            </a:r>
            <a:r>
              <a:rPr lang="ko-KR" altLang="en-US" sz="1600"/>
              <a:t>의 바로 </a:t>
            </a:r>
            <a:r>
              <a:rPr lang="ko-KR" altLang="en-US" sz="1600" smtClean="0"/>
              <a:t>앞</a:t>
            </a:r>
            <a:r>
              <a:rPr lang="en-US" altLang="ko-KR" sz="1600" smtClean="0"/>
              <a:t>, </a:t>
            </a:r>
            <a:r>
              <a:rPr lang="ko-KR" altLang="en-US" sz="1600" smtClean="0"/>
              <a:t>뒤에 </a:t>
            </a:r>
            <a:r>
              <a:rPr lang="ko-KR" altLang="en-US" sz="1600"/>
              <a:t>명사</a:t>
            </a:r>
            <a:r>
              <a:rPr lang="en-US" altLang="ko-KR" sz="1600"/>
              <a:t>/</a:t>
            </a:r>
            <a:r>
              <a:rPr lang="ko-KR" altLang="en-US" sz="1600"/>
              <a:t>대명사가 있다면 </a:t>
            </a:r>
            <a:r>
              <a:rPr lang="ko-KR" altLang="en-US" sz="1600" smtClean="0"/>
              <a:t>접속조사로 변경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전처리 과정</a:t>
            </a:r>
            <a:r>
              <a:rPr lang="en-US" altLang="ko-KR" smtClean="0"/>
              <a:t>(</a:t>
            </a:r>
            <a:r>
              <a:rPr lang="en-US" altLang="ko-KR" smtClean="0"/>
              <a:t>2/6)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실제 시스템 구조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전처리 </a:t>
            </a:r>
            <a:r>
              <a:rPr lang="ko-KR" altLang="en-US" smtClean="0"/>
              <a:t>과정</a:t>
            </a:r>
            <a:r>
              <a:rPr lang="en-US" altLang="ko-KR" smtClean="0"/>
              <a:t>(3/6)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478-2D29-4EC9-9E6C-0E035AB2C9E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67086"/>
            <a:ext cx="6568488" cy="46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PL2014_week_3_02_machine-ar</Template>
  <TotalTime>5639</TotalTime>
  <Words>1087</Words>
  <Application>Microsoft Office PowerPoint</Application>
  <PresentationFormat>화면 슬라이드 쇼(4:3)</PresentationFormat>
  <Paragraphs>290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Lucida Sans Unicode</vt:lpstr>
      <vt:lpstr>Verdana</vt:lpstr>
      <vt:lpstr>Wingdings 2</vt:lpstr>
      <vt:lpstr>Wingdings 3</vt:lpstr>
      <vt:lpstr>광장</vt:lpstr>
      <vt:lpstr>한국어 의존문법 구문분석기(PNU-KLParser)  </vt:lpstr>
      <vt:lpstr>목차</vt:lpstr>
      <vt:lpstr>시스템 특징</vt:lpstr>
      <vt:lpstr>KLParser 전제 조건</vt:lpstr>
      <vt:lpstr>KLParser의 구문분석 과정</vt:lpstr>
      <vt:lpstr>입력 문장의 형태소 분석 결과</vt:lpstr>
      <vt:lpstr>전처리 과정(1/6)</vt:lpstr>
      <vt:lpstr>전처리 과정(2/6)</vt:lpstr>
      <vt:lpstr>전처리 과정(3/6)</vt:lpstr>
      <vt:lpstr>전처리 과정 예시(4/6)</vt:lpstr>
      <vt:lpstr>전처리 과정 결과(5/6)</vt:lpstr>
      <vt:lpstr>전처리 과정(6/6)</vt:lpstr>
      <vt:lpstr>지배-의존 에지 생성</vt:lpstr>
      <vt:lpstr>의존문법 규칙 사전 구성</vt:lpstr>
      <vt:lpstr>의존문법 규칙 제약요소</vt:lpstr>
      <vt:lpstr>지배-의존 에지 생성 알고리즘</vt:lpstr>
      <vt:lpstr>분석 예시(1/4)</vt:lpstr>
      <vt:lpstr>분석 예시(2/4)</vt:lpstr>
      <vt:lpstr>분석 예시(3/4)</vt:lpstr>
      <vt:lpstr>분석 예시(4/4)</vt:lpstr>
      <vt:lpstr>분석 예시 결과</vt:lpstr>
      <vt:lpstr>Parse Tree 출력</vt:lpstr>
      <vt:lpstr>Parse Tree 출력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Ruby</dc:creator>
  <cp:lastModifiedBy>AI</cp:lastModifiedBy>
  <cp:revision>107</cp:revision>
  <cp:lastPrinted>2014-10-18T04:11:19Z</cp:lastPrinted>
  <dcterms:created xsi:type="dcterms:W3CDTF">2012-12-26T21:33:47Z</dcterms:created>
  <dcterms:modified xsi:type="dcterms:W3CDTF">2014-10-18T04:54:38Z</dcterms:modified>
</cp:coreProperties>
</file>