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4" r:id="rId6"/>
    <p:sldId id="263" r:id="rId7"/>
    <p:sldId id="265" r:id="rId8"/>
    <p:sldId id="268" r:id="rId9"/>
    <p:sldId id="267" r:id="rId10"/>
    <p:sldId id="266" r:id="rId11"/>
    <p:sldId id="269" r:id="rId12"/>
    <p:sldId id="261" r:id="rId13"/>
    <p:sldId id="262" r:id="rId14"/>
  </p:sldIdLst>
  <p:sldSz cx="9144000" cy="5143500" type="screen16x9"/>
  <p:notesSz cx="6858000" cy="9144000"/>
  <p:embeddedFontLst>
    <p:embeddedFont>
      <p:font typeface="Gothic A1" charset="-127"/>
      <p:regular r:id="rId16"/>
      <p:bold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Gothic A1 Medium" charset="-127"/>
      <p:regular r:id="rId22"/>
      <p:bold r:id="rId23"/>
    </p:embeddedFont>
    <p:embeddedFont>
      <p:font typeface="Gothic A1 SemiBold" charset="-127"/>
      <p:regular r:id="rId24"/>
      <p:bold r:id="rId25"/>
    </p:embeddedFont>
    <p:embeddedFont>
      <p:font typeface="Inter SemiBold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370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99489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dba8be8df1_0_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47" name="Google Shape;47;g2dba8be8df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2f88b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52f88b7d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2f88b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52f88b7d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b2db1b0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b2db1b0e2_0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22589a06e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5" name="Google Shape;105;g2522589a06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b7aca787f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58" name="Google Shape;58;g27b7aca787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bdbf7ee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bdbf7ee09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2f88b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52f88b7d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2f88b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52f88b7d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2f88b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52f88b7d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2f88b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52f88b7d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2f88b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52f88b7d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952f88b7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952f88b7d_0_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4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50" y="-6928"/>
            <a:ext cx="9143999" cy="515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1">
  <p:cSld name="CUSTOM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t="31566" b="48090"/>
          <a:stretch/>
        </p:blipFill>
        <p:spPr>
          <a:xfrm>
            <a:off x="6150" y="-6925"/>
            <a:ext cx="9143999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600" y="155175"/>
            <a:ext cx="947400" cy="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/>
        </p:nvSpPr>
        <p:spPr>
          <a:xfrm>
            <a:off x="8504009" y="4899301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latin typeface="Gothic A1"/>
                <a:ea typeface="Gothic A1"/>
                <a:cs typeface="Gothic A1"/>
                <a:sym typeface="Gothic A1"/>
              </a:rPr>
              <a:t>‹#›</a:t>
            </a:fld>
            <a:endParaRPr sz="6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2">
  <p:cSld name="CUSTOM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 descr="Image 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5763" y="1038225"/>
            <a:ext cx="8377238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5"/>
          <p:cNvPicPr preferRelativeResize="0"/>
          <p:nvPr/>
        </p:nvPicPr>
        <p:blipFill rotWithShape="1">
          <a:blip r:embed="rId3">
            <a:alphaModFix/>
          </a:blip>
          <a:srcRect t="16302" b="81933"/>
          <a:stretch/>
        </p:blipFill>
        <p:spPr>
          <a:xfrm>
            <a:off x="6150" y="-6925"/>
            <a:ext cx="9143999" cy="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600" y="231375"/>
            <a:ext cx="947400" cy="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/>
        </p:nvSpPr>
        <p:spPr>
          <a:xfrm>
            <a:off x="8504009" y="4899301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latin typeface="Gothic A1"/>
                <a:ea typeface="Gothic A1"/>
                <a:cs typeface="Gothic A1"/>
                <a:sym typeface="Gothic A1"/>
              </a:rPr>
              <a:t>‹#›</a:t>
            </a:fld>
            <a:endParaRPr sz="6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2 1">
  <p:cSld name="CUSTOM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6" descr="Image 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5763" y="1300163"/>
            <a:ext cx="8377238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6"/>
          <p:cNvPicPr preferRelativeResize="0"/>
          <p:nvPr/>
        </p:nvPicPr>
        <p:blipFill rotWithShape="1">
          <a:blip r:embed="rId3">
            <a:alphaModFix/>
          </a:blip>
          <a:srcRect t="16302" b="81933"/>
          <a:stretch/>
        </p:blipFill>
        <p:spPr>
          <a:xfrm>
            <a:off x="6150" y="-6925"/>
            <a:ext cx="9143999" cy="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600" y="231375"/>
            <a:ext cx="947400" cy="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/>
        </p:nvSpPr>
        <p:spPr>
          <a:xfrm>
            <a:off x="8504009" y="4899301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latin typeface="Gothic A1"/>
                <a:ea typeface="Gothic A1"/>
                <a:cs typeface="Gothic A1"/>
                <a:sym typeface="Gothic A1"/>
              </a:rPr>
              <a:t>‹#›</a:t>
            </a:fld>
            <a:endParaRPr sz="6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맞춤 레이아웃 3">
  <p:cSld name="CUSTOM_2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 t="44459" b="48328"/>
          <a:stretch/>
        </p:blipFill>
        <p:spPr>
          <a:xfrm>
            <a:off x="6150" y="-6925"/>
            <a:ext cx="9143999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7" descr="Imag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290638"/>
            <a:ext cx="8382000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600" y="46500"/>
            <a:ext cx="947400" cy="2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/>
          <p:nvPr/>
        </p:nvSpPr>
        <p:spPr>
          <a:xfrm>
            <a:off x="8504009" y="4899301"/>
            <a:ext cx="5487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latin typeface="Gothic A1"/>
                <a:ea typeface="Gothic A1"/>
                <a:cs typeface="Gothic A1"/>
                <a:sym typeface="Gothic A1"/>
              </a:rPr>
              <a:t>‹#›</a:t>
            </a:fld>
            <a:endParaRPr sz="600"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1">
  <p:cSld name="TITLE_AND_BODY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4419600" y="4630341"/>
            <a:ext cx="2133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3">
            <a:alphaModFix/>
          </a:blip>
          <a:srcRect t="8799" b="8807"/>
          <a:stretch/>
        </p:blipFill>
        <p:spPr>
          <a:xfrm>
            <a:off x="8420100" y="319088"/>
            <a:ext cx="557212" cy="12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419600" y="4630341"/>
            <a:ext cx="21336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50" tIns="22850" rIns="22850" bIns="2285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>
            <a:off x="638163" y="2498281"/>
            <a:ext cx="2995800" cy="572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rgbClr val="E6E9FF"/>
              </a:buClr>
              <a:buSzPts val="1100"/>
              <a:buFont typeface="Gothic A1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서강</a:t>
            </a:r>
            <a:r>
              <a:rPr lang="ko-KR" altLang="en-US" sz="1200" b="1" dirty="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인</a:t>
            </a:r>
            <a:endParaRPr sz="1200" b="1" dirty="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marR="0" lvl="0" indent="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rgbClr val="E6E9FF"/>
              </a:buClr>
              <a:buSzPts val="1100"/>
              <a:buFont typeface="Gothic A1"/>
              <a:buNone/>
            </a:pPr>
            <a:r>
              <a:rPr lang="ko-KR" altLang="en-US" sz="1200" b="1" dirty="0" smtClean="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한국무역보험공사</a:t>
            </a:r>
            <a:endParaRPr sz="1200" b="1" dirty="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561975" y="1069338"/>
            <a:ext cx="80130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dirty="0" err="1" smtClean="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취준생을</a:t>
            </a:r>
            <a:r>
              <a:rPr lang="ko-KR" altLang="en-US" sz="3000" b="1" dirty="0" smtClean="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 위한 자기소개서 </a:t>
            </a:r>
            <a:r>
              <a:rPr lang="ko-KR" altLang="en-US" sz="3000" b="1" dirty="0" err="1" smtClean="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상담사</a:t>
            </a:r>
            <a:r>
              <a:rPr lang="ko-KR" altLang="en-US" sz="3000" b="1" dirty="0" smtClean="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en-US" altLang="ko-KR" sz="3000" b="1" dirty="0" smtClean="0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AI</a:t>
            </a:r>
            <a:endParaRPr sz="3000" b="1" dirty="0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4271775" y="4572750"/>
            <a:ext cx="4303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 © 2024 All rights reserved by Upstage X SEOUL NATIONAL UNIVERSITY </a:t>
            </a:r>
            <a:endParaRPr sz="800">
              <a:solidFill>
                <a:schemeClr val="lt2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cxnSp>
        <p:nvCxnSpPr>
          <p:cNvPr id="52" name="Google Shape;52;p10"/>
          <p:cNvCxnSpPr/>
          <p:nvPr/>
        </p:nvCxnSpPr>
        <p:spPr>
          <a:xfrm>
            <a:off x="560850" y="2345825"/>
            <a:ext cx="8052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r="51145"/>
          <a:stretch/>
        </p:blipFill>
        <p:spPr>
          <a:xfrm>
            <a:off x="638175" y="4572750"/>
            <a:ext cx="928449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7406" y="419700"/>
            <a:ext cx="1463494" cy="4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9000" y="4596300"/>
            <a:ext cx="835581" cy="1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387325" y="1314550"/>
            <a:ext cx="8412900" cy="103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자기소개</a:t>
            </a:r>
            <a:r>
              <a:rPr lang="ko-KR" altLang="en-US" sz="16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서</a:t>
            </a:r>
            <a:endParaRPr sz="16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 err="1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아러ㅣ이ㅓㅣㅇㄴ멀어ㅣ</a:t>
            </a:r>
            <a:endParaRPr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77;p13"/>
          <p:cNvSpPr txBox="1"/>
          <p:nvPr/>
        </p:nvSpPr>
        <p:spPr>
          <a:xfrm>
            <a:off x="387313" y="591613"/>
            <a:ext cx="8082300" cy="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출력</a:t>
            </a:r>
            <a:endParaRPr sz="2000" b="1" dirty="0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73685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387325" y="1314550"/>
            <a:ext cx="8412900" cy="103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i="1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(</a:t>
            </a:r>
            <a:r>
              <a:rPr lang="ko-KR" altLang="en-US" sz="1600" i="1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링크</a:t>
            </a:r>
            <a:r>
              <a:rPr lang="en-US" altLang="ko-KR" sz="1600" i="1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)</a:t>
            </a:r>
            <a:endParaRPr sz="1600" i="1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77;p13"/>
          <p:cNvSpPr txBox="1"/>
          <p:nvPr/>
        </p:nvSpPr>
        <p:spPr>
          <a:xfrm>
            <a:off x="387313" y="591613"/>
            <a:ext cx="8082300" cy="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DEMO</a:t>
            </a:r>
            <a:endParaRPr sz="2000" b="1" dirty="0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11656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/>
        </p:nvSpPr>
        <p:spPr>
          <a:xfrm>
            <a:off x="387313" y="591613"/>
            <a:ext cx="80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도식 그래픽</a:t>
            </a:r>
            <a:endParaRPr sz="2000" b="1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87325" y="274388"/>
            <a:ext cx="4130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참고자료</a:t>
            </a:r>
            <a:endParaRPr sz="1200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1012213" y="2069525"/>
            <a:ext cx="1687500" cy="356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CF1FF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1012213" y="2534375"/>
            <a:ext cx="1687500" cy="356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2839738" y="2069525"/>
            <a:ext cx="1687500" cy="356700"/>
          </a:xfrm>
          <a:prstGeom prst="roundRect">
            <a:avLst>
              <a:gd name="adj" fmla="val 16667"/>
            </a:avLst>
          </a:prstGeom>
          <a:solidFill>
            <a:srgbClr val="CED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2839738" y="2534375"/>
            <a:ext cx="1687500" cy="3567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1012213" y="3343050"/>
            <a:ext cx="1687500" cy="35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012213" y="3807900"/>
            <a:ext cx="1687500" cy="356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839738" y="3343050"/>
            <a:ext cx="1687500" cy="356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39738" y="3807900"/>
            <a:ext cx="1687500" cy="356700"/>
          </a:xfrm>
          <a:prstGeom prst="roundRect">
            <a:avLst>
              <a:gd name="adj" fmla="val 16667"/>
            </a:avLst>
          </a:prstGeom>
          <a:solidFill>
            <a:srgbClr val="CED0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" name="Google Shape;93;p14"/>
          <p:cNvCxnSpPr/>
          <p:nvPr/>
        </p:nvCxnSpPr>
        <p:spPr>
          <a:xfrm>
            <a:off x="4960213" y="2235050"/>
            <a:ext cx="948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4"/>
          <p:cNvCxnSpPr/>
          <p:nvPr/>
        </p:nvCxnSpPr>
        <p:spPr>
          <a:xfrm>
            <a:off x="4960213" y="2674525"/>
            <a:ext cx="948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4"/>
          <p:cNvCxnSpPr/>
          <p:nvPr/>
        </p:nvCxnSpPr>
        <p:spPr>
          <a:xfrm>
            <a:off x="4960213" y="3444900"/>
            <a:ext cx="948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4"/>
          <p:cNvCxnSpPr/>
          <p:nvPr/>
        </p:nvCxnSpPr>
        <p:spPr>
          <a:xfrm>
            <a:off x="4960213" y="3884375"/>
            <a:ext cx="948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97" name="Google Shape;97;p14"/>
          <p:cNvSpPr/>
          <p:nvPr/>
        </p:nvSpPr>
        <p:spPr>
          <a:xfrm>
            <a:off x="6271850" y="1942125"/>
            <a:ext cx="1572900" cy="2292300"/>
          </a:xfrm>
          <a:prstGeom prst="roundRect">
            <a:avLst>
              <a:gd name="adj" fmla="val 734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6431138" y="2187250"/>
            <a:ext cx="1254300" cy="356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431138" y="2645725"/>
            <a:ext cx="1254300" cy="3567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431138" y="3104200"/>
            <a:ext cx="1254300" cy="356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431138" y="3562675"/>
            <a:ext cx="1254300" cy="3567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387325" y="1201025"/>
            <a:ext cx="8355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20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도식화 그래픽을 그릴때 해당 컬러블럭을 참고하여 사용할 수 있습니다.</a:t>
            </a:r>
            <a:endParaRPr sz="130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561975" y="588568"/>
            <a:ext cx="40863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End of Document</a:t>
            </a:r>
            <a:endParaRPr sz="2500" b="1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marR="0" lvl="0" indent="0" algn="l" rtl="0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Thank you</a:t>
            </a:r>
            <a:endParaRPr sz="2500" b="1" i="0" u="none" strike="noStrike" cap="none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4271775" y="4572750"/>
            <a:ext cx="4303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2"/>
                </a:solidFill>
                <a:latin typeface="Gothic A1 SemiBold"/>
                <a:ea typeface="Gothic A1 SemiBold"/>
                <a:cs typeface="Gothic A1 SemiBold"/>
                <a:sym typeface="Gothic A1 SemiBold"/>
              </a:rPr>
              <a:t> © 2024 All rights reserved by Upstage X SEOUL NATIONAL UNIVERSITY </a:t>
            </a:r>
            <a:endParaRPr sz="800">
              <a:solidFill>
                <a:schemeClr val="lt2"/>
              </a:solidFill>
              <a:latin typeface="Gothic A1 SemiBold"/>
              <a:ea typeface="Gothic A1 SemiBold"/>
              <a:cs typeface="Gothic A1 SemiBold"/>
              <a:sym typeface="Gothic A1 SemiBold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r="51145"/>
          <a:stretch/>
        </p:blipFill>
        <p:spPr>
          <a:xfrm>
            <a:off x="638175" y="4572750"/>
            <a:ext cx="928449" cy="2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000" y="4596300"/>
            <a:ext cx="835581" cy="1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/>
        </p:nvSpPr>
        <p:spPr>
          <a:xfrm>
            <a:off x="392138" y="423388"/>
            <a:ext cx="4086300" cy="63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695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nter SemiBold"/>
              <a:buNone/>
            </a:pPr>
            <a:r>
              <a:rPr lang="en-US" sz="3000" b="0" i="0" u="none" strike="noStrike" cap="none" dirty="0" smtClean="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Contents</a:t>
            </a: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2113673" y="1329650"/>
            <a:ext cx="3840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thic A1 Medium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01 </a:t>
            </a:r>
            <a:r>
              <a:rPr lang="en-US" sz="1200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팀 및 </a:t>
            </a:r>
            <a:r>
              <a:rPr lang="en-US" sz="1200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팀원</a:t>
            </a:r>
            <a:r>
              <a:rPr lang="en-US" sz="1200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소개</a:t>
            </a:r>
            <a:endParaRPr sz="1200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thic A1 Medium"/>
              <a:buNone/>
            </a:pPr>
            <a:endParaRPr sz="1200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02 </a:t>
            </a:r>
            <a:r>
              <a:rPr lang="en-US" sz="1200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프로젝트</a:t>
            </a:r>
            <a:r>
              <a:rPr lang="en-US" sz="1200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개요</a:t>
            </a:r>
            <a:endParaRPr sz="1200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endParaRPr sz="1200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03 </a:t>
            </a:r>
            <a:r>
              <a:rPr lang="en-US" sz="1200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프로젝트</a:t>
            </a:r>
            <a:r>
              <a:rPr lang="en-US" sz="1200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아키텍쳐</a:t>
            </a:r>
            <a:r>
              <a:rPr lang="en-US" sz="1200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소개</a:t>
            </a:r>
            <a:endParaRPr sz="1200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endParaRPr sz="1200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04 </a:t>
            </a:r>
            <a:r>
              <a:rPr lang="en-US" sz="1200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데모</a:t>
            </a:r>
            <a:r>
              <a:rPr lang="en-US" sz="1200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시연</a:t>
            </a:r>
            <a:r>
              <a:rPr lang="en-US" sz="1200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및 </a:t>
            </a:r>
            <a:r>
              <a:rPr lang="en-US" sz="1200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PoC</a:t>
            </a:r>
            <a:r>
              <a:rPr lang="en-US" sz="1200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소개</a:t>
            </a:r>
            <a:endParaRPr sz="1200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endParaRPr sz="1200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 dirty="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05 </a:t>
            </a:r>
            <a:r>
              <a:rPr lang="en-US" sz="1200" dirty="0" err="1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결론</a:t>
            </a:r>
            <a:endParaRPr sz="1200" dirty="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cxnSp>
        <p:nvCxnSpPr>
          <p:cNvPr id="62" name="Google Shape;62;p11"/>
          <p:cNvCxnSpPr/>
          <p:nvPr/>
        </p:nvCxnSpPr>
        <p:spPr>
          <a:xfrm>
            <a:off x="5401975" y="1312475"/>
            <a:ext cx="0" cy="274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1"/>
          <p:cNvSpPr txBox="1"/>
          <p:nvPr/>
        </p:nvSpPr>
        <p:spPr>
          <a:xfrm>
            <a:off x="5493648" y="1334825"/>
            <a:ext cx="3507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00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00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00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00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thic A1 Medium"/>
              <a:buNone/>
            </a:pPr>
            <a:r>
              <a:rPr lang="en-US" sz="1200">
                <a:solidFill>
                  <a:schemeClr val="dk1"/>
                </a:solidFill>
                <a:latin typeface="Gothic A1 Medium"/>
                <a:ea typeface="Gothic A1 Medium"/>
                <a:cs typeface="Gothic A1 Medium"/>
                <a:sym typeface="Gothic A1 Medium"/>
              </a:rPr>
              <a:t>00</a:t>
            </a:r>
            <a:endParaRPr sz="1200">
              <a:solidFill>
                <a:schemeClr val="dk1"/>
              </a:solidFill>
              <a:latin typeface="Gothic A1 Medium"/>
              <a:ea typeface="Gothic A1 Medium"/>
              <a:cs typeface="Gothic A1 Medium"/>
              <a:sym typeface="Gothic A1 Medium"/>
            </a:endParaRPr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699" y="379725"/>
            <a:ext cx="1248325" cy="3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/>
        </p:nvSpPr>
        <p:spPr>
          <a:xfrm>
            <a:off x="387313" y="490538"/>
            <a:ext cx="80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Gothic A1"/>
                <a:ea typeface="Gothic A1"/>
                <a:cs typeface="Gothic A1"/>
                <a:sym typeface="Gothic A1"/>
              </a:rPr>
              <a:t>(팀/ 팀원 소개 페이지)</a:t>
            </a:r>
            <a:endParaRPr sz="2000" b="1">
              <a:solidFill>
                <a:schemeClr val="dk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70" name="Google Shape;70;p12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2"/>
          <p:cNvSpPr txBox="1"/>
          <p:nvPr/>
        </p:nvSpPr>
        <p:spPr>
          <a:xfrm>
            <a:off x="387325" y="1314550"/>
            <a:ext cx="8412900" cy="242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 err="1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본문</a:t>
            </a:r>
            <a:r>
              <a:rPr lang="en-US" sz="1600" b="1" dirty="0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 </a:t>
            </a:r>
            <a:r>
              <a:rPr lang="en-US" sz="1600" b="1" dirty="0" err="1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내용</a:t>
            </a:r>
            <a:r>
              <a:rPr lang="en-US" sz="1600" b="1" dirty="0">
                <a:solidFill>
                  <a:schemeClr val="accent2"/>
                </a:solidFill>
                <a:latin typeface="Gothic A1"/>
                <a:ea typeface="Gothic A1"/>
                <a:cs typeface="Gothic A1"/>
                <a:sym typeface="Gothic A1"/>
              </a:rPr>
              <a:t> (Gothic A1, 16pt)</a:t>
            </a:r>
            <a:endParaRPr sz="16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Click to add text : Gothic A1, 12pt</a:t>
            </a: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김성훈</a:t>
            </a:r>
            <a:endParaRPr lang="en-US" altLang="ko-KR" sz="1200" dirty="0" smtClean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200" dirty="0" err="1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양성암</a:t>
            </a:r>
            <a:endParaRPr lang="en-US" altLang="ko-KR" sz="1200" dirty="0" smtClean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최성민</a:t>
            </a:r>
            <a:endParaRPr lang="en-US" altLang="ko-KR" sz="1200" dirty="0" smtClean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서강</a:t>
            </a: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인</a:t>
            </a: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/>
        </p:nvSpPr>
        <p:spPr>
          <a:xfrm>
            <a:off x="387313" y="591613"/>
            <a:ext cx="8082300" cy="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 smtClean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컨셉</a:t>
            </a:r>
            <a:endParaRPr sz="2000" b="1" dirty="0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그룹 3"/>
          <p:cNvGrpSpPr/>
          <p:nvPr/>
        </p:nvGrpSpPr>
        <p:grpSpPr>
          <a:xfrm>
            <a:off x="926071" y="1844740"/>
            <a:ext cx="6730997" cy="2157602"/>
            <a:chOff x="952550" y="2862420"/>
            <a:chExt cx="6730997" cy="2157602"/>
          </a:xfrm>
        </p:grpSpPr>
        <p:sp>
          <p:nvSpPr>
            <p:cNvPr id="13" name="Google Shape;97;p14"/>
            <p:cNvSpPr/>
            <p:nvPr/>
          </p:nvSpPr>
          <p:spPr>
            <a:xfrm>
              <a:off x="952550" y="2862420"/>
              <a:ext cx="1572900" cy="2157602"/>
            </a:xfrm>
            <a:prstGeom prst="roundRect">
              <a:avLst>
                <a:gd name="adj" fmla="val 734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9;p14"/>
            <p:cNvSpPr/>
            <p:nvPr/>
          </p:nvSpPr>
          <p:spPr>
            <a:xfrm>
              <a:off x="991427" y="3223162"/>
              <a:ext cx="1492341" cy="356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Gothic A1" charset="-127"/>
                  <a:ea typeface="Gothic A1" charset="-127"/>
                  <a:cs typeface="Gothic A1" charset="-127"/>
                </a:rPr>
                <a:t>회사 정보</a:t>
              </a:r>
              <a:endParaRPr sz="1200" dirty="0">
                <a:latin typeface="Gothic A1" charset="-127"/>
                <a:ea typeface="Gothic A1" charset="-127"/>
                <a:cs typeface="Gothic A1" charset="-127"/>
              </a:endParaRPr>
            </a:p>
          </p:txBody>
        </p:sp>
        <p:sp>
          <p:nvSpPr>
            <p:cNvPr id="6" name="Google Shape;89;p14"/>
            <p:cNvSpPr/>
            <p:nvPr/>
          </p:nvSpPr>
          <p:spPr>
            <a:xfrm>
              <a:off x="989691" y="3651870"/>
              <a:ext cx="1494077" cy="356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Gothic A1" charset="-127"/>
                  <a:ea typeface="Gothic A1" charset="-127"/>
                  <a:cs typeface="Gothic A1" charset="-127"/>
                </a:rPr>
                <a:t>자소서 질문</a:t>
              </a:r>
              <a:endParaRPr sz="1200" dirty="0">
                <a:latin typeface="Gothic A1" charset="-127"/>
                <a:ea typeface="Gothic A1" charset="-127"/>
                <a:cs typeface="Gothic A1" charset="-127"/>
              </a:endParaRPr>
            </a:p>
          </p:txBody>
        </p:sp>
        <p:sp>
          <p:nvSpPr>
            <p:cNvPr id="7" name="Google Shape;89;p14"/>
            <p:cNvSpPr/>
            <p:nvPr/>
          </p:nvSpPr>
          <p:spPr>
            <a:xfrm>
              <a:off x="989691" y="4083918"/>
              <a:ext cx="1494077" cy="356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>
                  <a:latin typeface="Gothic A1" charset="-127"/>
                  <a:ea typeface="Gothic A1" charset="-127"/>
                  <a:cs typeface="Gothic A1" charset="-127"/>
                </a:rPr>
                <a:t>내</a:t>
              </a:r>
              <a:r>
                <a:rPr lang="ko-KR" altLang="en-US" sz="1200" dirty="0" smtClean="0">
                  <a:latin typeface="Gothic A1" charset="-127"/>
                  <a:ea typeface="Gothic A1" charset="-127"/>
                  <a:cs typeface="Gothic A1" charset="-127"/>
                </a:rPr>
                <a:t> 정보</a:t>
              </a:r>
              <a:endParaRPr sz="1200" dirty="0">
                <a:latin typeface="Gothic A1" charset="-127"/>
                <a:ea typeface="Gothic A1" charset="-127"/>
                <a:cs typeface="Gothic A1" charset="-127"/>
              </a:endParaRPr>
            </a:p>
          </p:txBody>
        </p:sp>
        <p:sp>
          <p:nvSpPr>
            <p:cNvPr id="8" name="Google Shape;89;p14"/>
            <p:cNvSpPr/>
            <p:nvPr/>
          </p:nvSpPr>
          <p:spPr>
            <a:xfrm>
              <a:off x="991427" y="4515966"/>
              <a:ext cx="1492341" cy="3567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dirty="0" smtClean="0">
                  <a:latin typeface="Gothic A1" charset="-127"/>
                  <a:ea typeface="Gothic A1" charset="-127"/>
                  <a:cs typeface="Gothic A1" charset="-127"/>
                </a:rPr>
                <a:t>제약사</a:t>
              </a:r>
              <a:r>
                <a:rPr lang="ko-KR" altLang="en-US" sz="1200" dirty="0">
                  <a:latin typeface="Gothic A1" charset="-127"/>
                  <a:ea typeface="Gothic A1" charset="-127"/>
                  <a:cs typeface="Gothic A1" charset="-127"/>
                </a:rPr>
                <a:t>항</a:t>
              </a:r>
              <a:endParaRPr sz="1200" dirty="0">
                <a:latin typeface="Gothic A1" charset="-127"/>
                <a:ea typeface="Gothic A1" charset="-127"/>
                <a:cs typeface="Gothic A1" charset="-127"/>
              </a:endParaRPr>
            </a:p>
          </p:txBody>
        </p:sp>
        <p:cxnSp>
          <p:nvCxnSpPr>
            <p:cNvPr id="9" name="Google Shape;94;p14"/>
            <p:cNvCxnSpPr/>
            <p:nvPr/>
          </p:nvCxnSpPr>
          <p:spPr>
            <a:xfrm>
              <a:off x="5148064" y="3941221"/>
              <a:ext cx="94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TextBox 1"/>
            <p:cNvSpPr txBox="1"/>
            <p:nvPr/>
          </p:nvSpPr>
          <p:spPr>
            <a:xfrm>
              <a:off x="1115616" y="2884221"/>
              <a:ext cx="1224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>
                  <a:latin typeface="Gothic A1" charset="-127"/>
                  <a:ea typeface="Gothic A1" charset="-127"/>
                  <a:cs typeface="Gothic A1" charset="-127"/>
                </a:rPr>
                <a:t>사용자 입력</a:t>
              </a:r>
              <a:endParaRPr lang="ko-KR" altLang="en-US" sz="1200" dirty="0">
                <a:latin typeface="Gothic A1" charset="-127"/>
                <a:ea typeface="Gothic A1" charset="-127"/>
                <a:cs typeface="Gothic A1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563888" y="3216617"/>
              <a:ext cx="1572900" cy="1583905"/>
              <a:chOff x="3621627" y="3216617"/>
              <a:chExt cx="1572900" cy="1583905"/>
            </a:xfrm>
          </p:grpSpPr>
          <p:sp>
            <p:nvSpPr>
              <p:cNvPr id="15" name="Google Shape;97;p14"/>
              <p:cNvSpPr/>
              <p:nvPr/>
            </p:nvSpPr>
            <p:spPr>
              <a:xfrm>
                <a:off x="3621627" y="3216617"/>
                <a:ext cx="1572900" cy="1583905"/>
              </a:xfrm>
              <a:prstGeom prst="roundRect">
                <a:avLst>
                  <a:gd name="adj" fmla="val 7344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796009" y="3870069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Gothic A1" charset="-127"/>
                    <a:ea typeface="Gothic A1" charset="-127"/>
                    <a:cs typeface="Gothic A1" charset="-127"/>
                  </a:rPr>
                  <a:t>프롬프</a:t>
                </a:r>
                <a:r>
                  <a:rPr lang="ko-KR" altLang="en-US" sz="1200" dirty="0">
                    <a:latin typeface="Gothic A1" charset="-127"/>
                    <a:ea typeface="Gothic A1" charset="-127"/>
                    <a:cs typeface="Gothic A1" charset="-127"/>
                  </a:rPr>
                  <a:t>트</a:t>
                </a:r>
              </a:p>
            </p:txBody>
          </p:sp>
        </p:grpSp>
        <p:cxnSp>
          <p:nvCxnSpPr>
            <p:cNvPr id="18" name="Google Shape;96;p14"/>
            <p:cNvCxnSpPr/>
            <p:nvPr/>
          </p:nvCxnSpPr>
          <p:spPr>
            <a:xfrm>
              <a:off x="2543280" y="3401512"/>
              <a:ext cx="94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96;p14"/>
            <p:cNvCxnSpPr/>
            <p:nvPr/>
          </p:nvCxnSpPr>
          <p:spPr>
            <a:xfrm>
              <a:off x="2543280" y="3830220"/>
              <a:ext cx="94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96;p14"/>
            <p:cNvCxnSpPr/>
            <p:nvPr/>
          </p:nvCxnSpPr>
          <p:spPr>
            <a:xfrm>
              <a:off x="2543280" y="4265608"/>
              <a:ext cx="94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96;p14"/>
            <p:cNvCxnSpPr/>
            <p:nvPr/>
          </p:nvCxnSpPr>
          <p:spPr>
            <a:xfrm>
              <a:off x="2543280" y="4694316"/>
              <a:ext cx="948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grpSp>
          <p:nvGrpSpPr>
            <p:cNvPr id="22" name="그룹 21"/>
            <p:cNvGrpSpPr/>
            <p:nvPr/>
          </p:nvGrpSpPr>
          <p:grpSpPr>
            <a:xfrm>
              <a:off x="6110647" y="3229661"/>
              <a:ext cx="1572900" cy="1583905"/>
              <a:chOff x="3504090" y="3285058"/>
              <a:chExt cx="1572900" cy="1583905"/>
            </a:xfrm>
          </p:grpSpPr>
          <p:sp>
            <p:nvSpPr>
              <p:cNvPr id="23" name="Google Shape;97;p14"/>
              <p:cNvSpPr/>
              <p:nvPr/>
            </p:nvSpPr>
            <p:spPr>
              <a:xfrm>
                <a:off x="3504090" y="3285058"/>
                <a:ext cx="1572900" cy="1583905"/>
              </a:xfrm>
              <a:prstGeom prst="roundRect">
                <a:avLst>
                  <a:gd name="adj" fmla="val 7344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678472" y="3885617"/>
                <a:ext cx="12241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Gothic A1" charset="-127"/>
                    <a:ea typeface="Gothic A1" charset="-127"/>
                    <a:cs typeface="Gothic A1" charset="-127"/>
                  </a:rPr>
                  <a:t>자기소개서</a:t>
                </a:r>
                <a:endParaRPr lang="ko-KR" altLang="en-US" sz="1200" dirty="0">
                  <a:latin typeface="Gothic A1" charset="-127"/>
                  <a:ea typeface="Gothic A1" charset="-127"/>
                  <a:cs typeface="Gothic A1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387325" y="1314550"/>
            <a:ext cx="8412900" cy="214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회</a:t>
            </a:r>
            <a:r>
              <a:rPr lang="ko-KR" altLang="en-US" sz="16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사</a:t>
            </a:r>
            <a:r>
              <a:rPr lang="ko-KR" altLang="en-US" sz="16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정보</a:t>
            </a:r>
            <a:endParaRPr sz="16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회사명 입력하면 아래 정보 </a:t>
            </a:r>
            <a:r>
              <a:rPr lang="ko-KR" altLang="en-US" sz="1200" dirty="0" err="1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크롤링</a:t>
            </a: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회사소개</a:t>
            </a:r>
            <a:endParaRPr lang="en-US" altLang="ko-KR" sz="1200" dirty="0" smtClean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인재</a:t>
            </a: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상</a:t>
            </a:r>
            <a:endParaRPr lang="en-US" altLang="ko-KR" sz="1200" dirty="0" smtClean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신년</a:t>
            </a: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사</a:t>
            </a: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87313" y="591613"/>
            <a:ext cx="8082300" cy="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사용자입력</a:t>
            </a:r>
            <a:endParaRPr sz="2000" b="1" dirty="0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326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387325" y="1314550"/>
            <a:ext cx="8412900" cy="159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자소서 질문</a:t>
            </a:r>
            <a:endParaRPr sz="16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200" dirty="0" err="1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작성해야하는</a:t>
            </a: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자기소개서 질문 항목 입력</a:t>
            </a: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77;p13"/>
          <p:cNvSpPr txBox="1"/>
          <p:nvPr/>
        </p:nvSpPr>
        <p:spPr>
          <a:xfrm>
            <a:off x="387313" y="591613"/>
            <a:ext cx="8082300" cy="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사용자입력</a:t>
            </a:r>
            <a:endParaRPr sz="2000" b="1" dirty="0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251777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387325" y="1314550"/>
            <a:ext cx="8412900" cy="2423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내</a:t>
            </a:r>
            <a:r>
              <a:rPr lang="ko-KR" altLang="en-US" sz="16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정보</a:t>
            </a:r>
            <a:endParaRPr sz="16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자소서 작성에 필요한 개인정보 입력</a:t>
            </a: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전공</a:t>
            </a:r>
            <a:endParaRPr lang="en-US" altLang="ko-KR" sz="1200" dirty="0" smtClean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경력사항</a:t>
            </a:r>
            <a:endParaRPr lang="en-US" altLang="ko-KR" sz="1200" dirty="0" smtClean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자격증 취득정보</a:t>
            </a:r>
            <a:endParaRPr lang="en-US" altLang="ko-KR" sz="1200" dirty="0" smtClean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나를 표현하는 사건</a:t>
            </a: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77;p13"/>
          <p:cNvSpPr txBox="1"/>
          <p:nvPr/>
        </p:nvSpPr>
        <p:spPr>
          <a:xfrm>
            <a:off x="387313" y="591613"/>
            <a:ext cx="8082300" cy="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사용자입력</a:t>
            </a:r>
            <a:endParaRPr sz="2000" b="1" dirty="0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122150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387325" y="1314550"/>
            <a:ext cx="8412900" cy="186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제약사</a:t>
            </a:r>
            <a:r>
              <a:rPr lang="ko-KR" altLang="en-US" sz="16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항</a:t>
            </a:r>
            <a:endParaRPr sz="16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채용공고에 명시된 제약사항 입력</a:t>
            </a: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채용공</a:t>
            </a: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고</a:t>
            </a:r>
            <a:endParaRPr lang="en-US" altLang="ko-KR" sz="1200" dirty="0" smtClean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200"/>
              <a:buFont typeface="Gothic A1"/>
              <a:buChar char="●"/>
            </a:pPr>
            <a:r>
              <a:rPr lang="ko-KR" altLang="en-US" sz="12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문항별 글자수</a:t>
            </a: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77;p13"/>
          <p:cNvSpPr txBox="1"/>
          <p:nvPr/>
        </p:nvSpPr>
        <p:spPr>
          <a:xfrm>
            <a:off x="387313" y="591613"/>
            <a:ext cx="8082300" cy="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mtClean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사용자입력</a:t>
            </a:r>
            <a:endParaRPr sz="2000" b="1" dirty="0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</p:spTree>
    <p:extLst>
      <p:ext uri="{BB962C8B-B14F-4D97-AF65-F5344CB8AC3E}">
        <p14:creationId xmlns:p14="http://schemas.microsoft.com/office/powerpoint/2010/main" val="261383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/>
        </p:nvSpPr>
        <p:spPr>
          <a:xfrm>
            <a:off x="387325" y="1314550"/>
            <a:ext cx="8412900" cy="297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6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프롬프트 입력</a:t>
            </a:r>
            <a:endParaRPr sz="16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152400" lvl="0">
              <a:lnSpc>
                <a:spcPct val="150000"/>
              </a:lnSpc>
              <a:buClr>
                <a:srgbClr val="303030"/>
              </a:buClr>
              <a:buSzPts val="1200"/>
            </a:pP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나는 </a:t>
            </a:r>
            <a:r>
              <a:rPr lang="ko-KR" altLang="en-US" sz="1200" dirty="0" err="1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취업준비생을</a:t>
            </a: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위해서 자기소개서를 작성해주는 </a:t>
            </a:r>
            <a:r>
              <a:rPr lang="ko-KR" altLang="en-US" sz="1200" dirty="0" err="1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상담사입니다</a:t>
            </a:r>
            <a:r>
              <a:rPr lang="en-US" altLang="ko-KR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. </a:t>
            </a:r>
          </a:p>
          <a:p>
            <a:pPr marL="152400" lvl="0">
              <a:lnSpc>
                <a:spcPct val="150000"/>
              </a:lnSpc>
              <a:buClr>
                <a:srgbClr val="303030"/>
              </a:buClr>
              <a:buSzPts val="1200"/>
            </a:pPr>
            <a:r>
              <a:rPr lang="en-US" altLang="ko-KR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   </a:t>
            </a: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다음 회사에 대해서 자기소개서를 작성해주세요</a:t>
            </a:r>
            <a:r>
              <a:rPr lang="en-US" altLang="ko-KR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.</a:t>
            </a:r>
          </a:p>
          <a:p>
            <a:pPr marL="152400" lvl="0">
              <a:lnSpc>
                <a:spcPct val="150000"/>
              </a:lnSpc>
              <a:buClr>
                <a:srgbClr val="303030"/>
              </a:buClr>
              <a:buSzPts val="1200"/>
            </a:pPr>
            <a:endParaRPr lang="en-US" altLang="ko-KR"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152400" lvl="0">
              <a:lnSpc>
                <a:spcPct val="150000"/>
              </a:lnSpc>
              <a:buClr>
                <a:srgbClr val="303030"/>
              </a:buClr>
              <a:buSzPts val="1200"/>
            </a:pPr>
            <a:r>
              <a:rPr lang="en-US" altLang="ko-KR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   </a:t>
            </a: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회사의 신년사는 다음과 같습니다</a:t>
            </a:r>
            <a:r>
              <a:rPr lang="en-US" altLang="ko-KR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. "{cominfo_1}":</a:t>
            </a:r>
          </a:p>
          <a:p>
            <a:pPr marL="152400" lvl="0">
              <a:lnSpc>
                <a:spcPct val="150000"/>
              </a:lnSpc>
              <a:buClr>
                <a:srgbClr val="303030"/>
              </a:buClr>
              <a:buSzPts val="1200"/>
            </a:pPr>
            <a:r>
              <a:rPr lang="en-US" altLang="ko-KR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   </a:t>
            </a: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회사의 신년사는 중요합니다</a:t>
            </a:r>
            <a:r>
              <a:rPr lang="en-US" altLang="ko-KR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. </a:t>
            </a: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회사의 신년사는 그 해의 방향성과 목표를 제시하는 중요한 역할을 합니다</a:t>
            </a:r>
            <a:r>
              <a:rPr lang="en-US" altLang="ko-KR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. </a:t>
            </a:r>
          </a:p>
          <a:p>
            <a:pPr marL="152400" lvl="0">
              <a:lnSpc>
                <a:spcPct val="150000"/>
              </a:lnSpc>
              <a:buClr>
                <a:srgbClr val="303030"/>
              </a:buClr>
              <a:buSzPts val="1200"/>
            </a:pPr>
            <a:r>
              <a:rPr lang="en-US" altLang="ko-KR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   </a:t>
            </a: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이를 통해 직원들은 회사의 비전과 가치를 이해하고</a:t>
            </a:r>
            <a:r>
              <a:rPr lang="en-US" altLang="ko-KR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, </a:t>
            </a: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각자의 역할과 책임을 인식할 수 있습니다</a:t>
            </a:r>
            <a:r>
              <a:rPr lang="en-US" altLang="ko-KR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. </a:t>
            </a:r>
          </a:p>
          <a:p>
            <a:pPr marL="152400" lvl="0">
              <a:lnSpc>
                <a:spcPct val="150000"/>
              </a:lnSpc>
              <a:buClr>
                <a:srgbClr val="303030"/>
              </a:buClr>
              <a:buSzPts val="1200"/>
            </a:pPr>
            <a:r>
              <a:rPr lang="en-US" altLang="ko-KR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   </a:t>
            </a: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그러므로 회사의 신년사를 자기소개 질문과 </a:t>
            </a:r>
            <a:r>
              <a:rPr lang="ko-KR" altLang="en-US" sz="1200" dirty="0" err="1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연관지어</a:t>
            </a:r>
            <a:r>
              <a:rPr lang="ko-KR" altLang="en-US" sz="1200" dirty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작성해주세요</a:t>
            </a:r>
            <a:endParaRPr sz="12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   …(</a:t>
            </a:r>
            <a:r>
              <a:rPr lang="ko-KR" altLang="en-US" sz="13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생략</a:t>
            </a:r>
            <a:r>
              <a:rPr lang="en-US" altLang="ko-KR" sz="1300" dirty="0" smtClean="0">
                <a:solidFill>
                  <a:srgbClr val="303030"/>
                </a:solidFill>
                <a:latin typeface="Gothic A1"/>
                <a:ea typeface="Gothic A1"/>
                <a:cs typeface="Gothic A1"/>
                <a:sym typeface="Gothic A1"/>
              </a:rPr>
              <a:t>)…</a:t>
            </a:r>
            <a:endParaRPr sz="1300" dirty="0">
              <a:solidFill>
                <a:srgbClr val="303030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87313" y="591613"/>
            <a:ext cx="8082300" cy="44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chemeClr val="accent1"/>
                </a:solidFill>
                <a:latin typeface="Gothic A1"/>
                <a:ea typeface="Gothic A1"/>
                <a:cs typeface="Gothic A1"/>
                <a:sym typeface="Gothic A1"/>
              </a:rPr>
              <a:t>프롬프트</a:t>
            </a:r>
            <a:endParaRPr sz="2000" b="1" dirty="0">
              <a:solidFill>
                <a:schemeClr val="accent1"/>
              </a:solidFill>
              <a:latin typeface="Gothic A1"/>
              <a:ea typeface="Gothic A1"/>
              <a:cs typeface="Gothic A1"/>
              <a:sym typeface="Gothic A1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363000" y="4745125"/>
            <a:ext cx="8636100" cy="0"/>
          </a:xfrm>
          <a:prstGeom prst="straightConnector1">
            <a:avLst/>
          </a:prstGeom>
          <a:noFill/>
          <a:ln w="9525" cap="flat" cmpd="sng">
            <a:solidFill>
              <a:srgbClr val="E5E5EA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473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5E5EA"/>
      </a:dk2>
      <a:lt2>
        <a:srgbClr val="535353"/>
      </a:lt2>
      <a:accent1>
        <a:srgbClr val="27138F"/>
      </a:accent1>
      <a:accent2>
        <a:srgbClr val="8B71FF"/>
      </a:accent2>
      <a:accent3>
        <a:srgbClr val="E6E9FF"/>
      </a:accent3>
      <a:accent4>
        <a:srgbClr val="ECF1FF"/>
      </a:accent4>
      <a:accent5>
        <a:srgbClr val="DAE3FF"/>
      </a:accent5>
      <a:accent6>
        <a:srgbClr val="27138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235</Words>
  <Application>Microsoft Office PowerPoint</Application>
  <PresentationFormat>화면 슬라이드 쇼(16:9)</PresentationFormat>
  <Paragraphs>87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Arial</vt:lpstr>
      <vt:lpstr>Gothic A1</vt:lpstr>
      <vt:lpstr>Calibri</vt:lpstr>
      <vt:lpstr>Gothic A1 Medium</vt:lpstr>
      <vt:lpstr>Gothic A1 SemiBold</vt:lpstr>
      <vt:lpstr>Inter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kairat</cp:lastModifiedBy>
  <cp:revision>11</cp:revision>
  <dcterms:modified xsi:type="dcterms:W3CDTF">2024-05-18T05:24:12Z</dcterms:modified>
</cp:coreProperties>
</file>