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1094" r:id="rId3"/>
    <p:sldId id="1109" r:id="rId4"/>
    <p:sldId id="1113" r:id="rId5"/>
    <p:sldId id="1122" r:id="rId6"/>
    <p:sldId id="1114" r:id="rId7"/>
    <p:sldId id="1115" r:id="rId8"/>
    <p:sldId id="1116" r:id="rId9"/>
    <p:sldId id="1117" r:id="rId10"/>
    <p:sldId id="1123" r:id="rId11"/>
    <p:sldId id="1124" r:id="rId12"/>
    <p:sldId id="1127" r:id="rId13"/>
    <p:sldId id="1125" r:id="rId14"/>
    <p:sldId id="1126" r:id="rId15"/>
    <p:sldId id="1101" r:id="rId16"/>
    <p:sldId id="1098" r:id="rId17"/>
    <p:sldId id="1120" r:id="rId18"/>
    <p:sldId id="110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0" autoAdjust="0"/>
    <p:restoredTop sz="94162" autoAdjust="0"/>
  </p:normalViewPr>
  <p:slideViewPr>
    <p:cSldViewPr snapToGrid="0" snapToObjects="1">
      <p:cViewPr varScale="1">
        <p:scale>
          <a:sx n="104" d="100"/>
          <a:sy n="104" d="100"/>
        </p:scale>
        <p:origin x="15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0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94EC-483D-324E-A14B-FCB2363A614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5025C-7BC1-FD44-A669-36723E54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5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C850-72E3-3F4D-B35F-F73F8A3CE0A9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4428D-4341-6C4B-9BB6-4FE91131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7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0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67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544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F8D0-70A2-2644-AB9A-71B243683867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208935"/>
            <a:ext cx="777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DB3E-F530-B04E-9C00-73A665A746DF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647-DDC8-8045-929B-87F8A0123AAC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6391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609601"/>
            <a:ext cx="8329613" cy="697577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headline here – up to 2 full width lines</a:t>
            </a:r>
          </a:p>
        </p:txBody>
      </p:sp>
    </p:spTree>
    <p:extLst>
      <p:ext uri="{BB962C8B-B14F-4D97-AF65-F5344CB8AC3E}">
        <p14:creationId xmlns:p14="http://schemas.microsoft.com/office/powerpoint/2010/main" val="1248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8730-4C36-8843-9EA4-9C3064893DBD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688-05DA-4D47-AA55-61A105CE9D81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D28-8309-FE49-AB2C-BE2DC70C9A1C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5934-7B0D-E641-970A-4611A6D96867}" type="datetime1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4B22-D73B-5641-AE5B-A44D888704A2}" type="datetime1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3042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C4A-8140-4243-9F4B-6A0F328069B3}" type="datetime1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71A-7A79-1F42-B8F4-4C366A4D2860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99A-C565-AA4F-B0B7-B1C9F3E19B32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3804-F157-E84E-A058-6F1D58E71D89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ldonIO/alibi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97" y="1628665"/>
            <a:ext cx="8544329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CSC696H Project Final Presentation</a:t>
            </a:r>
            <a:br>
              <a:rPr lang="en-US" b="1" dirty="0"/>
            </a:br>
            <a:r>
              <a:rPr lang="en-US" sz="3600" b="1" dirty="0"/>
              <a:t>(OECD Country Classification </a:t>
            </a:r>
            <a:r>
              <a:rPr lang="en-US" altLang="ko-KR" sz="3600" b="1" dirty="0"/>
              <a:t>Prediction over XAI</a:t>
            </a:r>
            <a:r>
              <a:rPr lang="en-US" sz="3600" b="1" dirty="0"/>
              <a:t>)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462875"/>
            <a:ext cx="7772400" cy="115563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Presenter : Sunghoon Kim</a:t>
            </a:r>
          </a:p>
          <a:p>
            <a:r>
              <a:rPr lang="en-US" sz="2600" dirty="0"/>
              <a:t>April. 2022</a:t>
            </a:r>
          </a:p>
          <a:p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649" y="5221964"/>
            <a:ext cx="3438142" cy="8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3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5E20F9-EFCB-B441-9F74-91826583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9AB48-F7D7-4145-A00B-6140A2520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46301-6289-EA40-87AF-72295285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4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Performance of Model (1/2)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A7DC65-FAAB-462B-902C-B5E41AD8DE22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8229601" cy="49831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Experiment result to distinguish superiority in the length of timeseries and ML architecture.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By the batch predict of the ML model,</a:t>
            </a:r>
          </a:p>
          <a:p>
            <a:pPr marL="0" indent="0">
              <a:buNone/>
            </a:pPr>
            <a:r>
              <a:rPr lang="en-US" sz="1800" dirty="0"/>
              <a:t>       only &lt;=5 grades are different from </a:t>
            </a:r>
          </a:p>
          <a:p>
            <a:pPr marL="0" indent="0">
              <a:buNone/>
            </a:pPr>
            <a:r>
              <a:rPr lang="en-US" sz="1800" dirty="0"/>
              <a:t>       previous one. Low “recall”.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2F5787-91A6-4D23-A0F9-3AD44E31A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00" y="5029542"/>
            <a:ext cx="3954847" cy="155155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186BBB07-1943-4A90-BA9C-636C5BCA4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29806"/>
              </p:ext>
            </p:extLst>
          </p:nvPr>
        </p:nvGraphicFramePr>
        <p:xfrm>
          <a:off x="893314" y="2218532"/>
          <a:ext cx="7543033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158">
                  <a:extLst>
                    <a:ext uri="{9D8B030D-6E8A-4147-A177-3AD203B41FA5}">
                      <a16:colId xmlns:a16="http://schemas.microsoft.com/office/drawing/2014/main" val="2251861164"/>
                    </a:ext>
                  </a:extLst>
                </a:gridCol>
                <a:gridCol w="693471">
                  <a:extLst>
                    <a:ext uri="{9D8B030D-6E8A-4147-A177-3AD203B41FA5}">
                      <a16:colId xmlns:a16="http://schemas.microsoft.com/office/drawing/2014/main" val="2423439859"/>
                    </a:ext>
                  </a:extLst>
                </a:gridCol>
                <a:gridCol w="1407668">
                  <a:extLst>
                    <a:ext uri="{9D8B030D-6E8A-4147-A177-3AD203B41FA5}">
                      <a16:colId xmlns:a16="http://schemas.microsoft.com/office/drawing/2014/main" val="3245572859"/>
                    </a:ext>
                  </a:extLst>
                </a:gridCol>
                <a:gridCol w="1275906">
                  <a:extLst>
                    <a:ext uri="{9D8B030D-6E8A-4147-A177-3AD203B41FA5}">
                      <a16:colId xmlns:a16="http://schemas.microsoft.com/office/drawing/2014/main" val="1886579771"/>
                    </a:ext>
                  </a:extLst>
                </a:gridCol>
                <a:gridCol w="1302830">
                  <a:extLst>
                    <a:ext uri="{9D8B030D-6E8A-4147-A177-3AD203B41FA5}">
                      <a16:colId xmlns:a16="http://schemas.microsoft.com/office/drawing/2014/main" val="11270725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92310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6305954"/>
                    </a:ext>
                  </a:extLst>
                </a:gridCol>
              </a:tblGrid>
              <a:tr h="167989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Accuracy(mean)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Accuracy(max)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Accuracy(min)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Loss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MSE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31564"/>
                  </a:ext>
                </a:extLst>
              </a:tr>
              <a:tr h="2297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Baseline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97.54%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98.18%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97.01%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0.062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3710064"/>
                  </a:ext>
                </a:extLst>
              </a:tr>
              <a:tr h="16798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Length of time series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60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97.64%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96.63%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0.016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5588861"/>
                  </a:ext>
                </a:extLst>
              </a:tr>
              <a:tr h="167989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36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97.62%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98.20%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96.50%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0.016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00650577"/>
                  </a:ext>
                </a:extLst>
              </a:tr>
              <a:tr h="167989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12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97.52%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98.15%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96.92%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0.016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01876652"/>
                  </a:ext>
                </a:extLst>
              </a:tr>
              <a:tr h="167989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6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97.47%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97.89%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97.04%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0686082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97.46%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97.79%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97.03%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71984737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ML</a:t>
                      </a:r>
                    </a:p>
                    <a:p>
                      <a:pPr algn="ctr" latinLnBrk="1"/>
                      <a:r>
                        <a:rPr lang="en-US" altLang="ko-KR" sz="1100" b="1" dirty="0"/>
                        <a:t>architecture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RNN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97.54%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96.50%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0.016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851931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LSTM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97.54%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96.55%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0.016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0414302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GRU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97.54%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96.50%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0.016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7015172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F1BBEE12-CA10-42E2-BBAB-B81A5565D28A}"/>
              </a:ext>
            </a:extLst>
          </p:cNvPr>
          <p:cNvSpPr/>
          <p:nvPr/>
        </p:nvSpPr>
        <p:spPr>
          <a:xfrm>
            <a:off x="7323114" y="5475100"/>
            <a:ext cx="1143351" cy="21548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8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Performance of Model (2/2)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A7DC65-FAAB-462B-902C-B5E41AD8DE22}"/>
              </a:ext>
            </a:extLst>
          </p:cNvPr>
          <p:cNvSpPr txBox="1">
            <a:spLocks/>
          </p:cNvSpPr>
          <p:nvPr/>
        </p:nvSpPr>
        <p:spPr>
          <a:xfrm>
            <a:off x="457199" y="1354720"/>
            <a:ext cx="8229601" cy="49831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Experiment result to distinguish superiority in GDELT handling options with “</a:t>
            </a:r>
            <a:r>
              <a:rPr lang="en-US" altLang="ko-KR" sz="1800" dirty="0" err="1"/>
              <a:t>archi</a:t>
            </a:r>
            <a:r>
              <a:rPr lang="en-US" altLang="ko-KR" sz="1800" dirty="0"/>
              <a:t> = RNN” and “length of timeseries = 60”.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186BBB07-1943-4A90-BA9C-636C5BCA4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4611"/>
              </p:ext>
            </p:extLst>
          </p:nvPr>
        </p:nvGraphicFramePr>
        <p:xfrm>
          <a:off x="893314" y="1997600"/>
          <a:ext cx="7543033" cy="446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158">
                  <a:extLst>
                    <a:ext uri="{9D8B030D-6E8A-4147-A177-3AD203B41FA5}">
                      <a16:colId xmlns:a16="http://schemas.microsoft.com/office/drawing/2014/main" val="2251861164"/>
                    </a:ext>
                  </a:extLst>
                </a:gridCol>
                <a:gridCol w="693471">
                  <a:extLst>
                    <a:ext uri="{9D8B030D-6E8A-4147-A177-3AD203B41FA5}">
                      <a16:colId xmlns:a16="http://schemas.microsoft.com/office/drawing/2014/main" val="2423439859"/>
                    </a:ext>
                  </a:extLst>
                </a:gridCol>
                <a:gridCol w="1407668">
                  <a:extLst>
                    <a:ext uri="{9D8B030D-6E8A-4147-A177-3AD203B41FA5}">
                      <a16:colId xmlns:a16="http://schemas.microsoft.com/office/drawing/2014/main" val="3245572859"/>
                    </a:ext>
                  </a:extLst>
                </a:gridCol>
                <a:gridCol w="1275906">
                  <a:extLst>
                    <a:ext uri="{9D8B030D-6E8A-4147-A177-3AD203B41FA5}">
                      <a16:colId xmlns:a16="http://schemas.microsoft.com/office/drawing/2014/main" val="1886579771"/>
                    </a:ext>
                  </a:extLst>
                </a:gridCol>
                <a:gridCol w="1302830">
                  <a:extLst>
                    <a:ext uri="{9D8B030D-6E8A-4147-A177-3AD203B41FA5}">
                      <a16:colId xmlns:a16="http://schemas.microsoft.com/office/drawing/2014/main" val="11270725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92310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6305954"/>
                    </a:ext>
                  </a:extLst>
                </a:gridCol>
              </a:tblGrid>
              <a:tr h="167989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Accuracy(mean)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Accuracy(max)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Accuracy(min)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Loss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MSE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31564"/>
                  </a:ext>
                </a:extLst>
              </a:tr>
              <a:tr h="2297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Baseline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97.36%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97.69%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96.92%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0.061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3710064"/>
                  </a:ext>
                </a:extLst>
              </a:tr>
              <a:tr h="16798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Gap of the base date in news set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0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97.50%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98.55%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96.34%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5588861"/>
                  </a:ext>
                </a:extLst>
              </a:tr>
              <a:tr h="167989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5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97.47%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98.27%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00650577"/>
                  </a:ext>
                </a:extLst>
              </a:tr>
              <a:tr h="167989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10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97.53%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96.63%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0.016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01876652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15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97.44%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06860821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20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97.45%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98.55%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96.34%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1370077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30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97.52%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96.72%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0.016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71984737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Extreme news or not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Extreme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97.50%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98.55%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96.72%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851931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All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97.47%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96.34%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04143028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Subject? Object?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Sub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97.50%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98.55%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96.63%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0.016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6566639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Sub+Obj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97.46%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96.34%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96496909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# of event code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5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97.47%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98.55%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96.63%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63799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10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97.50%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98.55%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96.34%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0557973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Include economic indicators or not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Include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97.49%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98.55%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96.34%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3792947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Exclude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97.48%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98.55%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96.34%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6152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59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A7DC65-FAAB-462B-902C-B5E41AD8DE22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8183573" cy="9318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ALE plots the relationship between all features and model itself.</a:t>
            </a: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E866267E-3476-44FA-9416-1B5AA637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88" y="2483723"/>
            <a:ext cx="7515181" cy="42377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071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A7DC65-FAAB-462B-902C-B5E41AD8DE2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2506929" cy="49831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LIME displays the change of grade, 4 </a:t>
            </a:r>
            <a:r>
              <a:rPr lang="en-US" dirty="0">
                <a:sym typeface="Wingdings" panose="05000000000000000000" pitchFamily="2" charset="2"/>
              </a:rPr>
              <a:t> 7, in Russia at March 2022.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Predicts grades vs up/down.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4F3DEC-CE29-4AB9-B66C-4DA2BB053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759" y="1808858"/>
            <a:ext cx="6139981" cy="2042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EF422B-BF7F-4A21-B097-D51C32B23A5A}"/>
              </a:ext>
            </a:extLst>
          </p:cNvPr>
          <p:cNvSpPr/>
          <p:nvPr/>
        </p:nvSpPr>
        <p:spPr>
          <a:xfrm>
            <a:off x="4054640" y="1748332"/>
            <a:ext cx="2695963" cy="21548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50D1E1-65C4-4EE9-B426-E46F1474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623" y="4128522"/>
            <a:ext cx="6139982" cy="12617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D86B936-34C2-41CC-A62A-36D83992F63B}"/>
              </a:ext>
            </a:extLst>
          </p:cNvPr>
          <p:cNvSpPr/>
          <p:nvPr/>
        </p:nvSpPr>
        <p:spPr>
          <a:xfrm>
            <a:off x="3895593" y="4066973"/>
            <a:ext cx="3836917" cy="2165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30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5E20F9-EFCB-B441-9F74-91826583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(temp) Conclusion and 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9AB48-F7D7-4145-A00B-6140A2520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46301-6289-EA40-87AF-72295285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03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(Temp) 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53E130-D892-4729-A985-6350F1916FE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51212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 cannot find significant dataset handling options to induce high accuracy of OECD country grades.</a:t>
            </a:r>
          </a:p>
          <a:p>
            <a:endParaRPr lang="en-US" sz="2800" dirty="0"/>
          </a:p>
          <a:p>
            <a:r>
              <a:rPr lang="en-US" sz="2800" dirty="0"/>
              <a:t>It was a long and inefficient journey, since there is no fabulous results in accuracy of prediction despite various trials.</a:t>
            </a:r>
          </a:p>
          <a:p>
            <a:endParaRPr lang="en-US" sz="2800" dirty="0"/>
          </a:p>
          <a:p>
            <a:r>
              <a:rPr lang="en-US" sz="2800" dirty="0"/>
              <a:t>Nevertheless, my ML model have successfully integrated </a:t>
            </a:r>
            <a:r>
              <a:rPr lang="en-US" sz="2800" dirty="0" err="1"/>
              <a:t>explainability</a:t>
            </a:r>
            <a:r>
              <a:rPr lang="en-US" sz="2800" dirty="0"/>
              <a:t> libraries, and these results are intuitive for explaining and debugging the model.</a:t>
            </a:r>
          </a:p>
        </p:txBody>
      </p:sp>
    </p:spTree>
    <p:extLst>
      <p:ext uri="{BB962C8B-B14F-4D97-AF65-F5344CB8AC3E}">
        <p14:creationId xmlns:p14="http://schemas.microsoft.com/office/powerpoint/2010/main" val="35091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53E130-D892-4729-A985-6350F1916FE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(GDELT) Continue to uncover clues about the correlation with OECD grades.</a:t>
            </a:r>
          </a:p>
          <a:p>
            <a:endParaRPr lang="en-US" altLang="ko-KR" sz="2800" dirty="0"/>
          </a:p>
          <a:p>
            <a:r>
              <a:rPr lang="en-US" sz="2800" dirty="0"/>
              <a:t>(Indicators) Find optimal combinations among economic indicators.</a:t>
            </a:r>
          </a:p>
          <a:p>
            <a:endParaRPr lang="en-US" sz="2800" dirty="0"/>
          </a:p>
          <a:p>
            <a:r>
              <a:rPr lang="en-US" altLang="ko-KR" sz="2800" dirty="0"/>
              <a:t>(</a:t>
            </a:r>
            <a:r>
              <a:rPr lang="en-US" altLang="ko-KR" sz="2800" dirty="0" err="1"/>
              <a:t>Explainability</a:t>
            </a:r>
            <a:r>
              <a:rPr lang="en-US" altLang="ko-KR" sz="2800" dirty="0"/>
              <a:t>) Incorporate key event codes from news and economic indicators into our </a:t>
            </a:r>
            <a:r>
              <a:rPr lang="en-US" altLang="ko-KR" sz="2800" dirty="0" err="1"/>
              <a:t>explainability</a:t>
            </a:r>
            <a:r>
              <a:rPr lang="en-US" altLang="ko-KR" sz="2800" dirty="0"/>
              <a:t> model.</a:t>
            </a:r>
          </a:p>
        </p:txBody>
      </p:sp>
    </p:spTree>
    <p:extLst>
      <p:ext uri="{BB962C8B-B14F-4D97-AF65-F5344CB8AC3E}">
        <p14:creationId xmlns:p14="http://schemas.microsoft.com/office/powerpoint/2010/main" val="3365481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5E20F9-EFCB-B441-9F74-91826583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9AB48-F7D7-4145-A00B-6140A2520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46301-6289-EA40-87AF-72295285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5E20F9-EFCB-B441-9F74-91826583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midterm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9AB48-F7D7-4145-A00B-6140A2520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46301-6289-EA40-87AF-72295285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What is the purpose of my project?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F97222-EE8B-428E-9183-6D7BC553083D}"/>
              </a:ext>
            </a:extLst>
          </p:cNvPr>
          <p:cNvSpPr txBox="1">
            <a:spLocks/>
          </p:cNvSpPr>
          <p:nvPr/>
        </p:nvSpPr>
        <p:spPr>
          <a:xfrm>
            <a:off x="457199" y="1600201"/>
            <a:ext cx="8229601" cy="482514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 a supervised machine learning model over </a:t>
            </a:r>
            <a:r>
              <a:rPr lang="en-US" b="1" u="sng" dirty="0" err="1"/>
              <a:t>explainability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model predicts the </a:t>
            </a:r>
            <a:r>
              <a:rPr lang="en-US" b="1" u="sng" dirty="0"/>
              <a:t>OECD country risk grade</a:t>
            </a:r>
            <a:r>
              <a:rPr lang="en-US" dirty="0"/>
              <a:t> with </a:t>
            </a:r>
            <a:r>
              <a:rPr lang="en-US" b="1" u="sng" dirty="0"/>
              <a:t>news and economic indicators</a:t>
            </a:r>
            <a:r>
              <a:rPr lang="en-US" dirty="0"/>
              <a:t>, </a:t>
            </a:r>
            <a:r>
              <a:rPr lang="en-US" altLang="ko-KR" b="1" u="sng" dirty="0"/>
              <a:t>ASAP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Events affecting a country risk are reflected in news first and then in economic indicators.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Baseline : </a:t>
            </a:r>
            <a:r>
              <a:rPr lang="en-US" altLang="ko-KR" sz="3200" dirty="0"/>
              <a:t>Target grades replicates the previous classifications. It has 97.39% accuracy.</a:t>
            </a:r>
            <a:endParaRPr 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D85CF4E-A64E-4546-8B60-1D55F7E3BCB2}"/>
              </a:ext>
            </a:extLst>
          </p:cNvPr>
          <p:cNvCxnSpPr/>
          <p:nvPr/>
        </p:nvCxnSpPr>
        <p:spPr>
          <a:xfrm>
            <a:off x="707923" y="4414261"/>
            <a:ext cx="76868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폭발: 8pt 8">
            <a:extLst>
              <a:ext uri="{FF2B5EF4-FFF2-40B4-BE49-F238E27FC236}">
                <a16:creationId xmlns:a16="http://schemas.microsoft.com/office/drawing/2014/main" id="{7A13003D-7440-4E78-ACD5-A0412770B735}"/>
              </a:ext>
            </a:extLst>
          </p:cNvPr>
          <p:cNvSpPr/>
          <p:nvPr/>
        </p:nvSpPr>
        <p:spPr>
          <a:xfrm>
            <a:off x="1374550" y="4349049"/>
            <a:ext cx="996991" cy="902602"/>
          </a:xfrm>
          <a:prstGeom prst="irregularSeal1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Event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E8C5313-868E-4016-8324-F5EB98DFADA9}"/>
              </a:ext>
            </a:extLst>
          </p:cNvPr>
          <p:cNvCxnSpPr>
            <a:cxnSpLocks/>
          </p:cNvCxnSpPr>
          <p:nvPr/>
        </p:nvCxnSpPr>
        <p:spPr>
          <a:xfrm>
            <a:off x="1873045" y="4296274"/>
            <a:ext cx="0" cy="2474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45773B-63DE-41E2-81C5-A56121878CBD}"/>
              </a:ext>
            </a:extLst>
          </p:cNvPr>
          <p:cNvCxnSpPr>
            <a:cxnSpLocks/>
          </p:cNvCxnSpPr>
          <p:nvPr/>
        </p:nvCxnSpPr>
        <p:spPr>
          <a:xfrm>
            <a:off x="2526887" y="4277594"/>
            <a:ext cx="0" cy="2474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B4A931E1-C07B-47B9-A711-28754972787D}"/>
              </a:ext>
            </a:extLst>
          </p:cNvPr>
          <p:cNvSpPr/>
          <p:nvPr/>
        </p:nvSpPr>
        <p:spPr>
          <a:xfrm>
            <a:off x="2163852" y="3682741"/>
            <a:ext cx="2462455" cy="471947"/>
          </a:xfrm>
          <a:prstGeom prst="wedgeRoundRectCallout">
            <a:avLst>
              <a:gd name="adj1" fmla="val -35119"/>
              <a:gd name="adj2" fmla="val 80000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/>
              <a:t>NEWS, Some indicators</a:t>
            </a:r>
          </a:p>
          <a:p>
            <a:pPr algn="ctr"/>
            <a:r>
              <a:rPr lang="en-US" altLang="ko-KR" dirty="0"/>
              <a:t>(Daily)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86C6A9-41A9-4309-900C-4EEEE4D8AC96}"/>
              </a:ext>
            </a:extLst>
          </p:cNvPr>
          <p:cNvCxnSpPr>
            <a:cxnSpLocks/>
          </p:cNvCxnSpPr>
          <p:nvPr/>
        </p:nvCxnSpPr>
        <p:spPr>
          <a:xfrm>
            <a:off x="5558172" y="4290534"/>
            <a:ext cx="0" cy="2474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CF2375AA-1D84-45A6-8A6E-6DDA30D6851A}"/>
              </a:ext>
            </a:extLst>
          </p:cNvPr>
          <p:cNvSpPr/>
          <p:nvPr/>
        </p:nvSpPr>
        <p:spPr>
          <a:xfrm>
            <a:off x="5319701" y="3675857"/>
            <a:ext cx="1528990" cy="471947"/>
          </a:xfrm>
          <a:prstGeom prst="wedgeRoundRectCallout">
            <a:avLst>
              <a:gd name="adj1" fmla="val -35119"/>
              <a:gd name="adj2" fmla="val 80000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/>
              <a:t>Classification</a:t>
            </a:r>
            <a:endParaRPr lang="ko-KR" altLang="en-US" dirty="0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AC3CA6F8-5621-4D8A-8D2E-F9D9FC1408EE}"/>
              </a:ext>
            </a:extLst>
          </p:cNvPr>
          <p:cNvSpPr/>
          <p:nvPr/>
        </p:nvSpPr>
        <p:spPr>
          <a:xfrm rot="16200000">
            <a:off x="5961977" y="2820919"/>
            <a:ext cx="290822" cy="358370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199A2E-99B1-4C44-BE6B-FB3B222BCD58}"/>
              </a:ext>
            </a:extLst>
          </p:cNvPr>
          <p:cNvSpPr/>
          <p:nvPr/>
        </p:nvSpPr>
        <p:spPr>
          <a:xfrm>
            <a:off x="4547671" y="4723548"/>
            <a:ext cx="3116319" cy="5152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Other economic indicators</a:t>
            </a:r>
          </a:p>
          <a:p>
            <a:pPr algn="ctr"/>
            <a:r>
              <a:rPr lang="en-US" altLang="ko-KR" dirty="0"/>
              <a:t>(Monthly, Quarterly, Yearly…)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72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4100" dirty="0" err="1"/>
              <a:t>DataSets</a:t>
            </a:r>
            <a:endParaRPr lang="en-US" sz="4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A78A8B-9723-48EC-9FC4-840CC7385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8202"/>
            <a:ext cx="4191000" cy="289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5F0D2E-42E9-561B-6011-FA798F999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86118"/>
            <a:ext cx="4038600" cy="483742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OECD : 1 – 7 gradings</a:t>
            </a:r>
          </a:p>
          <a:p>
            <a:pPr lvl="1"/>
            <a:r>
              <a:rPr lang="en-US" dirty="0"/>
              <a:t>86 times grading, during 1999 – Mar 2022</a:t>
            </a:r>
          </a:p>
          <a:p>
            <a:pPr lvl="1"/>
            <a:r>
              <a:rPr lang="en-US" dirty="0"/>
              <a:t>(Most recent) Belarus, Russia downgraded to 7</a:t>
            </a:r>
          </a:p>
          <a:p>
            <a:endParaRPr lang="en-US" dirty="0"/>
          </a:p>
          <a:p>
            <a:r>
              <a:rPr lang="en-US" dirty="0"/>
              <a:t>GDELT news set</a:t>
            </a:r>
          </a:p>
          <a:p>
            <a:pPr lvl="1"/>
            <a:r>
              <a:rPr lang="en-US" dirty="0"/>
              <a:t>CAMEO action code : Event taxonomy</a:t>
            </a:r>
          </a:p>
          <a:p>
            <a:pPr lvl="1"/>
            <a:r>
              <a:rPr lang="en-US" dirty="0"/>
              <a:t>Actor1, Actor2 : Subject, Object of the news</a:t>
            </a:r>
          </a:p>
          <a:p>
            <a:pPr lvl="1"/>
            <a:r>
              <a:rPr lang="en-US" dirty="0" err="1"/>
              <a:t>AvgTone</a:t>
            </a:r>
            <a:r>
              <a:rPr lang="en-US" dirty="0"/>
              <a:t>: the average “tone” of the news. Score ranges from -100 to +100.</a:t>
            </a:r>
          </a:p>
          <a:p>
            <a:endParaRPr lang="en-US" dirty="0"/>
          </a:p>
          <a:p>
            <a:r>
              <a:rPr lang="en-US" dirty="0"/>
              <a:t>Economic Indicators from IMF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F5157AA-4A4D-2C48-B0F6-C526C028AE9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FF865C-FCE1-45D9-AB49-D437511D0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4692605"/>
            <a:ext cx="4191001" cy="8972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31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5E20F9-EFCB-B441-9F74-91826583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9AB48-F7D7-4145-A00B-6140A2520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46301-6289-EA40-87AF-72295285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1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Trials for GDELT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E021A3-BC12-4C80-AA40-F0C222910778}"/>
              </a:ext>
            </a:extLst>
          </p:cNvPr>
          <p:cNvSpPr txBox="1">
            <a:spLocks/>
          </p:cNvSpPr>
          <p:nvPr/>
        </p:nvSpPr>
        <p:spPr>
          <a:xfrm>
            <a:off x="457199" y="1403816"/>
            <a:ext cx="8229601" cy="541429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long is the gap between the evaluation date and the base date of the news?</a:t>
            </a:r>
          </a:p>
          <a:p>
            <a:pPr lvl="1"/>
            <a:r>
              <a:rPr lang="en-US" dirty="0"/>
              <a:t>To aggregate each member’s opinion, it needs certain amount of time.</a:t>
            </a:r>
          </a:p>
          <a:p>
            <a:pPr lvl="1"/>
            <a:r>
              <a:rPr lang="en-US" b="1" u="sng" dirty="0"/>
              <a:t>[0, 5, 10, 15, 20, 30]</a:t>
            </a:r>
          </a:p>
          <a:p>
            <a:endParaRPr lang="en-US" b="1" u="sng" dirty="0"/>
          </a:p>
          <a:p>
            <a:r>
              <a:rPr lang="en-US" dirty="0"/>
              <a:t>Extreme news vs All news</a:t>
            </a:r>
          </a:p>
          <a:p>
            <a:pPr lvl="1"/>
            <a:r>
              <a:rPr lang="en-US" altLang="ko-KR" dirty="0"/>
              <a:t>Based on </a:t>
            </a:r>
            <a:r>
              <a:rPr lang="en-US" altLang="ko-KR" dirty="0" err="1"/>
              <a:t>AvgTone</a:t>
            </a:r>
            <a:r>
              <a:rPr lang="en-US" altLang="ko-KR" dirty="0"/>
              <a:t>, News with </a:t>
            </a:r>
            <a:r>
              <a:rPr lang="en-US" altLang="ko-KR" b="1" u="sng" dirty="0"/>
              <a:t>(</a:t>
            </a:r>
            <a:r>
              <a:rPr lang="en-US" altLang="ko-KR" b="1" u="sng" dirty="0" err="1"/>
              <a:t>AvgTone</a:t>
            </a:r>
            <a:r>
              <a:rPr lang="en-US" altLang="ko-KR" b="1" u="sng" dirty="0"/>
              <a:t> &lt; -10 or </a:t>
            </a:r>
            <a:r>
              <a:rPr lang="en-US" altLang="ko-KR" b="1" u="sng" dirty="0" err="1"/>
              <a:t>AvgTone</a:t>
            </a:r>
            <a:r>
              <a:rPr lang="en-US" altLang="ko-KR" b="1" u="sng" dirty="0"/>
              <a:t> &gt; 10) vs All</a:t>
            </a:r>
            <a:r>
              <a:rPr lang="en-US" altLang="ko-KR" dirty="0"/>
              <a:t> news</a:t>
            </a:r>
          </a:p>
          <a:p>
            <a:endParaRPr lang="en-US" altLang="ko-KR" b="1" u="sng" dirty="0"/>
          </a:p>
          <a:p>
            <a:r>
              <a:rPr lang="en-US" altLang="ko-KR" dirty="0"/>
              <a:t>Subject vs Subject + Object</a:t>
            </a:r>
          </a:p>
          <a:p>
            <a:pPr lvl="1"/>
            <a:r>
              <a:rPr lang="en-US" altLang="ko-KR" dirty="0"/>
              <a:t>Whether to use the countries in the </a:t>
            </a:r>
            <a:r>
              <a:rPr lang="en-US" altLang="ko-KR" b="1" u="sng" dirty="0"/>
              <a:t>only subject</a:t>
            </a:r>
            <a:r>
              <a:rPr lang="en-US" altLang="ko-KR" dirty="0"/>
              <a:t> of the news or the countries in both </a:t>
            </a:r>
            <a:r>
              <a:rPr lang="en-US" altLang="ko-KR" b="1" u="sng" dirty="0"/>
              <a:t>subject and object</a:t>
            </a:r>
            <a:r>
              <a:rPr lang="en-US" altLang="ko-KR" dirty="0"/>
              <a:t> of the news.</a:t>
            </a:r>
          </a:p>
          <a:p>
            <a:endParaRPr lang="en-US" altLang="ko-KR" b="1" u="sng" dirty="0"/>
          </a:p>
          <a:p>
            <a:r>
              <a:rPr lang="en-US" altLang="ko-KR" dirty="0"/>
              <a:t>Chosen event code</a:t>
            </a:r>
          </a:p>
          <a:p>
            <a:pPr lvl="1"/>
            <a:r>
              <a:rPr lang="en-US" altLang="ko-KR" dirty="0"/>
              <a:t>Select event codes that affect grade’s change by distribution between </a:t>
            </a:r>
            <a:r>
              <a:rPr lang="en-US" altLang="ko-KR" dirty="0" err="1"/>
              <a:t>AvgTone</a:t>
            </a:r>
            <a:r>
              <a:rPr lang="en-US" altLang="ko-KR" dirty="0"/>
              <a:t> and grade’s changes</a:t>
            </a:r>
          </a:p>
          <a:p>
            <a:pPr lvl="1"/>
            <a:r>
              <a:rPr lang="en-US" altLang="ko-KR" dirty="0"/>
              <a:t>[Reject mediation, Threaten with administrative sanctions, Violate ceasefire] vs</a:t>
            </a:r>
            <a:r>
              <a:rPr lang="ko-KR" altLang="en-US" dirty="0"/>
              <a:t> </a:t>
            </a:r>
            <a:r>
              <a:rPr lang="en-US" altLang="ko-KR" dirty="0"/>
              <a:t>[Express accord, Appeal to others to engage in or accept mediation, Grant diplomatic recognition]</a:t>
            </a:r>
          </a:p>
          <a:p>
            <a:pPr lvl="1"/>
            <a:r>
              <a:rPr lang="en-US" altLang="ko-KR" b="1" u="sng" dirty="0"/>
              <a:t>[5, 10]</a:t>
            </a:r>
          </a:p>
        </p:txBody>
      </p:sp>
    </p:spTree>
    <p:extLst>
      <p:ext uri="{BB962C8B-B14F-4D97-AF65-F5344CB8AC3E}">
        <p14:creationId xmlns:p14="http://schemas.microsoft.com/office/powerpoint/2010/main" val="39918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Trials for Economic Indicators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D650A6-E9C4-4111-99BD-C56744933D48}"/>
              </a:ext>
            </a:extLst>
          </p:cNvPr>
          <p:cNvSpPr txBox="1">
            <a:spLocks/>
          </p:cNvSpPr>
          <p:nvPr/>
        </p:nvSpPr>
        <p:spPr>
          <a:xfrm>
            <a:off x="457199" y="1454525"/>
            <a:ext cx="4610545" cy="512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1) Normalize the values for each indicator</a:t>
            </a:r>
            <a:endParaRPr lang="en-US" i="1" dirty="0"/>
          </a:p>
          <a:p>
            <a:endParaRPr lang="en-US" b="1" u="sng" dirty="0"/>
          </a:p>
          <a:p>
            <a:r>
              <a:rPr lang="en-US" dirty="0"/>
              <a:t>2) Apply average of all indicators in each country and evaluation period</a:t>
            </a:r>
          </a:p>
          <a:p>
            <a:endParaRPr lang="en-US" i="1" dirty="0"/>
          </a:p>
          <a:p>
            <a:r>
              <a:rPr lang="en-US" dirty="0"/>
              <a:t>Compared to the GDELT, relatively few trials were made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1100532F-7EDA-44BD-9942-3F24E17F7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489292"/>
              </p:ext>
            </p:extLst>
          </p:nvPr>
        </p:nvGraphicFramePr>
        <p:xfrm>
          <a:off x="5067744" y="1454525"/>
          <a:ext cx="3619056" cy="521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6136">
                  <a:extLst>
                    <a:ext uri="{9D8B030D-6E8A-4147-A177-3AD203B41FA5}">
                      <a16:colId xmlns:a16="http://schemas.microsoft.com/office/drawing/2014/main" val="1149287909"/>
                    </a:ext>
                  </a:extLst>
                </a:gridCol>
                <a:gridCol w="752920">
                  <a:extLst>
                    <a:ext uri="{9D8B030D-6E8A-4147-A177-3AD203B41FA5}">
                      <a16:colId xmlns:a16="http://schemas.microsoft.com/office/drawing/2014/main" val="3114401276"/>
                    </a:ext>
                  </a:extLst>
                </a:gridCol>
              </a:tblGrid>
              <a:tr h="202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Freq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2208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Total balance of Payment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Quaterly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458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Residential Real Estate Prices, Percent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Monthly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4548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Reserve and Foreign Currency Assets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Monthly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974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Net lending/borrowing rate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Yearly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6305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Net lending/borrowing rate of government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Yearly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6698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Net operating balance of government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Yearly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06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Total Capital Account, Debt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Monthly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574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Economic Activity, Industrial Production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Monthly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938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Economic Activity, Retail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Monthly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53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Nominal Effective Exchange Rate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Monthly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70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Prices, Consumer Price Index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Monthly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73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Interest Rates, Money Market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Monthly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9982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Labor Markets, Employment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Monthly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279054"/>
                  </a:ext>
                </a:extLst>
              </a:tr>
              <a:tr h="1507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Gross Domestic Product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Monthly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8686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Assets and Liabilities (with Fund Record)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Monthly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91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Financial Market Prices, Equities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Monthly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3663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Imports of Goods and Services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Monthly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118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Exports of Goods and Services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Monthly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25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88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Trials for ML model and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6C4D8F-C00A-4417-ABD6-81ECB89890B4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8229601" cy="5205636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Input: Timeseries dataset (3D array, [</a:t>
            </a:r>
            <a:r>
              <a:rPr lang="en-US" dirty="0" err="1"/>
              <a:t>data_row</a:t>
            </a:r>
            <a:r>
              <a:rPr lang="en-US" dirty="0"/>
              <a:t>, timeslot, data])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To independent of country and evaluation time, there is no input about country and </a:t>
            </a:r>
            <a:r>
              <a:rPr lang="en-US" altLang="ko-KR" dirty="0" err="1"/>
              <a:t>eval_date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 = ?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b="1" u="sng" dirty="0"/>
              <a:t>[60, 36, 12, 6, 3]</a:t>
            </a:r>
          </a:p>
          <a:p>
            <a:pPr lvl="1"/>
            <a:r>
              <a:rPr lang="en-US" altLang="ko-KR" dirty="0"/>
              <a:t>Initial trial: Every event code in GDELT occupy single cell. </a:t>
            </a:r>
            <a:r>
              <a:rPr lang="en-US" altLang="ko-KR" dirty="0">
                <a:sym typeface="Wingdings" panose="05000000000000000000" pitchFamily="2" charset="2"/>
              </a:rPr>
              <a:t> Accuracy falls into about 40%</a:t>
            </a:r>
            <a:endParaRPr lang="en-US" altLang="ko-KR" dirty="0"/>
          </a:p>
          <a:p>
            <a:pPr lvl="1"/>
            <a:r>
              <a:rPr lang="en-US" dirty="0"/>
              <a:t>Current: GDELT has 2 cells, which are up/down event code’s mean of </a:t>
            </a:r>
            <a:r>
              <a:rPr lang="en-US" dirty="0" err="1"/>
              <a:t>AvgTone</a:t>
            </a:r>
            <a:r>
              <a:rPr lang="en-US" dirty="0"/>
              <a:t>. And </a:t>
            </a:r>
            <a:r>
              <a:rPr lang="en-US" altLang="ko-KR" dirty="0"/>
              <a:t>economic indicators occupy single cell, which is average of economic value. </a:t>
            </a:r>
            <a:endParaRPr lang="en-US" dirty="0"/>
          </a:p>
          <a:p>
            <a:endParaRPr lang="en-US" dirty="0"/>
          </a:p>
          <a:p>
            <a:r>
              <a:rPr lang="en-US" dirty="0"/>
              <a:t>Output </a:t>
            </a:r>
          </a:p>
          <a:p>
            <a:pPr lvl="1"/>
            <a:r>
              <a:rPr lang="en-US" altLang="ko-KR" dirty="0"/>
              <a:t>Initial trial: Country risk classification(1-7)</a:t>
            </a:r>
          </a:p>
          <a:p>
            <a:pPr lvl="1"/>
            <a:r>
              <a:rPr lang="en-US" dirty="0"/>
              <a:t>Instead of changes in T-1, it tends to follow the grade of T-2.</a:t>
            </a:r>
          </a:p>
          <a:p>
            <a:pPr lvl="1"/>
            <a:r>
              <a:rPr lang="en-US" dirty="0"/>
              <a:t>Current: -1 / 0 / 1</a:t>
            </a:r>
          </a:p>
          <a:p>
            <a:pPr lvl="2"/>
            <a:r>
              <a:rPr lang="en-US" dirty="0"/>
              <a:t>which mean the grade goes down / stays / goes up.</a:t>
            </a:r>
          </a:p>
          <a:p>
            <a:endParaRPr lang="en-US" dirty="0"/>
          </a:p>
          <a:p>
            <a:r>
              <a:rPr lang="en-US" dirty="0"/>
              <a:t>Architecture: Compare performance in a single layer of </a:t>
            </a:r>
            <a:r>
              <a:rPr lang="en-US" b="1" u="sng" dirty="0"/>
              <a:t>[LSTM, </a:t>
            </a:r>
            <a:r>
              <a:rPr lang="en-US" altLang="ko-KR" b="1" u="sng" dirty="0"/>
              <a:t>GRU, RNN].</a:t>
            </a:r>
            <a:endParaRPr lang="en-US" b="1" u="sng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4BD1DA3-90BC-4641-8A03-17292F35A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027418"/>
              </p:ext>
            </p:extLst>
          </p:nvPr>
        </p:nvGraphicFramePr>
        <p:xfrm>
          <a:off x="947130" y="1943183"/>
          <a:ext cx="6284921" cy="121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3831">
                  <a:extLst>
                    <a:ext uri="{9D8B030D-6E8A-4147-A177-3AD203B41FA5}">
                      <a16:colId xmlns:a16="http://schemas.microsoft.com/office/drawing/2014/main" val="4217989661"/>
                    </a:ext>
                  </a:extLst>
                </a:gridCol>
                <a:gridCol w="933831">
                  <a:extLst>
                    <a:ext uri="{9D8B030D-6E8A-4147-A177-3AD203B41FA5}">
                      <a16:colId xmlns:a16="http://schemas.microsoft.com/office/drawing/2014/main" val="26704100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02711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8328508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6579545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656453547"/>
                    </a:ext>
                  </a:extLst>
                </a:gridCol>
                <a:gridCol w="933831">
                  <a:extLst>
                    <a:ext uri="{9D8B030D-6E8A-4147-A177-3AD203B41FA5}">
                      <a16:colId xmlns:a16="http://schemas.microsoft.com/office/drawing/2014/main" val="1619945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T-(n)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T-(n+1)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T-(n+2)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T-(n+3)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T-(n+4)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…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T-1</a:t>
                      </a:r>
                      <a:endParaRPr lang="ko-KR" alt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197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Grade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Grade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…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…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…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…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Grade</a:t>
                      </a:r>
                      <a:endParaRPr lang="ko-KR" alt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0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GDELT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GDELT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…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…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…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…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GDELT</a:t>
                      </a:r>
                      <a:endParaRPr lang="ko-KR" alt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545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Indicators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Indicators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…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…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…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/>
                        <a:t>…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Indicators</a:t>
                      </a:r>
                      <a:endParaRPr lang="ko-KR" alt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80747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215B92F4-F434-4CD9-9F4A-F0D4938C3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27" y="4676664"/>
            <a:ext cx="2828622" cy="125666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D9B3789-28ED-44BB-B2B6-C634220FCD7B}"/>
              </a:ext>
            </a:extLst>
          </p:cNvPr>
          <p:cNvSpPr/>
          <p:nvPr/>
        </p:nvSpPr>
        <p:spPr>
          <a:xfrm>
            <a:off x="6916022" y="4596883"/>
            <a:ext cx="485374" cy="137804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9987BE-F4A7-425F-BF05-594AEF1CA6D8}"/>
              </a:ext>
            </a:extLst>
          </p:cNvPr>
          <p:cNvSpPr/>
          <p:nvPr/>
        </p:nvSpPr>
        <p:spPr>
          <a:xfrm>
            <a:off x="8326491" y="4595858"/>
            <a:ext cx="485374" cy="137804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3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860-B625-5F46-BBD0-BD5CB2A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Trials for </a:t>
            </a:r>
            <a:r>
              <a:rPr lang="en-US" sz="3600" dirty="0" err="1"/>
              <a:t>Explainability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808-81F6-FF40-A0F7-3E4D13D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A7DC65-FAAB-462B-902C-B5E41AD8DE22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8229601" cy="498316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(PDP </a:t>
            </a:r>
            <a:r>
              <a:rPr lang="en-US" altLang="ko-KR" dirty="0">
                <a:sym typeface="Wingdings" panose="05000000000000000000" pitchFamily="2" charset="2"/>
              </a:rPr>
              <a:t> ALE) Accumulated local effects(ALE) describe </a:t>
            </a:r>
            <a:r>
              <a:rPr lang="en-US" altLang="ko-KR" b="1" u="sng" dirty="0">
                <a:sym typeface="Wingdings" panose="05000000000000000000" pitchFamily="2" charset="2"/>
              </a:rPr>
              <a:t>how features influence the prediction of a machine learning model on average.</a:t>
            </a:r>
            <a:r>
              <a:rPr lang="en-US" altLang="ko-KR" dirty="0">
                <a:sym typeface="Wingdings" panose="05000000000000000000" pitchFamily="2" charset="2"/>
              </a:rPr>
              <a:t> ALE plots are a faster and unbiased alternative to partial dependence plots. </a:t>
            </a:r>
            <a:r>
              <a:rPr lang="en-US" altLang="ko-KR" i="1" dirty="0">
                <a:sym typeface="Wingdings" panose="05000000000000000000" pitchFamily="2" charset="2"/>
              </a:rPr>
              <a:t>[</a:t>
            </a:r>
            <a:r>
              <a:rPr lang="en-US" altLang="ko-KR" i="1" dirty="0" err="1">
                <a:sym typeface="Wingdings" panose="05000000000000000000" pitchFamily="2" charset="2"/>
              </a:rPr>
              <a:t>Apley</a:t>
            </a:r>
            <a:r>
              <a:rPr lang="en-US" altLang="ko-KR" i="1" dirty="0">
                <a:sym typeface="Wingdings" panose="05000000000000000000" pitchFamily="2" charset="2"/>
              </a:rPr>
              <a:t>, Daniel W. (2020)]</a:t>
            </a:r>
          </a:p>
          <a:p>
            <a:pPr lvl="1"/>
            <a:r>
              <a:rPr lang="en-US" altLang="ko-KR" dirty="0"/>
              <a:t>I tried to use scikit-learn and </a:t>
            </a:r>
            <a:r>
              <a:rPr lang="en-US" altLang="ko-KR" dirty="0" err="1"/>
              <a:t>PDPBox</a:t>
            </a:r>
            <a:r>
              <a:rPr lang="en-US" altLang="ko-KR" dirty="0"/>
              <a:t> libraries for PDP. However, scikit-learn requires to “fit” in “scikit-learn” and </a:t>
            </a:r>
            <a:r>
              <a:rPr lang="en-US" altLang="ko-KR" dirty="0" err="1"/>
              <a:t>PDPBox</a:t>
            </a:r>
            <a:r>
              <a:rPr lang="en-US" altLang="ko-KR" dirty="0"/>
              <a:t> doesn’t allow </a:t>
            </a:r>
            <a:r>
              <a:rPr lang="en-US" altLang="ko-KR" dirty="0" err="1"/>
              <a:t>y_hat’s</a:t>
            </a:r>
            <a:r>
              <a:rPr lang="en-US" altLang="ko-KR" dirty="0"/>
              <a:t> one-hot encoding.</a:t>
            </a:r>
          </a:p>
          <a:p>
            <a:pPr lvl="1"/>
            <a:r>
              <a:rPr lang="en-US" altLang="ko-KR" dirty="0"/>
              <a:t>ALE is in alibi. (</a:t>
            </a:r>
            <a:r>
              <a:rPr lang="en-US" altLang="ko-KR" dirty="0">
                <a:hlinkClick r:id="rId2"/>
              </a:rPr>
              <a:t>https://github.com/SeldonIO/alibi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en-US" dirty="0"/>
              <a:t>(LIME) LIME supports timeseries datasets.</a:t>
            </a:r>
          </a:p>
        </p:txBody>
      </p:sp>
    </p:spTree>
    <p:extLst>
      <p:ext uri="{BB962C8B-B14F-4D97-AF65-F5344CB8AC3E}">
        <p14:creationId xmlns:p14="http://schemas.microsoft.com/office/powerpoint/2010/main" val="86450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29106</TotalTime>
  <Words>1328</Words>
  <Application>Microsoft Office PowerPoint</Application>
  <PresentationFormat>화면 슬라이드 쇼(4:3)</PresentationFormat>
  <Paragraphs>363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Calibri</vt:lpstr>
      <vt:lpstr>Office Theme</vt:lpstr>
      <vt:lpstr>CSC696H Project Final Presentation (OECD Country Classification Prediction over XAI)</vt:lpstr>
      <vt:lpstr>Review midterm presentation</vt:lpstr>
      <vt:lpstr>What is the purpose of my project?</vt:lpstr>
      <vt:lpstr>DataSets</vt:lpstr>
      <vt:lpstr>Experiment setup</vt:lpstr>
      <vt:lpstr>Trials for GDELT</vt:lpstr>
      <vt:lpstr>Trials for Economic Indicators</vt:lpstr>
      <vt:lpstr>Trials for ML model and architecture</vt:lpstr>
      <vt:lpstr>Trials for Explainability</vt:lpstr>
      <vt:lpstr>Results</vt:lpstr>
      <vt:lpstr>Performance of Model (1/2)</vt:lpstr>
      <vt:lpstr>Performance of Model (2/2)</vt:lpstr>
      <vt:lpstr>ALE</vt:lpstr>
      <vt:lpstr>LIME</vt:lpstr>
      <vt:lpstr>(temp) Conclusion and plan</vt:lpstr>
      <vt:lpstr>(Temp) Conclusion</vt:lpstr>
      <vt:lpstr>Plan</vt:lpstr>
      <vt:lpstr>Thank you!</vt:lpstr>
    </vt:vector>
  </TitlesOfParts>
  <Company>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Surdeanu</dc:creator>
  <cp:lastModifiedBy>김 성훈</cp:lastModifiedBy>
  <cp:revision>2553</cp:revision>
  <dcterms:created xsi:type="dcterms:W3CDTF">2013-07-26T18:41:15Z</dcterms:created>
  <dcterms:modified xsi:type="dcterms:W3CDTF">2022-04-26T12:30:27Z</dcterms:modified>
</cp:coreProperties>
</file>