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1094" r:id="rId3"/>
    <p:sldId id="1109" r:id="rId4"/>
    <p:sldId id="1119" r:id="rId5"/>
    <p:sldId id="1111" r:id="rId6"/>
    <p:sldId id="1112" r:id="rId7"/>
    <p:sldId id="1113" r:id="rId8"/>
    <p:sldId id="1114" r:id="rId9"/>
    <p:sldId id="1115" r:id="rId10"/>
    <p:sldId id="1116" r:id="rId11"/>
    <p:sldId id="1117" r:id="rId12"/>
    <p:sldId id="1121" r:id="rId13"/>
    <p:sldId id="1101" r:id="rId14"/>
    <p:sldId id="1098" r:id="rId15"/>
    <p:sldId id="1120" r:id="rId16"/>
    <p:sldId id="1105" r:id="rId17"/>
    <p:sldId id="11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 autoAdjust="0"/>
    <p:restoredTop sz="94162" autoAdjust="0"/>
  </p:normalViewPr>
  <p:slideViewPr>
    <p:cSldViewPr snapToGrid="0" snapToObjects="1">
      <p:cViewPr varScale="1">
        <p:scale>
          <a:sx n="104" d="100"/>
          <a:sy n="104" d="100"/>
        </p:scale>
        <p:origin x="15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CSC696H Project Midterm Presentation</a:t>
            </a:r>
            <a:br>
              <a:rPr lang="en-US" b="1" dirty="0"/>
            </a:br>
            <a:r>
              <a:rPr lang="en-US" sz="3600" b="1" dirty="0"/>
              <a:t>(OECD Country Classification </a:t>
            </a:r>
            <a:r>
              <a:rPr lang="en-US" altLang="ko-KR" sz="3600" b="1" dirty="0"/>
              <a:t>Prediction over XAI</a:t>
            </a:r>
            <a:r>
              <a:rPr lang="en-US" sz="3600" b="1" dirty="0"/>
              <a:t>)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1556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Presenter : Sunghoon Kim</a:t>
            </a:r>
          </a:p>
          <a:p>
            <a:r>
              <a:rPr lang="en-US" sz="2600" dirty="0"/>
              <a:t>Mar. 2022</a:t>
            </a:r>
          </a:p>
          <a:p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49" y="5221964"/>
            <a:ext cx="3438142" cy="8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6C4D8F-C00A-4417-ABD6-81ECB89890B4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498316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Input: refined GDELT datasets and Economic Indicators in the evaluation period of </a:t>
            </a:r>
            <a:r>
              <a:rPr lang="en-US" altLang="ko-KR" dirty="0"/>
              <a:t>each countries</a:t>
            </a:r>
            <a:endParaRPr lang="en-US" dirty="0"/>
          </a:p>
          <a:p>
            <a:pPr lvl="1"/>
            <a:r>
              <a:rPr lang="en-US" altLang="ko-KR" dirty="0"/>
              <a:t>Economic Indicators: interest rate, exchange rate,  local stock price index, or else which need to optimize.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Country risk classification(1-7)</a:t>
            </a:r>
          </a:p>
          <a:p>
            <a:pPr lvl="1"/>
            <a:r>
              <a:rPr lang="en-US" dirty="0"/>
              <a:t>Multiclass supervised machine-learning</a:t>
            </a:r>
          </a:p>
          <a:p>
            <a:endParaRPr lang="en-US" dirty="0"/>
          </a:p>
          <a:p>
            <a:r>
              <a:rPr lang="en-US" dirty="0"/>
              <a:t>Architecture: Choose optimized architecture among LSTM, </a:t>
            </a:r>
            <a:r>
              <a:rPr lang="en-US" altLang="ko-KR" dirty="0"/>
              <a:t>GRU, RNN</a:t>
            </a:r>
            <a:r>
              <a:rPr lang="en-US" dirty="0"/>
              <a:t>, </a:t>
            </a:r>
            <a:r>
              <a:rPr lang="en-US" altLang="ko-KR" dirty="0"/>
              <a:t>MSA(Markov switching autoregression), or else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33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XAI(Explainable AI)?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49831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When a company needs to judge large investment, the approvement of a senior decision maker is required. To do that, we need </a:t>
            </a:r>
            <a:r>
              <a:rPr lang="en-US" altLang="ko-KR" dirty="0" err="1"/>
              <a:t>explainability</a:t>
            </a:r>
            <a:r>
              <a:rPr lang="en-US" altLang="ko-KR" dirty="0"/>
              <a:t> to the user about the results of our model.</a:t>
            </a:r>
          </a:p>
          <a:p>
            <a:endParaRPr lang="en-US" dirty="0"/>
          </a:p>
          <a:p>
            <a:r>
              <a:rPr lang="en-US" dirty="0"/>
              <a:t>Apply post-hoc models first, such as LIME(local-agnostic) and PDP</a:t>
            </a:r>
            <a:r>
              <a:rPr lang="en-US" altLang="ko-KR" dirty="0"/>
              <a:t>(global-agnostic)</a:t>
            </a:r>
            <a:r>
              <a:rPr lang="en-US" dirty="0"/>
              <a:t>, and then expand to direct </a:t>
            </a:r>
            <a:r>
              <a:rPr lang="en-US" dirty="0" err="1"/>
              <a:t>explainability</a:t>
            </a:r>
            <a:r>
              <a:rPr lang="en-US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86450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XAI result </a:t>
            </a:r>
            <a:r>
              <a:rPr lang="en-US" altLang="ko-KR" sz="3600" dirty="0"/>
              <a:t>in</a:t>
            </a:r>
            <a:r>
              <a:rPr lang="ko-KR" altLang="en-US" sz="3600" dirty="0"/>
              <a:t> </a:t>
            </a:r>
            <a:r>
              <a:rPr lang="en-US" altLang="ko-KR" sz="3600" dirty="0"/>
              <a:t>Credit</a:t>
            </a:r>
            <a:r>
              <a:rPr lang="ko-KR" altLang="en-US" sz="3600" dirty="0"/>
              <a:t> </a:t>
            </a:r>
            <a:r>
              <a:rPr lang="en-US" altLang="ko-KR" sz="3600" dirty="0"/>
              <a:t>Risk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3300210" cy="49831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Interpretable graph or text type guidance message will be provided.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6957F-C190-49CC-9986-A38D6DA6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54" y="3357325"/>
            <a:ext cx="5027583" cy="2561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A853F0-C834-4D76-B665-29E3C65F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354" y="1840573"/>
            <a:ext cx="5016758" cy="1371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195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Baseline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53E130-D892-4729-A985-6350F1916F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Program starts from the example, “Timeseries forecasting for weather prediction” in </a:t>
            </a:r>
            <a:r>
              <a:rPr lang="en-US" sz="2400" dirty="0" err="1"/>
              <a:t>Keras</a:t>
            </a:r>
            <a:r>
              <a:rPr lang="en-US" sz="2400" dirty="0"/>
              <a:t> and “Markov switching autoregression models” in </a:t>
            </a:r>
            <a:r>
              <a:rPr lang="en-US" sz="2400" dirty="0" err="1"/>
              <a:t>statsmodel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97.39% of classification is same as the previous classifications.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D1DEB1-43E5-4F89-AB08-F9ACE26D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884613"/>
            <a:ext cx="3790334" cy="1556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47BE46-D945-4DC0-88C2-E3998963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33" y="2881916"/>
            <a:ext cx="4321569" cy="2061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91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53E130-D892-4729-A985-6350F1916F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Choose the best architecture among LSTM, GRU, RNN, and MSA.</a:t>
            </a:r>
          </a:p>
          <a:p>
            <a:endParaRPr lang="en-US" altLang="ko-KR" dirty="0"/>
          </a:p>
          <a:p>
            <a:r>
              <a:rPr lang="en-US" dirty="0"/>
              <a:t>Choose the best combination of economic indicators such as interest rate, exchange rate, and local stock price index.</a:t>
            </a:r>
          </a:p>
          <a:p>
            <a:endParaRPr lang="en-US" dirty="0"/>
          </a:p>
          <a:p>
            <a:r>
              <a:rPr lang="en-US" altLang="ko-KR" dirty="0"/>
              <a:t>Randomized hyperparameter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6548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Milestones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BEC9C5-3849-4832-818F-F35A3677B67D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42991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~ 3/31) Prepare GDELT dataset for our project and Implement vanilla model using LSTM.</a:t>
            </a:r>
          </a:p>
          <a:p>
            <a:endParaRPr lang="en-US" altLang="ko-KR" dirty="0"/>
          </a:p>
          <a:p>
            <a:r>
              <a:rPr lang="en-US" altLang="ko-KR" dirty="0"/>
              <a:t>~ 4/15) Derive an optimized model for machine learning architectures, combination of economic indicators, and hyperparameters.</a:t>
            </a:r>
          </a:p>
          <a:p>
            <a:pPr lvl="1"/>
            <a:endParaRPr lang="en-US" dirty="0"/>
          </a:p>
          <a:p>
            <a:r>
              <a:rPr lang="en-US" altLang="ko-KR" dirty="0"/>
              <a:t>~ 4/30) Apply XAI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6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is the purpose of my project?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F97222-EE8B-428E-9183-6D7BC553083D}"/>
              </a:ext>
            </a:extLst>
          </p:cNvPr>
          <p:cNvSpPr txBox="1">
            <a:spLocks/>
          </p:cNvSpPr>
          <p:nvPr/>
        </p:nvSpPr>
        <p:spPr>
          <a:xfrm>
            <a:off x="457199" y="1600201"/>
            <a:ext cx="8229601" cy="36443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supervised machine learning model over </a:t>
            </a:r>
            <a:r>
              <a:rPr lang="en-US" b="1" u="sng" dirty="0" err="1"/>
              <a:t>explainability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model predicts the </a:t>
            </a:r>
            <a:r>
              <a:rPr lang="en-US" b="1" u="sng" dirty="0"/>
              <a:t>country risk classification</a:t>
            </a:r>
            <a:r>
              <a:rPr lang="en-US" dirty="0"/>
              <a:t> with </a:t>
            </a:r>
            <a:r>
              <a:rPr lang="en-US" b="1" u="sng" dirty="0"/>
              <a:t>news and economic indicators</a:t>
            </a:r>
            <a:r>
              <a:rPr lang="en-US" dirty="0"/>
              <a:t>, </a:t>
            </a:r>
            <a:r>
              <a:rPr lang="en-US" altLang="ko-KR" b="1" u="sng" dirty="0"/>
              <a:t>ASAP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Events affecting a country risk are reflected in news first and then in economic indicators.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85CF4E-A64E-4546-8B60-1D55F7E3BCB2}"/>
              </a:ext>
            </a:extLst>
          </p:cNvPr>
          <p:cNvCxnSpPr/>
          <p:nvPr/>
        </p:nvCxnSpPr>
        <p:spPr>
          <a:xfrm>
            <a:off x="707923" y="5745972"/>
            <a:ext cx="768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폭발: 8pt 8">
            <a:extLst>
              <a:ext uri="{FF2B5EF4-FFF2-40B4-BE49-F238E27FC236}">
                <a16:creationId xmlns:a16="http://schemas.microsoft.com/office/drawing/2014/main" id="{7A13003D-7440-4E78-ACD5-A0412770B735}"/>
              </a:ext>
            </a:extLst>
          </p:cNvPr>
          <p:cNvSpPr/>
          <p:nvPr/>
        </p:nvSpPr>
        <p:spPr>
          <a:xfrm>
            <a:off x="1374550" y="5680760"/>
            <a:ext cx="996991" cy="902602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Event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8C5313-868E-4016-8324-F5EB98DFADA9}"/>
              </a:ext>
            </a:extLst>
          </p:cNvPr>
          <p:cNvCxnSpPr>
            <a:cxnSpLocks/>
          </p:cNvCxnSpPr>
          <p:nvPr/>
        </p:nvCxnSpPr>
        <p:spPr>
          <a:xfrm>
            <a:off x="1873045" y="5627985"/>
            <a:ext cx="0" cy="247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5773B-63DE-41E2-81C5-A56121878CBD}"/>
              </a:ext>
            </a:extLst>
          </p:cNvPr>
          <p:cNvCxnSpPr>
            <a:cxnSpLocks/>
          </p:cNvCxnSpPr>
          <p:nvPr/>
        </p:nvCxnSpPr>
        <p:spPr>
          <a:xfrm>
            <a:off x="2526887" y="5609305"/>
            <a:ext cx="0" cy="247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4A931E1-C07B-47B9-A711-28754972787D}"/>
              </a:ext>
            </a:extLst>
          </p:cNvPr>
          <p:cNvSpPr/>
          <p:nvPr/>
        </p:nvSpPr>
        <p:spPr>
          <a:xfrm>
            <a:off x="2163852" y="5014452"/>
            <a:ext cx="2462455" cy="471947"/>
          </a:xfrm>
          <a:prstGeom prst="wedgeRoundRectCallout">
            <a:avLst>
              <a:gd name="adj1" fmla="val -35119"/>
              <a:gd name="adj2" fmla="val 80000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/>
              <a:t>NEWS, Some indicators</a:t>
            </a:r>
          </a:p>
          <a:p>
            <a:pPr algn="ctr"/>
            <a:r>
              <a:rPr lang="en-US" altLang="ko-KR" dirty="0"/>
              <a:t>(Daily)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86C6A9-41A9-4309-900C-4EEEE4D8AC96}"/>
              </a:ext>
            </a:extLst>
          </p:cNvPr>
          <p:cNvCxnSpPr>
            <a:cxnSpLocks/>
          </p:cNvCxnSpPr>
          <p:nvPr/>
        </p:nvCxnSpPr>
        <p:spPr>
          <a:xfrm>
            <a:off x="5558172" y="5622245"/>
            <a:ext cx="0" cy="247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CF2375AA-1D84-45A6-8A6E-6DDA30D6851A}"/>
              </a:ext>
            </a:extLst>
          </p:cNvPr>
          <p:cNvSpPr/>
          <p:nvPr/>
        </p:nvSpPr>
        <p:spPr>
          <a:xfrm>
            <a:off x="5319701" y="5007568"/>
            <a:ext cx="1528990" cy="471947"/>
          </a:xfrm>
          <a:prstGeom prst="wedgeRoundRectCallout">
            <a:avLst>
              <a:gd name="adj1" fmla="val -35119"/>
              <a:gd name="adj2" fmla="val 80000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AC3CA6F8-5621-4D8A-8D2E-F9D9FC1408EE}"/>
              </a:ext>
            </a:extLst>
          </p:cNvPr>
          <p:cNvSpPr/>
          <p:nvPr/>
        </p:nvSpPr>
        <p:spPr>
          <a:xfrm rot="16200000">
            <a:off x="5961977" y="4152630"/>
            <a:ext cx="290822" cy="358370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199A2E-99B1-4C44-BE6B-FB3B222BCD58}"/>
              </a:ext>
            </a:extLst>
          </p:cNvPr>
          <p:cNvSpPr/>
          <p:nvPr/>
        </p:nvSpPr>
        <p:spPr>
          <a:xfrm>
            <a:off x="4547671" y="6055259"/>
            <a:ext cx="3116319" cy="5152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Other economic indicators</a:t>
            </a:r>
          </a:p>
          <a:p>
            <a:pPr algn="ctr"/>
            <a:r>
              <a:rPr lang="en-US" altLang="ko-KR" dirty="0"/>
              <a:t>(Monthly, Quarterly, Yearly…)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72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0DEF18-1EC6-B895-1F2B-36148473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COUNTRY RISK ASSESSMENT MAP - Q4 2021 by </a:t>
            </a:r>
            <a:r>
              <a:rPr lang="en-US" i="1" dirty="0"/>
              <a:t>COFACE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500271-500E-4C0A-8496-F0D8888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6" y="1600200"/>
            <a:ext cx="7837168" cy="4525963"/>
          </a:xfrm>
          <a:prstGeom prst="rect">
            <a:avLst/>
          </a:prstGeom>
          <a:noFill/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1E7219-D04D-4E67-9C38-49645E2A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5157AA-4A4D-2C48-B0F6-C526C028AE9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is country risk?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F97222-EE8B-428E-9183-6D7BC553083D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4563591" cy="498316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Country risk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refers to the </a:t>
            </a:r>
            <a:r>
              <a:rPr lang="en-US" altLang="ko-KR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risk of investing or lending in a country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arising from possible changes in the business environment that may adversely affect operating profits or the value of assets in the country. 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[Wikipedia]</a:t>
            </a:r>
            <a:endParaRPr lang="en-US" b="1" i="1" u="sng" dirty="0"/>
          </a:p>
          <a:p>
            <a:endParaRPr lang="en-US" b="1" u="sng" dirty="0"/>
          </a:p>
          <a:p>
            <a:r>
              <a:rPr lang="en-US" b="1" u="sng" dirty="0"/>
              <a:t>200+ countries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C2C457-3D47-47F1-843A-BE5211BE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70" y="1437505"/>
            <a:ext cx="3654029" cy="475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C4E46-06EC-4B21-9534-B4ECBC10F6DC}"/>
              </a:ext>
            </a:extLst>
          </p:cNvPr>
          <p:cNvSpPr txBox="1"/>
          <p:nvPr/>
        </p:nvSpPr>
        <p:spPr>
          <a:xfrm>
            <a:off x="5499718" y="6158796"/>
            <a:ext cx="331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ko-KR" i="1" dirty="0"/>
              <a:t>Saima Qutub  @Umm_e_Hanzala</a:t>
            </a:r>
            <a:endParaRPr lang="ko-KR" altLang="en-US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721533-98C6-45DF-A767-64C813AF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794" y="6190494"/>
            <a:ext cx="457223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country risk prediction is important?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FBB436-9851-4BF5-9828-33A66C95E7DC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498316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risk,</a:t>
            </a:r>
            <a:r>
              <a:rPr lang="ko-KR" altLang="en-US" dirty="0"/>
              <a:t> </a:t>
            </a:r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return? </a:t>
            </a:r>
            <a:r>
              <a:rPr lang="en-US" altLang="ko-KR" dirty="0">
                <a:sym typeface="Wingdings" panose="05000000000000000000" pitchFamily="2" charset="2"/>
              </a:rPr>
              <a:t> Depends on accurate risk prediction.</a:t>
            </a:r>
            <a:endParaRPr lang="en-US" dirty="0"/>
          </a:p>
          <a:p>
            <a:endParaRPr lang="en-US" b="1" u="sng" dirty="0"/>
          </a:p>
          <a:p>
            <a:r>
              <a:rPr lang="en-US" dirty="0"/>
              <a:t>Importance of </a:t>
            </a:r>
            <a:r>
              <a:rPr lang="en-US" b="1" u="sng" dirty="0"/>
              <a:t>country</a:t>
            </a:r>
            <a:r>
              <a:rPr lang="en-US" dirty="0"/>
              <a:t> risk?</a:t>
            </a:r>
          </a:p>
          <a:p>
            <a:pPr lvl="1"/>
            <a:r>
              <a:rPr lang="en-US" dirty="0"/>
              <a:t>Risk contaminates to companies in the country and neighboring countries</a:t>
            </a:r>
          </a:p>
          <a:p>
            <a:pPr lvl="1"/>
            <a:r>
              <a:rPr lang="en-US" dirty="0"/>
              <a:t>Greater volume compared to bankruptcy of individual companies</a:t>
            </a:r>
          </a:p>
          <a:p>
            <a:endParaRPr lang="en-US" i="1" dirty="0"/>
          </a:p>
          <a:p>
            <a:r>
              <a:rPr lang="en-US" dirty="0"/>
              <a:t>Classification agencies</a:t>
            </a:r>
          </a:p>
          <a:p>
            <a:pPr lvl="1"/>
            <a:r>
              <a:rPr lang="en-US" dirty="0"/>
              <a:t>Fitch Ratings, Moody’s, Standard &amp; Poor's (U.S)</a:t>
            </a:r>
          </a:p>
          <a:p>
            <a:pPr lvl="1"/>
            <a:r>
              <a:rPr lang="en-US" dirty="0"/>
              <a:t>The Organization for Economic Co-operation and Development (OECD) aggregates and condensates 38 Export Credit Agencies(ECA)’s rating.</a:t>
            </a:r>
          </a:p>
        </p:txBody>
      </p:sp>
    </p:spTree>
    <p:extLst>
      <p:ext uri="{BB962C8B-B14F-4D97-AF65-F5344CB8AC3E}">
        <p14:creationId xmlns:p14="http://schemas.microsoft.com/office/powerpoint/2010/main" val="152850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100"/>
              <a:t>OECD classification dataset’s format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78A8B-9723-48EC-9FC4-840CC73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9865"/>
            <a:ext cx="4038600" cy="2786633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5F0D2E-42E9-561B-6011-FA798F99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374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Notes : Some countries aren’t classified because of </a:t>
            </a:r>
            <a:r>
              <a:rPr lang="en-US" i="1" dirty="0"/>
              <a:t>“High Income OECD Country”</a:t>
            </a:r>
            <a:r>
              <a:rPr lang="en-US" dirty="0"/>
              <a:t> and </a:t>
            </a:r>
            <a:r>
              <a:rPr lang="en-US" i="1" dirty="0"/>
              <a:t>“Low national economy size”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 – 7 gradings</a:t>
            </a:r>
          </a:p>
          <a:p>
            <a:endParaRPr lang="en-US" dirty="0"/>
          </a:p>
          <a:p>
            <a:r>
              <a:rPr lang="en-US" dirty="0"/>
              <a:t>86 times grading, during 1999 – Mar 2022</a:t>
            </a:r>
          </a:p>
          <a:p>
            <a:endParaRPr lang="en-US" dirty="0"/>
          </a:p>
          <a:p>
            <a:r>
              <a:rPr lang="en-US" dirty="0"/>
              <a:t>(Most recent) Belarus, Russia downgraded to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5157AA-4A4D-2C48-B0F6-C526C028AE9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GDELT?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021A3-BC12-4C80-AA40-F0C222910778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498316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choose news agencies for refined datasets?</a:t>
            </a:r>
          </a:p>
          <a:p>
            <a:pPr lvl="1"/>
            <a:r>
              <a:rPr lang="en-US" dirty="0"/>
              <a:t>Which a news agency has the priority in duplicate news of single event?</a:t>
            </a:r>
          </a:p>
          <a:p>
            <a:pPr lvl="1"/>
            <a:r>
              <a:rPr lang="en-US" dirty="0"/>
              <a:t>Those agencies cover all events in the world?</a:t>
            </a:r>
          </a:p>
          <a:p>
            <a:endParaRPr lang="en-US" b="1" u="sng" dirty="0"/>
          </a:p>
          <a:p>
            <a:r>
              <a:rPr lang="en-US" dirty="0"/>
              <a:t>GDELT event database!</a:t>
            </a:r>
          </a:p>
          <a:p>
            <a:pPr lvl="1"/>
            <a:r>
              <a:rPr lang="en-US" dirty="0"/>
              <a:t>the GDELT Project monitors the world's broadcast, print, and web news from nearly </a:t>
            </a:r>
            <a:r>
              <a:rPr lang="en-US" b="1" u="sng" dirty="0"/>
              <a:t>every corner of every country</a:t>
            </a:r>
            <a:r>
              <a:rPr lang="en-US" dirty="0"/>
              <a:t> in over 100 languages and identifies the people, locations, organizations, themes, sources, emotions, counts, quotes, images and events driving our global society every second of every day, creating a </a:t>
            </a:r>
            <a:r>
              <a:rPr lang="en-US" b="1" u="sng" dirty="0"/>
              <a:t>free open platform</a:t>
            </a:r>
            <a:r>
              <a:rPr lang="en-US" dirty="0"/>
              <a:t> for computing on the entire world. </a:t>
            </a:r>
            <a:r>
              <a:rPr lang="en-US" i="1" dirty="0"/>
              <a:t>[gdeltproject.org]</a:t>
            </a:r>
          </a:p>
          <a:p>
            <a:pPr lvl="1"/>
            <a:r>
              <a:rPr lang="en-US" dirty="0"/>
              <a:t>(1.0) From 1979 to </a:t>
            </a:r>
            <a:r>
              <a:rPr lang="en-US" altLang="ko-KR" dirty="0"/>
              <a:t>Now</a:t>
            </a:r>
            <a:r>
              <a:rPr lang="en-US" dirty="0"/>
              <a:t>. Update daily. 58 fields. (220GB+ in CSV)</a:t>
            </a:r>
          </a:p>
          <a:p>
            <a:pPr lvl="1"/>
            <a:r>
              <a:rPr lang="en-US" dirty="0"/>
              <a:t>(2.0) </a:t>
            </a:r>
            <a:r>
              <a:rPr lang="en-US" altLang="ko-KR" dirty="0"/>
              <a:t>From 2015 to Now. Update 15 mins. 61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GDELT dataset’s 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650A6-E9C4-4111-99BD-C56744933D48}"/>
              </a:ext>
            </a:extLst>
          </p:cNvPr>
          <p:cNvSpPr txBox="1">
            <a:spLocks/>
          </p:cNvSpPr>
          <p:nvPr/>
        </p:nvSpPr>
        <p:spPr>
          <a:xfrm>
            <a:off x="457199" y="3429000"/>
            <a:ext cx="8229601" cy="315436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CAMEO action code</a:t>
            </a:r>
            <a:r>
              <a:rPr lang="en-US" dirty="0"/>
              <a:t> : Event taxonomy</a:t>
            </a:r>
          </a:p>
          <a:p>
            <a:pPr lvl="1"/>
            <a:r>
              <a:rPr lang="en-US" dirty="0"/>
              <a:t>Conflict and Mediation Event Observations (CAMEO) is a framework for coding event data. </a:t>
            </a:r>
            <a:r>
              <a:rPr lang="en-US" i="1" dirty="0"/>
              <a:t>[Wikipedia]</a:t>
            </a:r>
          </a:p>
          <a:p>
            <a:endParaRPr lang="en-US" b="1" u="sng" dirty="0"/>
          </a:p>
          <a:p>
            <a:r>
              <a:rPr lang="en-US" b="1" u="sng" dirty="0"/>
              <a:t>Actor1, Actor2</a:t>
            </a:r>
            <a:r>
              <a:rPr lang="en-US" dirty="0"/>
              <a:t> : Red / Blue one in above example</a:t>
            </a:r>
          </a:p>
          <a:p>
            <a:endParaRPr lang="en-US" i="1" dirty="0"/>
          </a:p>
          <a:p>
            <a:r>
              <a:rPr lang="en-US" dirty="0"/>
              <a:t>Event action attributes</a:t>
            </a:r>
          </a:p>
          <a:p>
            <a:pPr lvl="1"/>
            <a:r>
              <a:rPr lang="en-US" dirty="0" err="1"/>
              <a:t>GoldsteinScale</a:t>
            </a:r>
            <a:r>
              <a:rPr lang="en-US" dirty="0"/>
              <a:t>: Each CAMEO event code is assigned a numeric score from -10 to +10.</a:t>
            </a:r>
          </a:p>
          <a:p>
            <a:pPr lvl="2"/>
            <a:r>
              <a:rPr lang="en-US" dirty="0"/>
              <a:t>two riots, one with 10 people and one with 10,000, will both receive the same Goldstein score.</a:t>
            </a:r>
          </a:p>
          <a:p>
            <a:pPr lvl="1"/>
            <a:r>
              <a:rPr lang="en-US" dirty="0" err="1"/>
              <a:t>NumMentions</a:t>
            </a:r>
            <a:r>
              <a:rPr lang="en-US" dirty="0"/>
              <a:t>: the total number of mentions of this event across all source documents.</a:t>
            </a:r>
          </a:p>
          <a:p>
            <a:pPr lvl="1"/>
            <a:r>
              <a:rPr lang="en-US" b="1" u="sng" dirty="0" err="1"/>
              <a:t>AvgTone</a:t>
            </a:r>
            <a:r>
              <a:rPr lang="en-US" dirty="0"/>
              <a:t>: the average “tone” of all documents containing one or more mentions of this event. The score ranges from -100 (extremely negative) to +100 (extremely positive).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52026-E9E3-4C44-9ED0-5DF33E9D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72328"/>
            <a:ext cx="8229600" cy="17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27824</TotalTime>
  <Words>856</Words>
  <Application>Microsoft Office PowerPoint</Application>
  <PresentationFormat>화면 슬라이드 쇼(4:3)</PresentationFormat>
  <Paragraphs>115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CSC696H Project Midterm Presentation (OECD Country Classification Prediction over XAI)</vt:lpstr>
      <vt:lpstr>INTRODUCTION</vt:lpstr>
      <vt:lpstr>What is the purpose of my project?</vt:lpstr>
      <vt:lpstr>COUNTRY RISK ASSESSMENT MAP - Q4 2021 by COFACE</vt:lpstr>
      <vt:lpstr>What is country risk?</vt:lpstr>
      <vt:lpstr>Why country risk prediction is important?</vt:lpstr>
      <vt:lpstr>OECD classification dataset’s format</vt:lpstr>
      <vt:lpstr>Why GDELT?</vt:lpstr>
      <vt:lpstr>GDELT dataset’s format</vt:lpstr>
      <vt:lpstr>Machine learning model</vt:lpstr>
      <vt:lpstr>Why XAI(Explainable AI)?</vt:lpstr>
      <vt:lpstr>XAI result in Credit Risk</vt:lpstr>
      <vt:lpstr>plan</vt:lpstr>
      <vt:lpstr>Baseline</vt:lpstr>
      <vt:lpstr>Optimization</vt:lpstr>
      <vt:lpstr>Milestones</vt:lpstr>
      <vt:lpstr>Thank you!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김 성훈</cp:lastModifiedBy>
  <cp:revision>2339</cp:revision>
  <dcterms:created xsi:type="dcterms:W3CDTF">2013-07-26T18:41:15Z</dcterms:created>
  <dcterms:modified xsi:type="dcterms:W3CDTF">2022-03-20T00:14:15Z</dcterms:modified>
</cp:coreProperties>
</file>