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9" r:id="rId7"/>
    <p:sldId id="258" r:id="rId8"/>
    <p:sldId id="260" r:id="rId9"/>
    <p:sldId id="262" r:id="rId10"/>
    <p:sldId id="261" r:id="rId11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9E7E7"/>
    <a:srgbClr val="F0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333D1-947C-4B9E-9BAC-5F2154ACE7B4}" v="66" dt="2020-11-15T12:51:58.498"/>
    <p1510:client id="{4EEEEA63-E750-4B3F-A134-070ACBA09E59}" v="73" dt="2020-11-15T13:00:37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886" autoAdjust="0"/>
  </p:normalViewPr>
  <p:slideViewPr>
    <p:cSldViewPr snapToGrid="0" snapToObjects="1">
      <p:cViewPr varScale="1">
        <p:scale>
          <a:sx n="80" d="100"/>
          <a:sy n="80" d="100"/>
        </p:scale>
        <p:origin x="58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50E8F8-A9C5-4811-A7B8-C99476FBD7A5}" type="datetime1">
              <a:rPr lang="ko-KR" altLang="en-US" smtClean="0">
                <a:latin typeface="+mj-ea"/>
                <a:ea typeface="+mj-ea"/>
              </a:rPr>
              <a:t>2020-11-16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EF27E8-CC73-4BD4-BE7E-584FE3DD710D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1869D952-F63B-42C7-94C1-29B042E36B80}" type="datetime1">
              <a:rPr lang="ko-KR" altLang="en-US" smtClean="0"/>
              <a:pPr/>
              <a:t>2020-11-16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085B5E6-9E00-4F32-96FF-298B8A177D3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. </a:t>
            </a:r>
            <a:r>
              <a:rPr lang="ko-KR" altLang="en-US" dirty="0"/>
              <a:t>저희</a:t>
            </a:r>
            <a:r>
              <a:rPr lang="ko-KR" altLang="en-US" baseline="0" dirty="0"/>
              <a:t> 팀은 세상에 도움이 되는 소프트웨어를 한번 만들어 보고 싶었습니다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그리하여 나온 답은 바로 코딩 이였습니다</a:t>
            </a:r>
            <a:r>
              <a:rPr lang="en-US" altLang="ko-KR" baseline="0" dirty="0"/>
              <a:t>. 4</a:t>
            </a:r>
            <a:r>
              <a:rPr lang="ko-KR" altLang="en-US" baseline="0" dirty="0"/>
              <a:t>차 산업 혁명을 바라보고 있는 지금</a:t>
            </a:r>
            <a:r>
              <a:rPr lang="en-US" altLang="ko-KR" baseline="0" dirty="0"/>
              <a:t> </a:t>
            </a:r>
            <a:r>
              <a:rPr lang="ko-KR" altLang="en-US" baseline="0" dirty="0"/>
              <a:t>코딩은 사회적으로 필요한 기술이며 </a:t>
            </a:r>
            <a:endParaRPr lang="en-US" altLang="ko-KR" baseline="0" dirty="0"/>
          </a:p>
          <a:p>
            <a:r>
              <a:rPr lang="ko-KR" altLang="en-US" baseline="0" dirty="0"/>
              <a:t>또 인재가 필요 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하지만 아직까지 코딩이란 진로를 결정하는 중 고등학생들에게 있어선 접근성이 그렇게 높지 않습니다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그리하여 중</a:t>
            </a:r>
            <a:r>
              <a:rPr lang="en-US" altLang="ko-KR" baseline="0" dirty="0"/>
              <a:t>, </a:t>
            </a:r>
            <a:r>
              <a:rPr lang="ko-KR" altLang="en-US" baseline="0" dirty="0"/>
              <a:t>고등학생들에게 접근성이 높은 게임을 만들기로 생각 하였습니다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5B5E6-9E00-4F32-96FF-298B8A177D37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17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어떻게 하면 코딩을 쉽고</a:t>
            </a:r>
            <a:r>
              <a:rPr lang="en-US" altLang="ko-KR" dirty="0"/>
              <a:t>, </a:t>
            </a:r>
            <a:r>
              <a:rPr lang="ko-KR" altLang="en-US" dirty="0" err="1"/>
              <a:t>재밌고</a:t>
            </a:r>
            <a:r>
              <a:rPr lang="en-US" altLang="ko-KR" dirty="0"/>
              <a:t>, </a:t>
            </a:r>
            <a:r>
              <a:rPr lang="ko-KR" altLang="en-US" dirty="0"/>
              <a:t>그리고 접근성이 높도록 게임을 만들 수 있을 지 고민</a:t>
            </a:r>
            <a:r>
              <a:rPr lang="ko-KR" altLang="en-US" baseline="0" dirty="0"/>
              <a:t> 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블록을 끼워 퍼즐을 맞추듯이 쉽게 코딩을 배울 수 있게 하였고</a:t>
            </a:r>
            <a:endParaRPr lang="en-US" altLang="ko-KR" baseline="0" dirty="0"/>
          </a:p>
          <a:p>
            <a:r>
              <a:rPr lang="ko-KR" altLang="en-US" baseline="0" dirty="0"/>
              <a:t>다양한 </a:t>
            </a:r>
            <a:r>
              <a:rPr lang="ko-KR" altLang="en-US" baseline="0" dirty="0" err="1"/>
              <a:t>맵과</a:t>
            </a:r>
            <a:r>
              <a:rPr lang="ko-KR" altLang="en-US" baseline="0" dirty="0"/>
              <a:t> 귀여운 캐릭터들로 재미있게 배울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그리고 다양한 </a:t>
            </a:r>
            <a:r>
              <a:rPr lang="ko-KR" altLang="en-US" baseline="0" dirty="0" err="1"/>
              <a:t>플렛폼을</a:t>
            </a:r>
            <a:r>
              <a:rPr lang="ko-KR" altLang="en-US" baseline="0" dirty="0"/>
              <a:t> 지원해 높은 접근성을 확보 하였습니다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5B5E6-9E00-4F32-96FF-298B8A177D37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98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7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6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4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0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6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0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7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2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3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4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7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4" descr="노트북, 어두운, 별, 앉아있는이(가) 표시된 사진&#10;&#10;자동 생성된 설명">
            <a:extLst>
              <a:ext uri="{FF2B5EF4-FFF2-40B4-BE49-F238E27FC236}">
                <a16:creationId xmlns:a16="http://schemas.microsoft.com/office/drawing/2014/main" id="{68AC1BF8-D7AA-4B79-B6FD-7B2D9B37F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29" y="1674533"/>
            <a:ext cx="3669771" cy="3677708"/>
          </a:xfrm>
          <a:prstGeom prst="rect">
            <a:avLst/>
          </a:prstGeom>
        </p:spPr>
      </p:pic>
      <p:grpSp>
        <p:nvGrpSpPr>
          <p:cNvPr id="30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3" name="그림 33">
            <a:extLst>
              <a:ext uri="{FF2B5EF4-FFF2-40B4-BE49-F238E27FC236}">
                <a16:creationId xmlns:a16="http://schemas.microsoft.com/office/drawing/2014/main" id="{FD5D8742-E911-4233-9935-D0AA31D58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608" y="5685526"/>
            <a:ext cx="979118" cy="98318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064BBD6-C9F1-40AA-98FC-3F9879829DB1}"/>
              </a:ext>
            </a:extLst>
          </p:cNvPr>
          <p:cNvSpPr txBox="1"/>
          <p:nvPr/>
        </p:nvSpPr>
        <p:spPr>
          <a:xfrm>
            <a:off x="10161314" y="6177116"/>
            <a:ext cx="9493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8bitoperator JVE" panose="00000400000000000000" pitchFamily="2" charset="-79"/>
                <a:ea typeface="맑은 고딕"/>
                <a:cs typeface="8bitoperator JVE" panose="00000400000000000000" pitchFamily="2" charset="-79"/>
              </a:rPr>
              <a:t>Team</a:t>
            </a:r>
            <a:endParaRPr lang="ko-KR" altLang="en-US" sz="3200" dirty="0">
              <a:solidFill>
                <a:schemeClr val="bg1"/>
              </a:solidFill>
              <a:latin typeface="8bitoperator JVE" panose="00000400000000000000" pitchFamily="2" charset="-79"/>
              <a:ea typeface="맑은 고딕"/>
              <a:cs typeface="8bitoperator JVE" panose="00000400000000000000" pitchFamily="2" charset="-79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27876" y="449202"/>
            <a:ext cx="1940317" cy="148564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60561" y="850546"/>
            <a:ext cx="1940317" cy="148564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6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9B130F1-CBA7-4431-B821-F88949C0E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978" y="8650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8801D6-A286-4666-A61D-F7177BB5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4" y="10147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9" name="그림 9" descr="개체, 표지판, 시계, 쥐고있는이(가) 표시된 사진&#10;&#10;자동 생성된 설명">
            <a:extLst>
              <a:ext uri="{FF2B5EF4-FFF2-40B4-BE49-F238E27FC236}">
                <a16:creationId xmlns:a16="http://schemas.microsoft.com/office/drawing/2014/main" id="{A95B314E-DEA4-4A32-91C3-46579BDD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89" y="1455360"/>
            <a:ext cx="1298599" cy="129859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8519B2C-6AAA-4729-A64B-8A55A068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455" y="10264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E92761-D4A8-4823-A18B-685088E10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375489" y="8582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그림 6" descr="고양이, 실내, 앉아있는, 포유류이(가) 표시된 사진&#10;&#10;자동 생성된 설명">
            <a:extLst>
              <a:ext uri="{FF2B5EF4-FFF2-40B4-BE49-F238E27FC236}">
                <a16:creationId xmlns:a16="http://schemas.microsoft.com/office/drawing/2014/main" id="{B032EEF2-633D-40CD-B779-383941B4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616" y="1453579"/>
            <a:ext cx="1300379" cy="130037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666ED1E-25EB-48D9-8568-7F19B6BEC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6032" y="8733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FFD3B06-AF06-421C-A290-681BC2739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6878" y="10257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그림 5" descr="개체, 시계, 그리기, 쥐고있는이(가) 표시된 사진&#10;&#10;자동 생성된 설명">
            <a:extLst>
              <a:ext uri="{FF2B5EF4-FFF2-40B4-BE49-F238E27FC236}">
                <a16:creationId xmlns:a16="http://schemas.microsoft.com/office/drawing/2014/main" id="{0B3DF61D-E040-4751-80DE-3E5ABF84E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598" y="1453579"/>
            <a:ext cx="1300380" cy="130038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39E5FDC-2624-4BF8-82F2-90664FC65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21239" y="10145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4E864A8-F363-45E0-856E-D368F894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669375" y="8382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그림 8" descr="인형, 그리기, 침실이(가) 표시된 사진&#10;&#10;자동 생성된 설명">
            <a:extLst>
              <a:ext uri="{FF2B5EF4-FFF2-40B4-BE49-F238E27FC236}">
                <a16:creationId xmlns:a16="http://schemas.microsoft.com/office/drawing/2014/main" id="{5AA85BD8-902A-4A63-B8BF-A01703AB3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038" y="1396523"/>
            <a:ext cx="1276819" cy="127681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241744" y="1280949"/>
            <a:ext cx="1468648" cy="1509079"/>
          </a:xfrm>
          <a:prstGeom prst="ellipse">
            <a:avLst/>
          </a:prstGeom>
          <a:noFill/>
          <a:ln w="190500">
            <a:solidFill>
              <a:srgbClr val="F0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42637" y="1336565"/>
            <a:ext cx="1468648" cy="1509079"/>
          </a:xfrm>
          <a:prstGeom prst="ellipse">
            <a:avLst/>
          </a:prstGeom>
          <a:noFill/>
          <a:ln w="317500">
            <a:solidFill>
              <a:srgbClr val="F0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75868" y="1349228"/>
            <a:ext cx="1468648" cy="1509079"/>
          </a:xfrm>
          <a:prstGeom prst="ellipse">
            <a:avLst/>
          </a:prstGeom>
          <a:noFill/>
          <a:ln w="317500">
            <a:solidFill>
              <a:srgbClr val="F0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158123" y="1266680"/>
            <a:ext cx="1468648" cy="1509079"/>
          </a:xfrm>
          <a:prstGeom prst="ellipse">
            <a:avLst/>
          </a:prstGeom>
          <a:noFill/>
          <a:ln w="317500">
            <a:solidFill>
              <a:srgbClr val="F0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83" y="478365"/>
            <a:ext cx="12019497" cy="19340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53" y="1497945"/>
            <a:ext cx="11970727" cy="3073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D65769-59C5-4139-A5B5-9CF07DA93C91}"/>
              </a:ext>
            </a:extLst>
          </p:cNvPr>
          <p:cNvSpPr txBox="1"/>
          <p:nvPr/>
        </p:nvSpPr>
        <p:spPr>
          <a:xfrm>
            <a:off x="3973935" y="249205"/>
            <a:ext cx="3981794" cy="10361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8bitoperator JVE" panose="00000400000000000000" pitchFamily="2" charset="-79"/>
              </a:rPr>
              <a:t>개발자 소개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9069" y="2101781"/>
            <a:ext cx="1508132" cy="1383198"/>
          </a:xfrm>
          <a:prstGeom prst="rect">
            <a:avLst/>
          </a:prstGeom>
        </p:spPr>
      </p:pic>
      <p:sp>
        <p:nvSpPr>
          <p:cNvPr id="12" name="직각 삼각형 11"/>
          <p:cNvSpPr/>
          <p:nvPr/>
        </p:nvSpPr>
        <p:spPr>
          <a:xfrm flipH="1" flipV="1">
            <a:off x="5339973" y="2094660"/>
            <a:ext cx="87838" cy="79141"/>
          </a:xfrm>
          <a:prstGeom prst="rtTriangle">
            <a:avLst/>
          </a:prstGeom>
          <a:solidFill>
            <a:srgbClr val="E9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62079" y="4203316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 이성훈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7368" y="4203316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이찬민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53203" y="4203316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 남태희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88205" y="4203316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최한수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3259" y="4571027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56409" y="4552830"/>
            <a:ext cx="1473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개발</a:t>
            </a:r>
            <a:r>
              <a:rPr lang="en-US" altLang="ko-KR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팀장</a:t>
            </a:r>
            <a:endParaRPr lang="en-US" altLang="ko-KR" sz="1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17399" y="4544965"/>
            <a:ext cx="13707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기획</a:t>
            </a:r>
            <a:r>
              <a:rPr lang="en-US" altLang="ko-KR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서브 개발</a:t>
            </a:r>
            <a:endParaRPr lang="en-US" altLang="ko-KR" sz="1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3266" y="4557730"/>
            <a:ext cx="13707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개발</a:t>
            </a:r>
            <a:r>
              <a:rPr lang="en-US" altLang="ko-KR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UI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525413" y="4569299"/>
            <a:ext cx="1513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모델링</a:t>
            </a:r>
            <a:r>
              <a:rPr lang="en-US" altLang="ko-KR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서브개발</a:t>
            </a:r>
            <a:endParaRPr lang="en-US" altLang="ko-KR" sz="1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9375" y="6297250"/>
            <a:ext cx="334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Special Thanks </a:t>
            </a:r>
            <a:r>
              <a:rPr lang="ko-KR" altLang="en-US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로키선배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남경선배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동우선배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9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3629" y="2999745"/>
            <a:ext cx="18504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4821" y="1655887"/>
            <a:ext cx="105197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세상에 도움이 되는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3628" y="1666245"/>
            <a:ext cx="18504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코딩</a:t>
            </a:r>
          </a:p>
        </p:txBody>
      </p:sp>
    </p:spTree>
    <p:extLst>
      <p:ext uri="{BB962C8B-B14F-4D97-AF65-F5344CB8AC3E}">
        <p14:creationId xmlns:p14="http://schemas.microsoft.com/office/powerpoint/2010/main" val="280230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-3.95833E-6 -0.1944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2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2"/>
      <p:bldP spid="8" grpId="0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6968" y="3057526"/>
            <a:ext cx="13965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재밌고</a:t>
            </a:r>
            <a:endParaRPr lang="ko-KR" altLang="en-US" sz="3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165" y="3052763"/>
            <a:ext cx="13965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쉽고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2771" y="3052763"/>
            <a:ext cx="24605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높은 접근성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92" y="2182807"/>
            <a:ext cx="3118381" cy="14701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7E6D66-19BB-40CD-B18A-4241B5322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68" y="2739515"/>
            <a:ext cx="3070294" cy="17190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46EF44-BD40-452D-8150-85BFC2426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78160">
            <a:off x="4684689" y="4084287"/>
            <a:ext cx="1210966" cy="8867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1E90FD-C122-42E7-AFDD-BA1B43745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94102">
            <a:off x="5962994" y="4391458"/>
            <a:ext cx="1511416" cy="1095048"/>
          </a:xfrm>
          <a:prstGeom prst="rect">
            <a:avLst/>
          </a:prstGeom>
        </p:spPr>
      </p:pic>
      <p:pic>
        <p:nvPicPr>
          <p:cNvPr id="1026" name="Picture 2" descr="Tiny pc - Free computer icons">
            <a:extLst>
              <a:ext uri="{FF2B5EF4-FFF2-40B4-BE49-F238E27FC236}">
                <a16:creationId xmlns:a16="http://schemas.microsoft.com/office/drawing/2014/main" id="{AE1EB774-0255-4D50-BE21-AA179C4A9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005" y="1782392"/>
            <a:ext cx="2550268" cy="255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l, mobile, phone, telephone icon - Free download">
            <a:extLst>
              <a:ext uri="{FF2B5EF4-FFF2-40B4-BE49-F238E27FC236}">
                <a16:creationId xmlns:a16="http://schemas.microsoft.com/office/drawing/2014/main" id="{410BE90C-9EBD-4A38-80D7-A0169A6B0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6340">
            <a:off x="8754606" y="4169628"/>
            <a:ext cx="1538708" cy="15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00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L 2.91667E-6 -0.3201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-4.58333E-6 -0.3208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1.875E-6 -0.31968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개발도구</a:t>
            </a:r>
          </a:p>
        </p:txBody>
      </p:sp>
      <p:pic>
        <p:nvPicPr>
          <p:cNvPr id="1026" name="Picture 2" descr="Guidelines for Using Unity Trademarks - Unity">
            <a:extLst>
              <a:ext uri="{FF2B5EF4-FFF2-40B4-BE49-F238E27FC236}">
                <a16:creationId xmlns:a16="http://schemas.microsoft.com/office/drawing/2014/main" id="{CB54A95B-0207-4E09-8627-56BF957C4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2914341"/>
            <a:ext cx="1936115" cy="102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# 강좌 : 제 1강 - 소개 및 설치 | 076923">
            <a:extLst>
              <a:ext uri="{FF2B5EF4-FFF2-40B4-BE49-F238E27FC236}">
                <a16:creationId xmlns:a16="http://schemas.microsoft.com/office/drawing/2014/main" id="{7742DBBC-C303-4BAF-AF9E-C26360A19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4086226"/>
            <a:ext cx="11239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4D434-A158-4123-A376-AEEF9A0F9F84}"/>
              </a:ext>
            </a:extLst>
          </p:cNvPr>
          <p:cNvSpPr txBox="1"/>
          <p:nvPr/>
        </p:nvSpPr>
        <p:spPr>
          <a:xfrm>
            <a:off x="1921354" y="2142355"/>
            <a:ext cx="84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002FA9F-B600-4D8E-8D3C-0E18D0105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160" y="4201950"/>
            <a:ext cx="892501" cy="89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6A963-E650-4D3E-A423-834522DAB567}"/>
              </a:ext>
            </a:extLst>
          </p:cNvPr>
          <p:cNvSpPr txBox="1"/>
          <p:nvPr/>
        </p:nvSpPr>
        <p:spPr>
          <a:xfrm>
            <a:off x="1183798" y="5450534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UNITY 3D, C#, Json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34" name="Picture 10" descr="Logo — blender.org">
            <a:extLst>
              <a:ext uri="{FF2B5EF4-FFF2-40B4-BE49-F238E27FC236}">
                <a16:creationId xmlns:a16="http://schemas.microsoft.com/office/drawing/2014/main" id="{A9FA3939-DE67-4C09-9B89-1641CC35C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320" y="3083116"/>
            <a:ext cx="3155316" cy="96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B66EB4-D90C-421F-AA11-B94783AFE4CA}"/>
              </a:ext>
            </a:extLst>
          </p:cNvPr>
          <p:cNvSpPr txBox="1"/>
          <p:nvPr/>
        </p:nvSpPr>
        <p:spPr>
          <a:xfrm>
            <a:off x="5748180" y="2125292"/>
            <a:ext cx="132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19748E-5DA9-4266-BBB4-D7608F8C184E}"/>
              </a:ext>
            </a:extLst>
          </p:cNvPr>
          <p:cNvSpPr txBox="1"/>
          <p:nvPr/>
        </p:nvSpPr>
        <p:spPr>
          <a:xfrm>
            <a:off x="5123491" y="5450534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Blender,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Tinkercad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pic>
        <p:nvPicPr>
          <p:cNvPr id="1036" name="Picture 12" descr="Tinkercad Logo Download - AI - All Vector Logo">
            <a:extLst>
              <a:ext uri="{FF2B5EF4-FFF2-40B4-BE49-F238E27FC236}">
                <a16:creationId xmlns:a16="http://schemas.microsoft.com/office/drawing/2014/main" id="{5B071172-78F4-4EA4-A3D8-7AC0A8F4C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47" y="4289242"/>
            <a:ext cx="1658261" cy="90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8F0582-F744-49E1-AD18-DB672D11A33A}"/>
              </a:ext>
            </a:extLst>
          </p:cNvPr>
          <p:cNvSpPr txBox="1"/>
          <p:nvPr/>
        </p:nvSpPr>
        <p:spPr>
          <a:xfrm>
            <a:off x="9320750" y="2125292"/>
            <a:ext cx="132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디자인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9CCCFB-8D83-427F-A674-6D0D6E43A596}"/>
              </a:ext>
            </a:extLst>
          </p:cNvPr>
          <p:cNvSpPr txBox="1"/>
          <p:nvPr/>
        </p:nvSpPr>
        <p:spPr>
          <a:xfrm>
            <a:off x="8845087" y="5450534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Photoshop, GIMP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38" name="Picture 14" descr="Photoshop apps - desktop, mobile, and tablet | Photoshop.com">
            <a:extLst>
              <a:ext uri="{FF2B5EF4-FFF2-40B4-BE49-F238E27FC236}">
                <a16:creationId xmlns:a16="http://schemas.microsoft.com/office/drawing/2014/main" id="{AA02D911-6C42-4091-A586-85034445E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119" y="3061371"/>
            <a:ext cx="1211262" cy="11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MP | GetDeb">
            <a:extLst>
              <a:ext uri="{FF2B5EF4-FFF2-40B4-BE49-F238E27FC236}">
                <a16:creationId xmlns:a16="http://schemas.microsoft.com/office/drawing/2014/main" id="{DC415C34-8983-4006-B137-1130D2831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087" y="4192974"/>
            <a:ext cx="2438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  <p:bldP spid="12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보완 할 점</a:t>
            </a:r>
          </a:p>
        </p:txBody>
      </p:sp>
    </p:spTree>
    <p:extLst>
      <p:ext uri="{BB962C8B-B14F-4D97-AF65-F5344CB8AC3E}">
        <p14:creationId xmlns:p14="http://schemas.microsoft.com/office/powerpoint/2010/main" val="74568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시연영상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11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78DDC-36E9-4EC8-A11F-9A81F92C0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C47A85-C19E-4256-8429-038D0FDE2D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177</Words>
  <Application>Microsoft Office PowerPoint</Application>
  <PresentationFormat>와이드스크린</PresentationFormat>
  <Paragraphs>35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Meiryo</vt:lpstr>
      <vt:lpstr>맑은 고딕</vt:lpstr>
      <vt:lpstr>배달의민족 주아</vt:lpstr>
      <vt:lpstr>8bitoperator JVE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개발도구</vt:lpstr>
      <vt:lpstr>기대효과, 보완 할 점</vt:lpstr>
      <vt:lpstr>시연영상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미래 천체 디자인</dc:title>
  <dc:creator>user</dc:creator>
  <cp:lastModifiedBy>이찬민</cp:lastModifiedBy>
  <cp:revision>78</cp:revision>
  <dcterms:created xsi:type="dcterms:W3CDTF">2020-11-15T12:44:56Z</dcterms:created>
  <dcterms:modified xsi:type="dcterms:W3CDTF">2020-11-16T07:41:02Z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