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3" r:id="rId4"/>
    <p:sldId id="274" r:id="rId5"/>
    <p:sldId id="269" r:id="rId6"/>
    <p:sldId id="270" r:id="rId7"/>
    <p:sldId id="272" r:id="rId8"/>
    <p:sldId id="271" r:id="rId9"/>
    <p:sldId id="276" r:id="rId10"/>
    <p:sldId id="27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pos="7514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61"/>
    <a:srgbClr val="F29E8A"/>
    <a:srgbClr val="F8DBCA"/>
    <a:srgbClr val="F3C1A3"/>
    <a:srgbClr val="EBF2D8"/>
    <a:srgbClr val="BDCCBA"/>
    <a:srgbClr val="FBA48F"/>
    <a:srgbClr val="F9DFCF"/>
    <a:srgbClr val="EDB09B"/>
    <a:srgbClr val="FF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636"/>
      </p:cViewPr>
      <p:guideLst>
        <p:guide orient="horz" pos="2160"/>
        <p:guide orient="horz" pos="2591"/>
        <p:guide orient="horz" pos="958"/>
        <p:guide pos="143"/>
        <p:guide pos="7514"/>
        <p:guide orient="horz" pos="40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 userDrawn="1"/>
        </p:nvGrpSpPr>
        <p:grpSpPr>
          <a:xfrm>
            <a:off x="340343" y="490773"/>
            <a:ext cx="6472781" cy="5811459"/>
            <a:chOff x="340343" y="490773"/>
            <a:chExt cx="6472781" cy="5811459"/>
          </a:xfrm>
        </p:grpSpPr>
        <p:sp>
          <p:nvSpPr>
            <p:cNvPr id="5" name="타원 4"/>
            <p:cNvSpPr/>
            <p:nvPr userDrawn="1"/>
          </p:nvSpPr>
          <p:spPr>
            <a:xfrm>
              <a:off x="355284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355284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355284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355284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355284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340343" y="2091322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355284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55284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05227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805227" y="4935677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805227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05227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05227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805227" y="170469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805227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130895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130895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130895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130895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1112037" y="2715159"/>
              <a:ext cx="540000" cy="540000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30895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1343589" y="133315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1308950" y="490773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1758893" y="574342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175889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175889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1758893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 userDrawn="1"/>
          </p:nvSpPr>
          <p:spPr>
            <a:xfrm>
              <a:off x="1758893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 userDrawn="1"/>
          </p:nvSpPr>
          <p:spPr>
            <a:xfrm>
              <a:off x="175889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 userDrawn="1"/>
          </p:nvSpPr>
          <p:spPr>
            <a:xfrm>
              <a:off x="1758893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18512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18512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141679" y="4486057"/>
              <a:ext cx="229185" cy="22918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218512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 userDrawn="1"/>
          </p:nvSpPr>
          <p:spPr>
            <a:xfrm>
              <a:off x="218512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 userDrawn="1"/>
          </p:nvSpPr>
          <p:spPr>
            <a:xfrm>
              <a:off x="218512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>
              <a:off x="218512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>
              <a:off x="218512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 userDrawn="1"/>
          </p:nvSpPr>
          <p:spPr>
            <a:xfrm>
              <a:off x="2635063" y="5743422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 userDrawn="1"/>
          </p:nvSpPr>
          <p:spPr>
            <a:xfrm>
              <a:off x="263506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>
              <a:off x="263506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 userDrawn="1"/>
          </p:nvSpPr>
          <p:spPr>
            <a:xfrm>
              <a:off x="2635063" y="332018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 userDrawn="1"/>
          </p:nvSpPr>
          <p:spPr>
            <a:xfrm>
              <a:off x="2620122" y="2497501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 userDrawn="1"/>
          </p:nvSpPr>
          <p:spPr>
            <a:xfrm>
              <a:off x="263506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 userDrawn="1"/>
          </p:nvSpPr>
          <p:spPr>
            <a:xfrm>
              <a:off x="2635063" y="896952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 userDrawn="1"/>
          </p:nvSpPr>
          <p:spPr>
            <a:xfrm>
              <a:off x="306749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 userDrawn="1"/>
          </p:nvSpPr>
          <p:spPr>
            <a:xfrm>
              <a:off x="3067497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 userDrawn="1"/>
          </p:nvSpPr>
          <p:spPr>
            <a:xfrm>
              <a:off x="3067497" y="4529498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 userDrawn="1"/>
          </p:nvSpPr>
          <p:spPr>
            <a:xfrm>
              <a:off x="306749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306749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306749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306749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306749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 userDrawn="1"/>
          </p:nvSpPr>
          <p:spPr>
            <a:xfrm>
              <a:off x="351744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 userDrawn="1"/>
          </p:nvSpPr>
          <p:spPr>
            <a:xfrm>
              <a:off x="351744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 userDrawn="1"/>
          </p:nvSpPr>
          <p:spPr>
            <a:xfrm>
              <a:off x="3517440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 userDrawn="1"/>
          </p:nvSpPr>
          <p:spPr>
            <a:xfrm>
              <a:off x="3552079" y="3354826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 userDrawn="1"/>
          </p:nvSpPr>
          <p:spPr>
            <a:xfrm>
              <a:off x="351744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 userDrawn="1"/>
          </p:nvSpPr>
          <p:spPr>
            <a:xfrm>
              <a:off x="3462543" y="1649800"/>
              <a:ext cx="252096" cy="252096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 userDrawn="1"/>
          </p:nvSpPr>
          <p:spPr>
            <a:xfrm>
              <a:off x="351744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 userDrawn="1"/>
          </p:nvSpPr>
          <p:spPr>
            <a:xfrm>
              <a:off x="394366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>
              <a:off x="3876165" y="5269741"/>
              <a:ext cx="277306" cy="2773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 userDrawn="1"/>
          </p:nvSpPr>
          <p:spPr>
            <a:xfrm>
              <a:off x="3943667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 userDrawn="1"/>
          </p:nvSpPr>
          <p:spPr>
            <a:xfrm>
              <a:off x="394366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 userDrawn="1"/>
          </p:nvSpPr>
          <p:spPr>
            <a:xfrm>
              <a:off x="394366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>
              <a:off x="394366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>
              <a:off x="394366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 userDrawn="1"/>
          </p:nvSpPr>
          <p:spPr>
            <a:xfrm>
              <a:off x="394366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>
              <a:off x="439361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>
              <a:off x="439361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 userDrawn="1"/>
          </p:nvSpPr>
          <p:spPr>
            <a:xfrm>
              <a:off x="4393610" y="4127932"/>
              <a:ext cx="72000" cy="72000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4393610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 userDrawn="1"/>
          </p:nvSpPr>
          <p:spPr>
            <a:xfrm>
              <a:off x="439361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 userDrawn="1"/>
          </p:nvSpPr>
          <p:spPr>
            <a:xfrm>
              <a:off x="4393610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 userDrawn="1"/>
          </p:nvSpPr>
          <p:spPr>
            <a:xfrm>
              <a:off x="439361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489733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 userDrawn="1"/>
          </p:nvSpPr>
          <p:spPr>
            <a:xfrm>
              <a:off x="489733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 userDrawn="1"/>
          </p:nvSpPr>
          <p:spPr>
            <a:xfrm>
              <a:off x="4897333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 userDrawn="1"/>
          </p:nvSpPr>
          <p:spPr>
            <a:xfrm>
              <a:off x="489733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489733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 userDrawn="1"/>
          </p:nvSpPr>
          <p:spPr>
            <a:xfrm>
              <a:off x="489733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 userDrawn="1"/>
          </p:nvSpPr>
          <p:spPr>
            <a:xfrm>
              <a:off x="4882392" y="128357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 userDrawn="1"/>
          </p:nvSpPr>
          <p:spPr>
            <a:xfrm>
              <a:off x="489733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5347276" y="5743422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>
              <a:off x="534727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>
              <a:off x="534727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 userDrawn="1"/>
          </p:nvSpPr>
          <p:spPr>
            <a:xfrm>
              <a:off x="5238427" y="321133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534727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 userDrawn="1"/>
          </p:nvSpPr>
          <p:spPr>
            <a:xfrm>
              <a:off x="5347276" y="1704697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 userDrawn="1"/>
          </p:nvSpPr>
          <p:spPr>
            <a:xfrm>
              <a:off x="5347276" y="89695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5" name="타원 94"/>
            <p:cNvSpPr/>
            <p:nvPr userDrawn="1"/>
          </p:nvSpPr>
          <p:spPr>
            <a:xfrm>
              <a:off x="577350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577350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 userDrawn="1"/>
          </p:nvSpPr>
          <p:spPr>
            <a:xfrm>
              <a:off x="5808142" y="456413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>
              <a:off x="577350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 userDrawn="1"/>
          </p:nvSpPr>
          <p:spPr>
            <a:xfrm>
              <a:off x="577350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577350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 userDrawn="1"/>
          </p:nvSpPr>
          <p:spPr>
            <a:xfrm>
              <a:off x="5773503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 userDrawn="1"/>
          </p:nvSpPr>
          <p:spPr>
            <a:xfrm>
              <a:off x="577350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 userDrawn="1"/>
          </p:nvSpPr>
          <p:spPr>
            <a:xfrm>
              <a:off x="6223446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622344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 userDrawn="1"/>
          </p:nvSpPr>
          <p:spPr>
            <a:xfrm>
              <a:off x="622344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 userDrawn="1"/>
          </p:nvSpPr>
          <p:spPr>
            <a:xfrm>
              <a:off x="6223446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 userDrawn="1"/>
          </p:nvSpPr>
          <p:spPr>
            <a:xfrm>
              <a:off x="622344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6223446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 userDrawn="1"/>
          </p:nvSpPr>
          <p:spPr>
            <a:xfrm>
              <a:off x="6223446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 userDrawn="1"/>
          </p:nvSpPr>
          <p:spPr>
            <a:xfrm>
              <a:off x="6640939" y="613004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 userDrawn="1"/>
          </p:nvSpPr>
          <p:spPr>
            <a:xfrm>
              <a:off x="665588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665588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 userDrawn="1"/>
          </p:nvSpPr>
          <p:spPr>
            <a:xfrm>
              <a:off x="665588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 userDrawn="1"/>
          </p:nvSpPr>
          <p:spPr>
            <a:xfrm>
              <a:off x="665588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 userDrawn="1"/>
          </p:nvSpPr>
          <p:spPr>
            <a:xfrm>
              <a:off x="665588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665588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 userDrawn="1"/>
          </p:nvSpPr>
          <p:spPr>
            <a:xfrm>
              <a:off x="665588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153470" y="2220068"/>
            <a:ext cx="7432107" cy="1834043"/>
          </a:xfrm>
          <a:prstGeom prst="rect">
            <a:avLst/>
          </a:prstGeom>
        </p:spPr>
        <p:txBody>
          <a:bodyPr anchor="b"/>
          <a:lstStyle>
            <a:lvl1pPr algn="r">
              <a:defRPr lang="ko-KR" altLang="en-US" sz="48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프레젠테이션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제목을 쓰는 곳입니다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9578" y="3975644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50711" y="365928"/>
            <a:ext cx="8690578" cy="562168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슬라이드 제목을 쓰는 곳입니다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0" y="849629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쓰는 곳입니다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509486"/>
            <a:ext cx="12192000" cy="53485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760936" y="3051629"/>
            <a:ext cx="5972123" cy="562168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32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발표의 달인 무료 템플릿 </a:t>
            </a:r>
            <a:r>
              <a:rPr lang="en-US" altLang="ko-KR" dirty="0"/>
              <a:t>#24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637060" y="3714843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err="1"/>
              <a:t>Brightworks.co.k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6981A-128B-499D-A1BD-52947A59EC4D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제목 295"/>
          <p:cNvSpPr>
            <a:spLocks noGrp="1"/>
          </p:cNvSpPr>
          <p:nvPr>
            <p:ph type="title"/>
          </p:nvPr>
        </p:nvSpPr>
        <p:spPr>
          <a:xfrm>
            <a:off x="4153471" y="2141601"/>
            <a:ext cx="7432107" cy="1834043"/>
          </a:xfrm>
        </p:spPr>
        <p:txBody>
          <a:bodyPr/>
          <a:lstStyle/>
          <a:p>
            <a:r>
              <a:rPr lang="en-US" altLang="ko-KR" dirty="0" err="1" smtClean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DlY</a:t>
            </a:r>
            <a:r>
              <a:rPr lang="en-US" altLang="ko-KR" dirty="0" smtClean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Humidifier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7" name="텍스트 개체 틀 296"/>
          <p:cNvSpPr>
            <a:spLocks noGrp="1"/>
          </p:cNvSpPr>
          <p:nvPr>
            <p:ph type="body" sz="quarter" idx="13"/>
          </p:nvPr>
        </p:nvSpPr>
        <p:spPr>
          <a:xfrm>
            <a:off x="5489578" y="4108361"/>
            <a:ext cx="6096000" cy="1609859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201031515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201534103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하성혁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201635845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장윤지</a:t>
            </a:r>
          </a:p>
        </p:txBody>
      </p:sp>
    </p:spTree>
    <p:extLst>
      <p:ext uri="{BB962C8B-B14F-4D97-AF65-F5344CB8AC3E}">
        <p14:creationId xmlns:p14="http://schemas.microsoft.com/office/powerpoint/2010/main" val="36700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35687" y="1643870"/>
            <a:ext cx="11027730" cy="47480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Pros and Cons of our proposed system.</a:t>
            </a:r>
            <a:endParaRPr lang="ko-KR" altLang="en-US" sz="3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07799" y="1857007"/>
            <a:ext cx="7961498" cy="1563503"/>
            <a:chOff x="1141554" y="2434593"/>
            <a:chExt cx="2648166" cy="910767"/>
          </a:xfrm>
        </p:grpSpPr>
        <p:sp>
          <p:nvSpPr>
            <p:cNvPr id="5" name="TextBox 4"/>
            <p:cNvSpPr txBox="1"/>
            <p:nvPr/>
          </p:nvSpPr>
          <p:spPr>
            <a:xfrm>
              <a:off x="1205031" y="2434593"/>
              <a:ext cx="806295" cy="3406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32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Advantages</a:t>
              </a:r>
              <a:endParaRPr lang="ko-KR" altLang="en-US" sz="32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1554" y="2775234"/>
              <a:ext cx="2648166" cy="5701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Temperature and humidity appear on LCD.</a:t>
              </a:r>
            </a:p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 can know humidity condition as LED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8638" y="4014126"/>
            <a:ext cx="6413361" cy="2546180"/>
            <a:chOff x="1119469" y="2402183"/>
            <a:chExt cx="2648166" cy="1488465"/>
          </a:xfrm>
        </p:grpSpPr>
        <p:sp>
          <p:nvSpPr>
            <p:cNvPr id="8" name="TextBox 7"/>
            <p:cNvSpPr txBox="1"/>
            <p:nvPr/>
          </p:nvSpPr>
          <p:spPr>
            <a:xfrm>
              <a:off x="1119469" y="2402183"/>
              <a:ext cx="1366580" cy="3778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Disadvantages</a:t>
              </a:r>
              <a:endParaRPr lang="ko-KR" altLang="en-US" sz="36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469" y="2800318"/>
              <a:ext cx="2648166" cy="1090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 not detect fast and accurately.</a:t>
              </a:r>
            </a:p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 not generate much vaper. </a:t>
              </a:r>
              <a:endParaRPr lang="ko-KR" altLang="en-US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14661" r="-2185" b="32829"/>
          <a:stretch/>
        </p:blipFill>
        <p:spPr>
          <a:xfrm>
            <a:off x="7413620" y="1927454"/>
            <a:ext cx="3460760" cy="16004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0" y="3744101"/>
            <a:ext cx="3460760" cy="24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6" y="1932551"/>
            <a:ext cx="4267570" cy="4084674"/>
          </a:xfrm>
          <a:prstGeom prst="rect">
            <a:avLst/>
          </a:prstGeom>
        </p:spPr>
      </p:pic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future work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>
          <a:xfrm>
            <a:off x="3048000" y="840440"/>
            <a:ext cx="6096000" cy="341078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 and Improvement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091113" y="2351260"/>
            <a:ext cx="7293236" cy="3323987"/>
            <a:chOff x="8284767" y="2247983"/>
            <a:chExt cx="5992132" cy="3323987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247983"/>
              <a:ext cx="163217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Lack Point</a:t>
              </a:r>
              <a:endParaRPr lang="ko-KR" altLang="en-US" sz="24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57338" y="2709648"/>
              <a:ext cx="5919561" cy="28623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latinLnBrk="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Temperature-Humidity Sensor do not detect accurately.</a:t>
              </a:r>
            </a:p>
            <a:p>
              <a:pPr latinLnBrk="0"/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And detect temperature and humidity slowly. </a:t>
              </a:r>
            </a:p>
            <a:p>
              <a:pPr latinLnBrk="0"/>
              <a:endPara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/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 Use more accurate Sensor.</a:t>
              </a:r>
            </a:p>
            <a:p>
              <a:pPr latinLnBrk="0"/>
              <a:endPara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/>
              <a:endPara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 latinLnBrk="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Vapor is less than other humidifier.</a:t>
              </a:r>
            </a:p>
            <a:p>
              <a:pPr marL="285750" indent="-285750" latinLnBrk="0">
                <a:buFont typeface="Wingdings" panose="05000000000000000000" pitchFamily="2" charset="2"/>
                <a:buChar char="ü"/>
              </a:pPr>
              <a:endPara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/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 Use more powerful Ultrasonic Sensor.</a:t>
              </a:r>
            </a:p>
          </p:txBody>
        </p:sp>
      </p:grpSp>
      <p:sp>
        <p:nvSpPr>
          <p:cNvPr id="38" name="자유형 37"/>
          <p:cNvSpPr/>
          <p:nvPr/>
        </p:nvSpPr>
        <p:spPr>
          <a:xfrm>
            <a:off x="3218832" y="2546018"/>
            <a:ext cx="1693642" cy="1001485"/>
          </a:xfrm>
          <a:custGeom>
            <a:avLst/>
            <a:gdLst>
              <a:gd name="connsiteX0" fmla="*/ 0 w 2075543"/>
              <a:gd name="connsiteY0" fmla="*/ 1001485 h 1001485"/>
              <a:gd name="connsiteX1" fmla="*/ 1001485 w 2075543"/>
              <a:gd name="connsiteY1" fmla="*/ 0 h 1001485"/>
              <a:gd name="connsiteX2" fmla="*/ 2075543 w 2075543"/>
              <a:gd name="connsiteY2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543" h="1001485">
                <a:moveTo>
                  <a:pt x="0" y="1001485"/>
                </a:moveTo>
                <a:lnTo>
                  <a:pt x="1001485" y="0"/>
                </a:lnTo>
                <a:lnTo>
                  <a:pt x="2075543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5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1" y="619147"/>
            <a:ext cx="8690578" cy="562168"/>
          </a:xfrm>
        </p:spPr>
        <p:txBody>
          <a:bodyPr/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Humidifier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2" y="2365513"/>
            <a:ext cx="3783490" cy="35907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8" y="2365513"/>
            <a:ext cx="3783490" cy="36304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55" y="2351344"/>
            <a:ext cx="3783490" cy="35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48829" y="1674408"/>
            <a:ext cx="11305206" cy="49394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6143" y="613741"/>
            <a:ext cx="8690578" cy="562168"/>
          </a:xfrm>
        </p:spPr>
        <p:txBody>
          <a:bodyPr/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Practicality and Creative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7887" y="1793287"/>
            <a:ext cx="10789614" cy="1540963"/>
            <a:chOff x="1140102" y="2321877"/>
            <a:chExt cx="2648166" cy="1499538"/>
          </a:xfrm>
        </p:grpSpPr>
        <p:sp>
          <p:nvSpPr>
            <p:cNvPr id="7" name="TextBox 6"/>
            <p:cNvSpPr txBox="1"/>
            <p:nvPr/>
          </p:nvSpPr>
          <p:spPr>
            <a:xfrm>
              <a:off x="3258271" y="2321877"/>
              <a:ext cx="236532" cy="4705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40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40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0102" y="2437712"/>
              <a:ext cx="2648166" cy="13837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It can manage humidity easily.</a:t>
              </a:r>
            </a:p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Turn on or turn off </a:t>
              </a:r>
              <a:r>
                <a:rPr lang="en-US" altLang="ko-KR" sz="2400" b="1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automatically</a:t>
              </a: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marL="285750" indent="-285750" latinLnBrk="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We can see if the humidity is </a:t>
              </a:r>
              <a:r>
                <a:rPr lang="en-US" altLang="ko-KR" sz="2400" b="1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appropriate</a:t>
              </a:r>
              <a:r>
                <a:rPr lang="en-US" altLang="ko-KR" sz="2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or not by the led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709404"/>
            <a:ext cx="2259308" cy="2589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87" y="3709404"/>
            <a:ext cx="2752078" cy="29044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7" y="3709404"/>
            <a:ext cx="5364273" cy="27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614" y="588515"/>
            <a:ext cx="8690578" cy="562168"/>
          </a:xfrm>
        </p:spPr>
        <p:txBody>
          <a:bodyPr/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 and Special Point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5686" y="1643870"/>
            <a:ext cx="11604779" cy="47480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843" y="1850997"/>
            <a:ext cx="9637333" cy="1421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When humidifier turn off, it can turn on </a:t>
            </a:r>
            <a:r>
              <a:rPr lang="en-US" altLang="ko-KR" sz="24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Passively 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there is no water, </a:t>
            </a:r>
            <a:r>
              <a:rPr lang="en-US" altLang="ko-KR" sz="24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 a sound and turn on LED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Timer function. </a:t>
            </a:r>
            <a:r>
              <a:rPr lang="en-US" altLang="ko-KR" sz="24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 the </a:t>
            </a:r>
            <a:r>
              <a:rPr lang="en-US" altLang="ko-KR" sz="24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time.</a:t>
            </a:r>
            <a:endParaRPr lang="ko-KR" altLang="en-US" sz="24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567" y="3918728"/>
            <a:ext cx="2138348" cy="20936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80" y="3918729"/>
            <a:ext cx="2392247" cy="22356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27" y="3918729"/>
            <a:ext cx="2159990" cy="22356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8" y="3918730"/>
            <a:ext cx="3359598" cy="2235659"/>
          </a:xfrm>
          <a:prstGeom prst="rect">
            <a:avLst/>
          </a:prstGeom>
        </p:spPr>
      </p:pic>
      <p:sp>
        <p:nvSpPr>
          <p:cNvPr id="14" name="화살표: 오른쪽 13"/>
          <p:cNvSpPr/>
          <p:nvPr/>
        </p:nvSpPr>
        <p:spPr>
          <a:xfrm>
            <a:off x="4314950" y="4592554"/>
            <a:ext cx="906571" cy="70133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8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0" y="379844"/>
            <a:ext cx="8690578" cy="562168"/>
          </a:xfrm>
        </p:spPr>
        <p:txBody>
          <a:bodyPr/>
          <a:lstStyle/>
          <a:p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and Role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>
          <a:xfrm>
            <a:off x="1605566" y="903080"/>
            <a:ext cx="6096000" cy="156018"/>
          </a:xfrm>
        </p:spPr>
        <p:txBody>
          <a:bodyPr/>
          <a:lstStyle/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is a component that compose humidifier.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8340" y="2035360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 source and control product.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8340" y="175850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Uno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8341" y="3434808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 humidity and temperature.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8341" y="316015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LCD Screen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03" y="1450346"/>
            <a:ext cx="1385098" cy="1204282"/>
          </a:xfrm>
          <a:prstGeom prst="hexagon">
            <a:avLst/>
          </a:prstGeom>
        </p:spPr>
      </p:pic>
      <p:sp>
        <p:nvSpPr>
          <p:cNvPr id="17" name="자유형 45"/>
          <p:cNvSpPr/>
          <p:nvPr/>
        </p:nvSpPr>
        <p:spPr>
          <a:xfrm>
            <a:off x="4876623" y="3552382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자유형 45"/>
          <p:cNvSpPr/>
          <p:nvPr/>
        </p:nvSpPr>
        <p:spPr>
          <a:xfrm>
            <a:off x="4876623" y="2136937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55" y="2863427"/>
            <a:ext cx="1385098" cy="12090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54" y="4281236"/>
            <a:ext cx="1385098" cy="1204282"/>
          </a:xfrm>
          <a:prstGeom prst="rect">
            <a:avLst/>
          </a:prstGeom>
        </p:spPr>
      </p:pic>
      <p:sp>
        <p:nvSpPr>
          <p:cNvPr id="24" name="자유형 45"/>
          <p:cNvSpPr/>
          <p:nvPr/>
        </p:nvSpPr>
        <p:spPr>
          <a:xfrm>
            <a:off x="4899630" y="4887929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8340" y="4831911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water is lack, make a sound.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8340" y="4557258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Plezo</a:t>
            </a:r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Speaker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1803" y="5694317"/>
            <a:ext cx="1390249" cy="1204282"/>
          </a:xfrm>
          <a:prstGeom prst="rect">
            <a:avLst/>
          </a:prstGeom>
        </p:spPr>
      </p:pic>
      <p:sp>
        <p:nvSpPr>
          <p:cNvPr id="28" name="자유형 45"/>
          <p:cNvSpPr/>
          <p:nvPr/>
        </p:nvSpPr>
        <p:spPr>
          <a:xfrm>
            <a:off x="4899630" y="6285032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8340" y="6229014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Depending on humidity, turn on LED.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8340" y="595436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RGB LED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0" y="379844"/>
            <a:ext cx="8690578" cy="562168"/>
          </a:xfrm>
        </p:spPr>
        <p:txBody>
          <a:bodyPr/>
          <a:lstStyle/>
          <a:p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and Role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>
          <a:xfrm>
            <a:off x="1605566" y="903080"/>
            <a:ext cx="6096000" cy="156018"/>
          </a:xfrm>
        </p:spPr>
        <p:txBody>
          <a:bodyPr/>
          <a:lstStyle/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is a component that compose humidifier.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2607" y="2142385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 humidity.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07" y="1865668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Temperature-Humidity Sensor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자유형 45"/>
          <p:cNvSpPr/>
          <p:nvPr/>
        </p:nvSpPr>
        <p:spPr>
          <a:xfrm>
            <a:off x="4870888" y="2174076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57" y="1623050"/>
            <a:ext cx="1385098" cy="1123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22" y="4633944"/>
            <a:ext cx="1385098" cy="1209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22" y="3023548"/>
            <a:ext cx="1385098" cy="12090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2607" y="3671215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 water depth.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2607" y="339449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 Sensor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자유형 45"/>
          <p:cNvSpPr/>
          <p:nvPr/>
        </p:nvSpPr>
        <p:spPr>
          <a:xfrm>
            <a:off x="4878546" y="3625009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2607" y="5115339"/>
            <a:ext cx="3455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 humidity.</a:t>
            </a:r>
            <a:endParaRPr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607" y="483862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Ultrasonic transducer</a:t>
            </a:r>
            <a:endParaRPr lang="ko-KR" altLang="en-US" sz="14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45"/>
          <p:cNvSpPr/>
          <p:nvPr/>
        </p:nvSpPr>
        <p:spPr>
          <a:xfrm>
            <a:off x="4870889" y="5128753"/>
            <a:ext cx="1490397" cy="0"/>
          </a:xfrm>
          <a:custGeom>
            <a:avLst/>
            <a:gdLst>
              <a:gd name="connsiteX0" fmla="*/ 0 w 2400300"/>
              <a:gd name="connsiteY0" fmla="*/ 673100 h 673100"/>
              <a:gd name="connsiteX1" fmla="*/ 0 w 2400300"/>
              <a:gd name="connsiteY1" fmla="*/ 0 h 673100"/>
              <a:gd name="connsiteX2" fmla="*/ 2400300 w 2400300"/>
              <a:gd name="connsiteY2" fmla="*/ 0 h 673100"/>
              <a:gd name="connsiteX0" fmla="*/ 0 w 2400300"/>
              <a:gd name="connsiteY0" fmla="*/ 0 h 0"/>
              <a:gd name="connsiteX1" fmla="*/ 2400300 w 2400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062" y="482716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</a:t>
            </a:r>
            <a:endParaRPr lang="ko-KR" altLang="en-US" sz="32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062" y="1005156"/>
            <a:ext cx="286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progress our work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1128932" y="1668580"/>
            <a:ext cx="3575592" cy="346590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1069145" y="4180032"/>
            <a:ext cx="3695750" cy="307562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1353840" y="3206255"/>
            <a:ext cx="3125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>
            <a:off x="7205749" y="826477"/>
            <a:ext cx="2627568" cy="425548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6200000" flipV="1">
            <a:off x="6537649" y="3102773"/>
            <a:ext cx="1713901" cy="206964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7227084" y="6103432"/>
            <a:ext cx="2657839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6258317" y="4323857"/>
            <a:ext cx="105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3840" y="3277645"/>
            <a:ext cx="2813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 can see the </a:t>
            </a: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humidity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 LCD.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20062" y="4631338"/>
            <a:ext cx="3308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People could breath comfortable</a:t>
            </a:r>
          </a:p>
          <a:p>
            <a:pPr marL="171450" indent="-171450"/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the 40%~60% </a:t>
            </a: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humidity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/>
            <a:endParaRPr lang="en-US" altLang="ko-KR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Most of the humidity value is 50~60%.(In winter, 30% or more.)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 the value is under 20%,</a:t>
            </a:r>
          </a:p>
          <a:p>
            <a:pPr marL="171450" indent="-171450"/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It may cause trouble our eyes or skin.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94245" y="5035482"/>
            <a:ext cx="37219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Turn on LED as much percent of humidity.</a:t>
            </a:r>
            <a:endParaRPr lang="ko-KR" altLang="en-US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3840" y="1924541"/>
            <a:ext cx="3308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Temperature-Humidity Sensor can be use.</a:t>
            </a:r>
            <a:endParaRPr lang="ko-KR" altLang="en-US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698609" y="998812"/>
            <a:ext cx="2518117" cy="618978"/>
            <a:chOff x="4726745" y="745588"/>
            <a:chExt cx="2518117" cy="618978"/>
          </a:xfrm>
        </p:grpSpPr>
        <p:sp>
          <p:nvSpPr>
            <p:cNvPr id="23" name="순서도: 수행의 시작/종료 22"/>
            <p:cNvSpPr/>
            <p:nvPr/>
          </p:nvSpPr>
          <p:spPr>
            <a:xfrm>
              <a:off x="4726745" y="745588"/>
              <a:ext cx="2518117" cy="618978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36234" y="844062"/>
              <a:ext cx="1871003" cy="37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</a:t>
              </a:r>
              <a:endPara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32215" y="5965094"/>
            <a:ext cx="2518117" cy="618978"/>
            <a:chOff x="4726745" y="745588"/>
            <a:chExt cx="2518117" cy="618978"/>
          </a:xfrm>
          <a:solidFill>
            <a:srgbClr val="009242"/>
          </a:solidFill>
        </p:grpSpPr>
        <p:sp>
          <p:nvSpPr>
            <p:cNvPr id="30" name="순서도: 수행의 시작/종료 29"/>
            <p:cNvSpPr/>
            <p:nvPr/>
          </p:nvSpPr>
          <p:spPr>
            <a:xfrm>
              <a:off x="4726745" y="745588"/>
              <a:ext cx="2518117" cy="618978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36234" y="844062"/>
              <a:ext cx="187100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Finish</a:t>
              </a:r>
            </a:p>
          </p:txBody>
        </p:sp>
      </p:grpSp>
      <p:sp>
        <p:nvSpPr>
          <p:cNvPr id="32" name="순서도: 처리 31"/>
          <p:cNvSpPr/>
          <p:nvPr/>
        </p:nvSpPr>
        <p:spPr>
          <a:xfrm>
            <a:off x="4728114" y="1924541"/>
            <a:ext cx="2447778" cy="6920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 the humidity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4245" y="1043050"/>
            <a:ext cx="3308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 the room.</a:t>
            </a:r>
          </a:p>
        </p:txBody>
      </p:sp>
      <p:sp>
        <p:nvSpPr>
          <p:cNvPr id="34" name="순서도: 문서 33"/>
          <p:cNvSpPr/>
          <p:nvPr/>
        </p:nvSpPr>
        <p:spPr>
          <a:xfrm>
            <a:off x="5029200" y="4631985"/>
            <a:ext cx="1993900" cy="1155700"/>
          </a:xfrm>
          <a:prstGeom prst="flowChartDocument">
            <a:avLst/>
          </a:prstGeom>
          <a:solidFill>
            <a:srgbClr val="007033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 the Output</a:t>
            </a:r>
          </a:p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(Turn on the LED)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4726746" y="2968284"/>
            <a:ext cx="2447778" cy="6893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 the humidity</a:t>
            </a:r>
          </a:p>
        </p:txBody>
      </p:sp>
      <p:sp>
        <p:nvSpPr>
          <p:cNvPr id="40" name="순서도: 판단 39"/>
          <p:cNvSpPr/>
          <p:nvPr/>
        </p:nvSpPr>
        <p:spPr>
          <a:xfrm>
            <a:off x="4628271" y="3711513"/>
            <a:ext cx="2560320" cy="703385"/>
          </a:xfrm>
          <a:prstGeom prst="flowChartDecision">
            <a:avLst/>
          </a:prstGeom>
          <a:solidFill>
            <a:srgbClr val="00A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7188591" y="2138296"/>
            <a:ext cx="309490" cy="2110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04619" y="3674397"/>
            <a:ext cx="105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7523876" y="2649412"/>
            <a:ext cx="2956555" cy="611950"/>
          </a:xfrm>
          <a:prstGeom prst="flowChartProcess">
            <a:avLst/>
          </a:prstGeom>
          <a:solidFill>
            <a:srgbClr val="D5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 the vapor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97608" y="6155901"/>
            <a:ext cx="28139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Turn off the </a:t>
            </a: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6" name="자유형 65"/>
          <p:cNvSpPr/>
          <p:nvPr/>
        </p:nvSpPr>
        <p:spPr>
          <a:xfrm>
            <a:off x="7034590" y="4825215"/>
            <a:ext cx="3699060" cy="337628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94245" y="3362181"/>
            <a:ext cx="3603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increase the </a:t>
            </a: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humidity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/>
            <a:r>
              <a:rPr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(Use ultrasonic waves)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5098" y="3870366"/>
            <a:ext cx="244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&lt;=RH &lt;= 60%?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50" y="2658817"/>
            <a:ext cx="3934374" cy="880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39" y="3201570"/>
            <a:ext cx="3134162" cy="1256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39" y="1754759"/>
            <a:ext cx="2372056" cy="13796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51" y="4317106"/>
            <a:ext cx="450595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062" y="482716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</a:t>
            </a:r>
            <a:endParaRPr lang="ko-KR" altLang="en-US" sz="32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062" y="1005156"/>
            <a:ext cx="286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progress our work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1128932" y="1668580"/>
            <a:ext cx="3575592" cy="346590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7205749" y="826477"/>
            <a:ext cx="2627568" cy="425548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6200000" flipV="1">
            <a:off x="6537649" y="3102773"/>
            <a:ext cx="1713901" cy="206964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7227084" y="6103432"/>
            <a:ext cx="2657839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6258317" y="4323857"/>
            <a:ext cx="105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72684" y="4944157"/>
            <a:ext cx="37219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Turn on LED and make a sound</a:t>
            </a:r>
            <a:endParaRPr lang="ko-KR" altLang="en-US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3840" y="1924541"/>
            <a:ext cx="3308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 Sensor can be use.</a:t>
            </a:r>
            <a:endParaRPr lang="ko-KR" altLang="en-US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698609" y="998812"/>
            <a:ext cx="2518117" cy="618978"/>
            <a:chOff x="4726745" y="745588"/>
            <a:chExt cx="2518117" cy="618978"/>
          </a:xfrm>
        </p:grpSpPr>
        <p:sp>
          <p:nvSpPr>
            <p:cNvPr id="23" name="순서도: 수행의 시작/종료 22"/>
            <p:cNvSpPr/>
            <p:nvPr/>
          </p:nvSpPr>
          <p:spPr>
            <a:xfrm>
              <a:off x="4726745" y="745588"/>
              <a:ext cx="2518117" cy="618978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36234" y="844062"/>
              <a:ext cx="1871003" cy="37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</a:t>
              </a:r>
              <a:endParaRPr lang="ko-KR" altLang="en-US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32215" y="5965094"/>
            <a:ext cx="2518117" cy="618978"/>
            <a:chOff x="4726745" y="745588"/>
            <a:chExt cx="2518117" cy="618978"/>
          </a:xfrm>
          <a:solidFill>
            <a:srgbClr val="009242"/>
          </a:solidFill>
        </p:grpSpPr>
        <p:sp>
          <p:nvSpPr>
            <p:cNvPr id="30" name="순서도: 수행의 시작/종료 29"/>
            <p:cNvSpPr/>
            <p:nvPr/>
          </p:nvSpPr>
          <p:spPr>
            <a:xfrm>
              <a:off x="4726745" y="745588"/>
              <a:ext cx="2518117" cy="618978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36234" y="844062"/>
              <a:ext cx="187100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Finish</a:t>
              </a:r>
            </a:p>
          </p:txBody>
        </p:sp>
      </p:grpSp>
      <p:sp>
        <p:nvSpPr>
          <p:cNvPr id="32" name="순서도: 처리 31"/>
          <p:cNvSpPr/>
          <p:nvPr/>
        </p:nvSpPr>
        <p:spPr>
          <a:xfrm>
            <a:off x="4728114" y="1924541"/>
            <a:ext cx="2447778" cy="69205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 the depth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4245" y="1043050"/>
            <a:ext cx="3308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 the room.</a:t>
            </a:r>
          </a:p>
        </p:txBody>
      </p:sp>
      <p:sp>
        <p:nvSpPr>
          <p:cNvPr id="34" name="순서도: 문서 33"/>
          <p:cNvSpPr/>
          <p:nvPr/>
        </p:nvSpPr>
        <p:spPr>
          <a:xfrm>
            <a:off x="5029200" y="4631985"/>
            <a:ext cx="1993900" cy="1155700"/>
          </a:xfrm>
          <a:prstGeom prst="flowChartDocument">
            <a:avLst/>
          </a:prstGeom>
          <a:solidFill>
            <a:srgbClr val="007033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 a Sound and turn on LED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4726746" y="2968284"/>
            <a:ext cx="2447778" cy="68932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 the humidity</a:t>
            </a:r>
          </a:p>
        </p:txBody>
      </p:sp>
      <p:sp>
        <p:nvSpPr>
          <p:cNvPr id="40" name="순서도: 판단 39"/>
          <p:cNvSpPr/>
          <p:nvPr/>
        </p:nvSpPr>
        <p:spPr>
          <a:xfrm>
            <a:off x="4628271" y="3711513"/>
            <a:ext cx="2560320" cy="703385"/>
          </a:xfrm>
          <a:prstGeom prst="flowChartDecision">
            <a:avLst/>
          </a:prstGeom>
          <a:solidFill>
            <a:srgbClr val="00A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7188591" y="2138296"/>
            <a:ext cx="309490" cy="2110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04619" y="3674397"/>
            <a:ext cx="105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</a:t>
            </a:r>
          </a:p>
        </p:txBody>
      </p:sp>
      <p:sp>
        <p:nvSpPr>
          <p:cNvPr id="66" name="자유형 65"/>
          <p:cNvSpPr/>
          <p:nvPr/>
        </p:nvSpPr>
        <p:spPr>
          <a:xfrm>
            <a:off x="7034590" y="4825215"/>
            <a:ext cx="3699060" cy="337628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4895" y="3876095"/>
            <a:ext cx="236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depth &gt;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 ?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43" y="2235190"/>
            <a:ext cx="2152950" cy="2095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43" y="2539254"/>
            <a:ext cx="3972479" cy="362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08" y="3263208"/>
            <a:ext cx="3305636" cy="2524477"/>
          </a:xfrm>
          <a:prstGeom prst="rect">
            <a:avLst/>
          </a:prstGeom>
        </p:spPr>
      </p:pic>
      <p:sp>
        <p:nvSpPr>
          <p:cNvPr id="36" name="자유형 35"/>
          <p:cNvSpPr/>
          <p:nvPr/>
        </p:nvSpPr>
        <p:spPr>
          <a:xfrm flipH="1" flipV="1">
            <a:off x="1069145" y="4180032"/>
            <a:ext cx="3695750" cy="307562"/>
          </a:xfrm>
          <a:custGeom>
            <a:avLst/>
            <a:gdLst>
              <a:gd name="connsiteX0" fmla="*/ 0 w 3340359"/>
              <a:gd name="connsiteY0" fmla="*/ 307910 h 307910"/>
              <a:gd name="connsiteX1" fmla="*/ 307910 w 3340359"/>
              <a:gd name="connsiteY1" fmla="*/ 0 h 307910"/>
              <a:gd name="connsiteX2" fmla="*/ 3340359 w 3340359"/>
              <a:gd name="connsiteY2" fmla="*/ 0 h 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359" h="307910">
                <a:moveTo>
                  <a:pt x="0" y="307910"/>
                </a:moveTo>
                <a:lnTo>
                  <a:pt x="307910" y="0"/>
                </a:lnTo>
                <a:lnTo>
                  <a:pt x="3340359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0062" y="4637970"/>
            <a:ext cx="330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People could use humidifier,</a:t>
            </a:r>
          </a:p>
          <a:p>
            <a:pPr marL="171450" indent="-171450"/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when water is enough.</a:t>
            </a:r>
          </a:p>
          <a:p>
            <a:pPr marL="171450" indent="-171450"/>
            <a:endParaRPr lang="en-US" altLang="ko-KR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1089" y="3078866"/>
            <a:ext cx="1909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데모영상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774</TotalTime>
  <Words>419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아리따-돋움(TTF)-Light</vt:lpstr>
      <vt:lpstr>아리따-돋움(TTF)-SemiBold</vt:lpstr>
      <vt:lpstr>Arial</vt:lpstr>
      <vt:lpstr>Wingdings</vt:lpstr>
      <vt:lpstr>Office 테마</vt:lpstr>
      <vt:lpstr>DlY Humidifier</vt:lpstr>
      <vt:lpstr>DIY Humidifier</vt:lpstr>
      <vt:lpstr>Practicality and Creative</vt:lpstr>
      <vt:lpstr>Function and Special Point</vt:lpstr>
      <vt:lpstr>Component and Role</vt:lpstr>
      <vt:lpstr>Component and Role</vt:lpstr>
      <vt:lpstr>PowerPoint 프레젠테이션</vt:lpstr>
      <vt:lpstr>PowerPoint 프레젠테이션</vt:lpstr>
      <vt:lpstr>PowerPoint 프레젠테이션</vt:lpstr>
      <vt:lpstr>Pros and Cons of our proposed system.</vt:lpstr>
      <vt:lpstr>Conclusion and future 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Sung Hyeok</cp:lastModifiedBy>
  <cp:revision>60</cp:revision>
  <dcterms:created xsi:type="dcterms:W3CDTF">2016-05-23T06:08:25Z</dcterms:created>
  <dcterms:modified xsi:type="dcterms:W3CDTF">2016-12-15T09:50:53Z</dcterms:modified>
</cp:coreProperties>
</file>