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48"/>
  </p:notesMasterIdLst>
  <p:handoutMasterIdLst>
    <p:handoutMasterId r:id="rId49"/>
  </p:handoutMasterIdLst>
  <p:sldIdLst>
    <p:sldId id="420" r:id="rId5"/>
    <p:sldId id="361" r:id="rId6"/>
    <p:sldId id="353" r:id="rId7"/>
    <p:sldId id="354" r:id="rId8"/>
    <p:sldId id="362" r:id="rId9"/>
    <p:sldId id="363" r:id="rId10"/>
    <p:sldId id="364" r:id="rId11"/>
    <p:sldId id="365" r:id="rId12"/>
    <p:sldId id="376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7" r:id="rId22"/>
    <p:sldId id="378" r:id="rId23"/>
    <p:sldId id="381" r:id="rId24"/>
    <p:sldId id="379" r:id="rId25"/>
    <p:sldId id="380" r:id="rId26"/>
    <p:sldId id="382" r:id="rId27"/>
    <p:sldId id="391" r:id="rId28"/>
    <p:sldId id="375" r:id="rId29"/>
    <p:sldId id="39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3" r:id="rId39"/>
    <p:sldId id="394" r:id="rId40"/>
    <p:sldId id="395" r:id="rId41"/>
    <p:sldId id="396" r:id="rId42"/>
    <p:sldId id="403" r:id="rId43"/>
    <p:sldId id="397" r:id="rId44"/>
    <p:sldId id="398" r:id="rId45"/>
    <p:sldId id="421" r:id="rId46"/>
    <p:sldId id="356" r:id="rId4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0" y="6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11/11/2022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2022-11-11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effectLst/>
              <a:latin typeface="+mj-ea"/>
              <a:ea typeface="+mj-ea"/>
            </a:endParaRPr>
          </a:p>
          <a:p>
            <a:pPr rtl="0"/>
            <a:r>
              <a:rPr lang="en-US" altLang="ko-KR">
                <a:latin typeface="+mj-ea"/>
                <a:ea typeface="+mj-ea"/>
              </a:rPr>
              <a:t>ID=d924773e-9a16-4d6d-9803-8cb819e99682</a:t>
            </a:r>
            <a:r>
              <a:rPr lang="ko-KR" altLang="en-US">
                <a:latin typeface="+mj-ea"/>
                <a:ea typeface="+mj-ea"/>
              </a:rPr>
              <a:t>
</a:t>
            </a:r>
            <a:r>
              <a:rPr lang="en-US" altLang="ko-KR">
                <a:latin typeface="+mj-ea"/>
                <a:ea typeface="+mj-ea"/>
              </a:rPr>
              <a:t>Recipe=text_billboard
Type=TextOnly
Variant=0
FamilyID=AccentBoxWalbaum_Zero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432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308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37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525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756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55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82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434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936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733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936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31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632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0640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4005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756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6404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7690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9185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201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1999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721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5025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6471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6905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138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535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0240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444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2653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5790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25908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304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379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418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0736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94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01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913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95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257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53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cmmn/main.d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cmmn/main.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vision.com/163" TargetMode="External"/><Relationship Id="rId2" Type="http://schemas.openxmlformats.org/officeDocument/2006/relationships/hyperlink" Target="https://scikit-learn.org/stable/modules/generated/sklearn.svm.SVC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.blog.naver.com/slykid/221658390208" TargetMode="External"/><Relationship Id="rId4" Type="http://schemas.openxmlformats.org/officeDocument/2006/relationships/hyperlink" Target="https://todayisbetterthanyesterday.tistory.com/32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cmmn/main.d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 분류 분석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90BB97C-DDAA-40F1-8E3C-CDC0081D0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9FA94E5-9231-40B2-BF67-D30F5651000E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D3EA7-3141-467C-863D-836BFFC7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51" y="1511272"/>
            <a:ext cx="9276497" cy="22786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04E2F2-77B5-4FBF-95A4-37553D59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128" y="3979516"/>
            <a:ext cx="8029575" cy="24749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3A8E70-7AA5-4798-8169-607AA858B52D}"/>
              </a:ext>
            </a:extLst>
          </p:cNvPr>
          <p:cNvSpPr/>
          <p:nvPr/>
        </p:nvSpPr>
        <p:spPr>
          <a:xfrm>
            <a:off x="1813876" y="1485438"/>
            <a:ext cx="1642079" cy="307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19D82B-BF09-4C54-8299-BA15C40DB2D4}"/>
              </a:ext>
            </a:extLst>
          </p:cNvPr>
          <p:cNvCxnSpPr>
            <a:cxnSpLocks/>
          </p:cNvCxnSpPr>
          <p:nvPr/>
        </p:nvCxnSpPr>
        <p:spPr>
          <a:xfrm>
            <a:off x="6076699" y="3856382"/>
            <a:ext cx="0" cy="246267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1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7BB48F-8ED7-4788-935E-3181AD49D867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C381E-F964-496B-B8ED-8F0AAAB8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08" y="3999963"/>
            <a:ext cx="7400384" cy="2099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FF0D0C-DA33-487A-9DDD-07FF332A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1381860"/>
            <a:ext cx="8029575" cy="24749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C786B3-D638-4ECF-88B4-FEB747796F74}"/>
              </a:ext>
            </a:extLst>
          </p:cNvPr>
          <p:cNvSpPr/>
          <p:nvPr/>
        </p:nvSpPr>
        <p:spPr>
          <a:xfrm>
            <a:off x="5745309" y="1452663"/>
            <a:ext cx="1161527" cy="357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95E2CD-F3A3-48B8-99A2-35E009B4B350}"/>
              </a:ext>
            </a:extLst>
          </p:cNvPr>
          <p:cNvSpPr/>
          <p:nvPr/>
        </p:nvSpPr>
        <p:spPr>
          <a:xfrm>
            <a:off x="5743072" y="3927628"/>
            <a:ext cx="1161527" cy="357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290BF8-82D5-4337-A6AC-42CB6232035A}"/>
              </a:ext>
            </a:extLst>
          </p:cNvPr>
          <p:cNvCxnSpPr>
            <a:cxnSpLocks/>
          </p:cNvCxnSpPr>
          <p:nvPr/>
        </p:nvCxnSpPr>
        <p:spPr>
          <a:xfrm>
            <a:off x="6096000" y="3705424"/>
            <a:ext cx="0" cy="222204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4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병합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AD5E98-FF5B-4C41-8EE7-FE2C4A4B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9" y="1754604"/>
            <a:ext cx="11526602" cy="3202488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03887-1EA1-4D70-B486-C0C29D4C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058" y="5243130"/>
            <a:ext cx="5008384" cy="870236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일시</a:t>
            </a:r>
            <a:r>
              <a:rPr lang="en-US" altLang="ko-KR" dirty="0"/>
              <a:t>’ </a:t>
            </a:r>
            <a:r>
              <a:rPr lang="ko-KR" altLang="en-US" dirty="0"/>
              <a:t>기준으로 </a:t>
            </a:r>
            <a:r>
              <a:rPr lang="en-US" altLang="ko-KR" dirty="0"/>
              <a:t>5</a:t>
            </a:r>
            <a:r>
              <a:rPr lang="ko-KR" altLang="en-US" dirty="0"/>
              <a:t>개 데이터 셋 병합</a:t>
            </a:r>
            <a:endParaRPr lang="en-US" altLang="ko-KR" dirty="0"/>
          </a:p>
          <a:p>
            <a:r>
              <a:rPr lang="en-US" altLang="ko-KR" dirty="0"/>
              <a:t>2158 x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138201-F233-4171-AAA3-3F856E9B985B}"/>
              </a:ext>
            </a:extLst>
          </p:cNvPr>
          <p:cNvSpPr/>
          <p:nvPr/>
        </p:nvSpPr>
        <p:spPr>
          <a:xfrm>
            <a:off x="612648" y="1954687"/>
            <a:ext cx="628597" cy="2572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7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614CCD3-6D0D-45EF-937D-24879884CE28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/>
              <a:t>Target </a:t>
            </a:r>
            <a:r>
              <a:rPr lang="ko-KR" altLang="en-US" sz="3600" dirty="0"/>
              <a:t>불러오기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560320 x 4</a:t>
            </a:r>
          </a:p>
          <a:p>
            <a:endParaRPr lang="en-US" altLang="ko-KR" dirty="0"/>
          </a:p>
          <a:p>
            <a:r>
              <a:rPr lang="ko-KR" altLang="en-US" dirty="0"/>
              <a:t>발표시각은 예보를 발표한 시간을 의미</a:t>
            </a:r>
            <a:endParaRPr lang="en-US" altLang="ko-KR" dirty="0"/>
          </a:p>
          <a:p>
            <a:r>
              <a:rPr lang="ko-KR" altLang="en-US" dirty="0"/>
              <a:t>예보와 발표시각은 </a:t>
            </a:r>
            <a:r>
              <a:rPr lang="ko-KR" altLang="en-US" dirty="0" err="1"/>
              <a:t>관련없음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위에서 전처리한 데이터와 동일한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서울</a:t>
            </a:r>
            <a:r>
              <a:rPr lang="en-US" altLang="ko-KR" dirty="0"/>
              <a:t>’ </a:t>
            </a:r>
            <a:r>
              <a:rPr lang="ko-KR" altLang="en-US" dirty="0"/>
              <a:t>지역만 필요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B91E3-BBDF-4610-B219-10A9F657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18" y="1589571"/>
            <a:ext cx="4650174" cy="36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8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C16E5-1C34-4DDC-9F26-751E4AF64F08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96EC7-6861-4F29-98DB-30CEF795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28" y="1870112"/>
            <a:ext cx="5010267" cy="3963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DD6AEC-6297-4584-B93F-759EBA69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416" y="1825508"/>
            <a:ext cx="3832300" cy="410603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8BF565-8DD6-43C2-8B36-5401EB6FD892}"/>
              </a:ext>
            </a:extLst>
          </p:cNvPr>
          <p:cNvCxnSpPr/>
          <p:nvPr/>
        </p:nvCxnSpPr>
        <p:spPr>
          <a:xfrm>
            <a:off x="6467990" y="4027644"/>
            <a:ext cx="311540" cy="0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3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예보시각</a:t>
            </a:r>
            <a:r>
              <a:rPr lang="en-US" altLang="ko-KR" dirty="0"/>
              <a:t>’</a:t>
            </a:r>
            <a:r>
              <a:rPr lang="ko-KR" altLang="en-US" dirty="0"/>
              <a:t>을 기준으로 정렬하면</a:t>
            </a:r>
            <a:endParaRPr lang="en-US" altLang="ko-KR" dirty="0"/>
          </a:p>
          <a:p>
            <a:r>
              <a:rPr lang="ko-KR" altLang="en-US" dirty="0"/>
              <a:t>다음과 같이 하루에 예보가 다양하게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위에서 준비한 데이터셋에서는</a:t>
            </a:r>
            <a:endParaRPr lang="en-US" altLang="ko-KR" dirty="0"/>
          </a:p>
          <a:p>
            <a:r>
              <a:rPr lang="ko-KR" altLang="en-US" dirty="0"/>
              <a:t>하루에 한 개의 데이터가 준비되어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하루에 하나의 예보가 존재하도록 조정 필요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D58FD-CAF9-47AA-8295-D3CE535B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78" y="1381860"/>
            <a:ext cx="4688374" cy="4628649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5A762B2-4BCD-40E5-A422-3907DC67AA06}"/>
              </a:ext>
            </a:extLst>
          </p:cNvPr>
          <p:cNvSpPr/>
          <p:nvPr/>
        </p:nvSpPr>
        <p:spPr>
          <a:xfrm>
            <a:off x="8621486" y="1797496"/>
            <a:ext cx="1520041" cy="163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F08D20-0DF6-4332-B5E1-0D2B1828EFA2}"/>
              </a:ext>
            </a:extLst>
          </p:cNvPr>
          <p:cNvSpPr/>
          <p:nvPr/>
        </p:nvSpPr>
        <p:spPr>
          <a:xfrm>
            <a:off x="8621485" y="3495381"/>
            <a:ext cx="1520041" cy="24066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재구성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대표날씨 선정</a:t>
            </a:r>
            <a:endParaRPr lang="en-US" altLang="ko-KR" dirty="0"/>
          </a:p>
          <a:p>
            <a:r>
              <a:rPr lang="ko-KR" altLang="en-US" dirty="0"/>
              <a:t>일반적으로 하루 중 가장 나쁜 날씨를 예보로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맑음 </a:t>
            </a:r>
            <a:r>
              <a:rPr lang="en-US" altLang="ko-KR" dirty="0"/>
              <a:t>&lt; </a:t>
            </a:r>
            <a:r>
              <a:rPr lang="ko-KR" altLang="en-US" dirty="0"/>
              <a:t>구름 </a:t>
            </a:r>
            <a:r>
              <a:rPr lang="en-US" altLang="ko-KR" dirty="0"/>
              <a:t>&lt; </a:t>
            </a:r>
            <a:r>
              <a:rPr lang="ko-KR" altLang="en-US" dirty="0"/>
              <a:t>흐림 </a:t>
            </a:r>
            <a:r>
              <a:rPr lang="en-US" altLang="ko-KR" dirty="0"/>
              <a:t>&lt; </a:t>
            </a:r>
            <a:r>
              <a:rPr lang="ko-KR" altLang="en-US" dirty="0"/>
              <a:t>소나기 </a:t>
            </a:r>
            <a:r>
              <a:rPr lang="en-US" altLang="ko-KR" dirty="0"/>
              <a:t>&lt; </a:t>
            </a:r>
            <a:r>
              <a:rPr lang="ko-KR" altLang="en-US" dirty="0"/>
              <a:t>비</a:t>
            </a:r>
            <a:r>
              <a:rPr lang="en-US" altLang="ko-KR" dirty="0"/>
              <a:t> &lt; </a:t>
            </a:r>
            <a:r>
              <a:rPr lang="ko-KR" altLang="en-US" dirty="0"/>
              <a:t>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다음의 순서로 가중치를 주어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개 데이터로 재구성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25F3D-0404-43C3-A11F-B17A7C6A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26" y="1589696"/>
            <a:ext cx="8194348" cy="10933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7AC1B4-128F-4562-8DB3-34D493A4D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57" y="3799774"/>
            <a:ext cx="4551513" cy="19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AD0F55-EAA9-4D74-96A0-095C0252DE2A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0C314-24CB-4518-AF29-0541A31C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85" y="1832583"/>
            <a:ext cx="3891898" cy="385423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593F7B-5BDF-433E-900A-48467108BE0F}"/>
              </a:ext>
            </a:extLst>
          </p:cNvPr>
          <p:cNvCxnSpPr/>
          <p:nvPr/>
        </p:nvCxnSpPr>
        <p:spPr>
          <a:xfrm>
            <a:off x="6214338" y="3927930"/>
            <a:ext cx="311540" cy="0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8710828-6D0F-416A-AD21-156364AAF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378" y="1839014"/>
            <a:ext cx="2515392" cy="3847803"/>
          </a:xfrm>
          <a:prstGeom prst="rect">
            <a:avLst/>
          </a:prstGeom>
        </p:spPr>
      </p:pic>
      <p:sp>
        <p:nvSpPr>
          <p:cNvPr id="7" name="내용 개체 틀 9">
            <a:extLst>
              <a:ext uri="{FF2B5EF4-FFF2-40B4-BE49-F238E27FC236}">
                <a16:creationId xmlns:a16="http://schemas.microsoft.com/office/drawing/2014/main" id="{C3E00916-446D-460C-85CB-5A592F62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583" y="5733125"/>
            <a:ext cx="1556245" cy="34677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2158 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021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/>
              <a:t>데이터셋 병합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CBFFC-A127-4610-BEE6-BFC47B63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770167"/>
            <a:ext cx="11072462" cy="4338134"/>
          </a:xfrm>
          <a:prstGeom prst="rect">
            <a:avLst/>
          </a:prstGeom>
        </p:spPr>
      </p:pic>
      <p:sp>
        <p:nvSpPr>
          <p:cNvPr id="5" name="내용 개체 틀 9">
            <a:extLst>
              <a:ext uri="{FF2B5EF4-FFF2-40B4-BE49-F238E27FC236}">
                <a16:creationId xmlns:a16="http://schemas.microsoft.com/office/drawing/2014/main" id="{24EF9FEA-977C-4916-870E-291C2A80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443" y="1093444"/>
            <a:ext cx="6146945" cy="965140"/>
          </a:xfrm>
        </p:spPr>
        <p:txBody>
          <a:bodyPr>
            <a:normAutofit/>
          </a:bodyPr>
          <a:lstStyle/>
          <a:p>
            <a:r>
              <a:rPr lang="ko-KR" altLang="en-US" dirty="0"/>
              <a:t>앞서 </a:t>
            </a:r>
            <a:r>
              <a:rPr lang="en-US" altLang="ko-KR" dirty="0"/>
              <a:t>5</a:t>
            </a:r>
            <a:r>
              <a:rPr lang="ko-KR" altLang="en-US" dirty="0"/>
              <a:t>개 데이터셋을 병합한 기상 데이터와 예보를 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968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선택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더 많은 표본을 위해</a:t>
            </a:r>
            <a:endParaRPr lang="en-US" altLang="ko-KR" dirty="0"/>
          </a:p>
          <a:p>
            <a:r>
              <a:rPr lang="ko-KR" altLang="en-US" dirty="0"/>
              <a:t>위와 같은 과정을 거친</a:t>
            </a:r>
            <a:endParaRPr lang="en-US" altLang="ko-KR" dirty="0"/>
          </a:p>
          <a:p>
            <a:r>
              <a:rPr lang="ko-KR" altLang="en-US" dirty="0"/>
              <a:t>전국의 다른 </a:t>
            </a:r>
            <a:r>
              <a:rPr lang="en-US" altLang="ko-KR" dirty="0"/>
              <a:t>6</a:t>
            </a:r>
            <a:r>
              <a:rPr lang="ko-KR" altLang="en-US" dirty="0"/>
              <a:t>개 도시 데이터셋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42</a:t>
            </a:r>
            <a:r>
              <a:rPr lang="ko-KR" altLang="en-US" dirty="0"/>
              <a:t>개 데이터셋 </a:t>
            </a:r>
            <a:r>
              <a:rPr lang="en-US" altLang="ko-KR" dirty="0"/>
              <a:t>merge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 도시 </a:t>
            </a:r>
            <a:r>
              <a:rPr lang="en-US" altLang="ko-KR" dirty="0"/>
              <a:t>2158</a:t>
            </a:r>
            <a:r>
              <a:rPr lang="ko-KR" altLang="en-US" dirty="0"/>
              <a:t>행 </a:t>
            </a:r>
            <a:r>
              <a:rPr lang="en-US" altLang="ko-KR" dirty="0"/>
              <a:t>-&gt; 15106</a:t>
            </a:r>
            <a:r>
              <a:rPr lang="ko-KR" altLang="en-US" dirty="0"/>
              <a:t>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67426-98A0-49E9-95A5-B3AB5AE9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67" y="800100"/>
            <a:ext cx="38576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순서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4BD4F9CE-26BB-4441-99A7-B6599E9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F04861-997D-4F1F-BB72-0DFF2CC7B3F0}"/>
              </a:ext>
            </a:extLst>
          </p:cNvPr>
          <p:cNvGrpSpPr/>
          <p:nvPr/>
        </p:nvGrpSpPr>
        <p:grpSpPr>
          <a:xfrm>
            <a:off x="1437182" y="3429000"/>
            <a:ext cx="1854606" cy="435133"/>
            <a:chOff x="621283" y="1958101"/>
            <a:chExt cx="1854606" cy="435133"/>
          </a:xfrm>
        </p:grpSpPr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1629EE44-4C75-4AC9-892C-9DC3242487AD}"/>
                </a:ext>
              </a:extLst>
            </p:cNvPr>
            <p:cNvSpPr/>
            <p:nvPr/>
          </p:nvSpPr>
          <p:spPr>
            <a:xfrm rot="16200000">
              <a:off x="1331019" y="1248365"/>
              <a:ext cx="435133" cy="1854606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사각형: 둥근 위쪽 모서리 4">
              <a:extLst>
                <a:ext uri="{FF2B5EF4-FFF2-40B4-BE49-F238E27FC236}">
                  <a16:creationId xmlns:a16="http://schemas.microsoft.com/office/drawing/2014/main" id="{0F30BE04-60FD-4650-8D98-8A6476493E72}"/>
                </a:ext>
              </a:extLst>
            </p:cNvPr>
            <p:cNvSpPr txBox="1"/>
            <p:nvPr/>
          </p:nvSpPr>
          <p:spPr>
            <a:xfrm rot="21600000">
              <a:off x="642524" y="1979343"/>
              <a:ext cx="1833365" cy="392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1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 선택</a:t>
              </a:r>
              <a:endParaRPr lang="ko-KR" altLang="en-US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76CA83-6D0A-4E55-9F49-30A5A6E7D3EC}"/>
              </a:ext>
            </a:extLst>
          </p:cNvPr>
          <p:cNvGrpSpPr/>
          <p:nvPr/>
        </p:nvGrpSpPr>
        <p:grpSpPr>
          <a:xfrm>
            <a:off x="3291788" y="3429001"/>
            <a:ext cx="1854606" cy="435133"/>
            <a:chOff x="2475889" y="1958102"/>
            <a:chExt cx="1854606" cy="4351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0543578-043E-4D85-A97F-18460F0723BD}"/>
                </a:ext>
              </a:extLst>
            </p:cNvPr>
            <p:cNvSpPr/>
            <p:nvPr/>
          </p:nvSpPr>
          <p:spPr>
            <a:xfrm>
              <a:off x="2475889" y="1958102"/>
              <a:ext cx="1854606" cy="4351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D56140-2D36-4D5F-BBF2-6D54D060B810}"/>
                </a:ext>
              </a:extLst>
            </p:cNvPr>
            <p:cNvSpPr txBox="1"/>
            <p:nvPr/>
          </p:nvSpPr>
          <p:spPr>
            <a:xfrm>
              <a:off x="2475889" y="1958102"/>
              <a:ext cx="1854606" cy="43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1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100" kern="1200" noProof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ko-KR" altLang="en-US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151364-B3F5-4C1F-BAF2-782E83B01CC6}"/>
              </a:ext>
            </a:extLst>
          </p:cNvPr>
          <p:cNvGrpSpPr/>
          <p:nvPr/>
        </p:nvGrpSpPr>
        <p:grpSpPr>
          <a:xfrm>
            <a:off x="5146395" y="3429001"/>
            <a:ext cx="1854606" cy="435133"/>
            <a:chOff x="4330496" y="1958102"/>
            <a:chExt cx="1854606" cy="43513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9BEFF5-D73E-47D6-8AF8-EE624CD67ACB}"/>
                </a:ext>
              </a:extLst>
            </p:cNvPr>
            <p:cNvSpPr/>
            <p:nvPr/>
          </p:nvSpPr>
          <p:spPr>
            <a:xfrm>
              <a:off x="4330496" y="1958102"/>
              <a:ext cx="1854606" cy="43513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27740-16CC-413C-AB4A-E28ACBFE4646}"/>
                </a:ext>
              </a:extLst>
            </p:cNvPr>
            <p:cNvSpPr txBox="1"/>
            <p:nvPr/>
          </p:nvSpPr>
          <p:spPr>
            <a:xfrm>
              <a:off x="4330496" y="1958102"/>
              <a:ext cx="1854606" cy="43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1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</a:t>
              </a:r>
              <a:endParaRPr lang="ko-KR" altLang="en-US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875CAB-2507-440A-AD95-D8AA58D74B58}"/>
              </a:ext>
            </a:extLst>
          </p:cNvPr>
          <p:cNvGrpSpPr/>
          <p:nvPr/>
        </p:nvGrpSpPr>
        <p:grpSpPr>
          <a:xfrm>
            <a:off x="7001002" y="3429001"/>
            <a:ext cx="1854606" cy="435133"/>
            <a:chOff x="6185103" y="1958102"/>
            <a:chExt cx="1854606" cy="43513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1E4DEB-7B15-4ED7-8E50-79C826DB02FE}"/>
                </a:ext>
              </a:extLst>
            </p:cNvPr>
            <p:cNvSpPr/>
            <p:nvPr/>
          </p:nvSpPr>
          <p:spPr>
            <a:xfrm>
              <a:off x="6185103" y="1958102"/>
              <a:ext cx="1854606" cy="4351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FA509D-9670-447E-870C-FA152A8840EA}"/>
                </a:ext>
              </a:extLst>
            </p:cNvPr>
            <p:cNvSpPr txBox="1"/>
            <p:nvPr/>
          </p:nvSpPr>
          <p:spPr>
            <a:xfrm>
              <a:off x="6185103" y="1958102"/>
              <a:ext cx="1854606" cy="43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1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마이닝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475384-5EDC-4E48-ADC2-7FCE2132AA0B}"/>
              </a:ext>
            </a:extLst>
          </p:cNvPr>
          <p:cNvGrpSpPr/>
          <p:nvPr/>
        </p:nvGrpSpPr>
        <p:grpSpPr>
          <a:xfrm>
            <a:off x="8855609" y="3429000"/>
            <a:ext cx="1854606" cy="435133"/>
            <a:chOff x="8039710" y="1958101"/>
            <a:chExt cx="1854606" cy="435133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A771B41E-0C25-4DCE-B4E8-EC1A9E425FB1}"/>
                </a:ext>
              </a:extLst>
            </p:cNvPr>
            <p:cNvSpPr/>
            <p:nvPr/>
          </p:nvSpPr>
          <p:spPr>
            <a:xfrm rot="5400000">
              <a:off x="8749446" y="1248365"/>
              <a:ext cx="435133" cy="1854606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위쪽 모서리 12">
              <a:extLst>
                <a:ext uri="{FF2B5EF4-FFF2-40B4-BE49-F238E27FC236}">
                  <a16:creationId xmlns:a16="http://schemas.microsoft.com/office/drawing/2014/main" id="{10ADB7DE-ECCD-46B0-B662-BAD13C73DB14}"/>
                </a:ext>
              </a:extLst>
            </p:cNvPr>
            <p:cNvSpPr txBox="1"/>
            <p:nvPr/>
          </p:nvSpPr>
          <p:spPr>
            <a:xfrm>
              <a:off x="8039710" y="1979343"/>
              <a:ext cx="1833365" cy="392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rtlCol="0" anchor="ctr" anchorCtr="1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평가</a:t>
              </a: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CB45F0D0-5EBB-4E4D-AC5B-7F0BEFF77510}"/>
              </a:ext>
            </a:extLst>
          </p:cNvPr>
          <p:cNvSpPr txBox="1">
            <a:spLocks/>
          </p:cNvSpPr>
          <p:nvPr/>
        </p:nvSpPr>
        <p:spPr>
          <a:xfrm>
            <a:off x="9002208" y="3450242"/>
            <a:ext cx="4143776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dirty="0"/>
              <a:t>(KDD </a:t>
            </a:r>
            <a:r>
              <a:rPr lang="ko-KR" altLang="en-US" sz="1600" dirty="0"/>
              <a:t>분석방법론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321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83C6BC-0938-4ADF-A86A-9387ABAC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346255"/>
            <a:ext cx="7773253" cy="30455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61790-824A-49BB-B266-FE504B21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4391775"/>
            <a:ext cx="7614495" cy="2129874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D9E116E-4E81-48EB-8D54-AC2197A1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334" y="2116966"/>
            <a:ext cx="3189917" cy="3267976"/>
          </a:xfrm>
        </p:spPr>
        <p:txBody>
          <a:bodyPr/>
          <a:lstStyle/>
          <a:p>
            <a:r>
              <a:rPr lang="ko-KR" altLang="en-US" dirty="0"/>
              <a:t>기상 관측 자료만으로</a:t>
            </a:r>
            <a:endParaRPr lang="en-US" altLang="ko-KR" dirty="0"/>
          </a:p>
          <a:p>
            <a:r>
              <a:rPr lang="ko-KR" altLang="en-US" dirty="0"/>
              <a:t>분류 분석을 수행하기 때문에 </a:t>
            </a:r>
            <a:endParaRPr lang="en-US" altLang="ko-KR" dirty="0"/>
          </a:p>
          <a:p>
            <a:r>
              <a:rPr lang="ko-KR" altLang="en-US" dirty="0"/>
              <a:t>시계열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풍향과 같이 방향을 나타내는 데이터 제거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94353E-6E15-4DC6-9419-51BEB3ED7AF7}"/>
              </a:ext>
            </a:extLst>
          </p:cNvPr>
          <p:cNvCxnSpPr>
            <a:cxnSpLocks/>
          </p:cNvCxnSpPr>
          <p:nvPr/>
        </p:nvCxnSpPr>
        <p:spPr>
          <a:xfrm>
            <a:off x="4384843" y="4137102"/>
            <a:ext cx="0" cy="254673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4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 err="1"/>
              <a:t>결측값</a:t>
            </a:r>
            <a:r>
              <a:rPr lang="ko-KR" altLang="en-US" sz="3600" dirty="0"/>
              <a:t> 처리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기상청 </a:t>
            </a:r>
            <a:r>
              <a:rPr lang="ko-KR" altLang="en-US" dirty="0" err="1"/>
              <a:t>기상자료개방포털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https://data.kma.go.kr/cmmn/main.do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기후통계분석 </a:t>
            </a:r>
            <a:r>
              <a:rPr lang="en-US" altLang="ko-KR" dirty="0"/>
              <a:t>- </a:t>
            </a:r>
            <a:r>
              <a:rPr lang="ko-KR" altLang="en-US" dirty="0" err="1"/>
              <a:t>조건별통계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https://data.kma.go.kr/climate/RankState/selectRankStatisticsDivisionList.do?pgmNo=179</a:t>
            </a:r>
          </a:p>
          <a:p>
            <a:endParaRPr lang="en-US" altLang="ko-KR" dirty="0"/>
          </a:p>
          <a:p>
            <a:r>
              <a:rPr lang="ko-KR" altLang="en-US" dirty="0"/>
              <a:t>기상예보 </a:t>
            </a:r>
            <a:r>
              <a:rPr lang="en-US" altLang="ko-KR" dirty="0"/>
              <a:t>- </a:t>
            </a:r>
            <a:r>
              <a:rPr lang="ko-KR" altLang="en-US" dirty="0"/>
              <a:t>중기예보</a:t>
            </a:r>
            <a:endParaRPr lang="en-US" altLang="ko-KR" dirty="0"/>
          </a:p>
          <a:p>
            <a:r>
              <a:rPr lang="en-US" altLang="ko-KR" dirty="0"/>
              <a:t>https://data.kma.go.kr/data/weatherReport/mrfList.do?pgmNo=646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051BF-E1C1-420E-9DB3-F061C9B7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1381860"/>
            <a:ext cx="10624847" cy="49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7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결측값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889" y="2313878"/>
            <a:ext cx="4781189" cy="3747094"/>
          </a:xfrm>
        </p:spPr>
        <p:txBody>
          <a:bodyPr>
            <a:norm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강수량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기상청은 소수 첫번째 자리까지 반올림하여 표현한다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측정치가 </a:t>
            </a:r>
            <a:r>
              <a:rPr lang="en-US" altLang="ko-KR" dirty="0"/>
              <a:t>0</a:t>
            </a:r>
            <a:r>
              <a:rPr lang="ko-KR" altLang="en-US" dirty="0"/>
              <a:t>이면 표기하지 않아</a:t>
            </a:r>
            <a:endParaRPr lang="en-US" altLang="ko-KR" dirty="0"/>
          </a:p>
          <a:p>
            <a:r>
              <a:rPr lang="ko-KR" altLang="en-US" dirty="0" err="1"/>
              <a:t>결측값으로</a:t>
            </a:r>
            <a:r>
              <a:rPr lang="ko-KR" altLang="en-US" dirty="0"/>
              <a:t> 표시된다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08460-ACC3-4307-9BFD-B29056E5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381860"/>
            <a:ext cx="6272784" cy="50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1D2F7F-77A5-4EF2-93F3-AD715F783A68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71BEF-C204-43DE-AF31-FB0917A68F9C}"/>
              </a:ext>
            </a:extLst>
          </p:cNvPr>
          <p:cNvSpPr txBox="1">
            <a:spLocks/>
          </p:cNvSpPr>
          <p:nvPr/>
        </p:nvSpPr>
        <p:spPr>
          <a:xfrm>
            <a:off x="9147718" y="1025385"/>
            <a:ext cx="2518611" cy="4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15055</a:t>
            </a:r>
            <a:r>
              <a:rPr lang="ko-KR" altLang="en-US" dirty="0"/>
              <a:t>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F49F17B8-5692-49D9-86B2-28AC15AD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361552"/>
            <a:ext cx="10857456" cy="492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3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변환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772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A7B9E6-26DF-43F7-96EB-9D0753E6D2CD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92834-EF7F-420F-BCFE-B1AC211E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77" y="1512760"/>
            <a:ext cx="10084397" cy="4575219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5D4E48-D447-4320-8B14-CE75CDFA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716" y="5156495"/>
            <a:ext cx="2518611" cy="931484"/>
          </a:xfrm>
        </p:spPr>
        <p:txBody>
          <a:bodyPr/>
          <a:lstStyle/>
          <a:p>
            <a:r>
              <a:rPr lang="en-US" altLang="ko-KR" dirty="0"/>
              <a:t>Data : </a:t>
            </a:r>
            <a:r>
              <a:rPr lang="ko-KR" altLang="en-US" dirty="0"/>
              <a:t>기상 관측 값</a:t>
            </a:r>
            <a:endParaRPr lang="en-US" altLang="ko-KR" dirty="0"/>
          </a:p>
          <a:p>
            <a:r>
              <a:rPr lang="en-US" altLang="ko-KR" dirty="0"/>
              <a:t>Target : </a:t>
            </a:r>
            <a:r>
              <a:rPr lang="ko-KR" altLang="en-US" dirty="0"/>
              <a:t>예보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1BBAB0-B311-4FBB-93A7-5DB9C13F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train_test_split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44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마이닝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27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9FB3C64-33B0-4BB8-B127-4C4C2E21FBEE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 Tree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B23E08-485D-4DF6-A379-71DCE2C9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3" y="1560126"/>
            <a:ext cx="10069913" cy="41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944AA7-6B59-4D54-9678-E09D0799F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126" y="5845088"/>
            <a:ext cx="3126317" cy="2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42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이상치 제거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32" y="4148151"/>
            <a:ext cx="6272784" cy="411817"/>
          </a:xfrm>
        </p:spPr>
        <p:txBody>
          <a:bodyPr>
            <a:normAutofit/>
          </a:bodyPr>
          <a:lstStyle/>
          <a:p>
            <a:r>
              <a:rPr lang="ko-KR" altLang="en-US" dirty="0"/>
              <a:t>각 </a:t>
            </a:r>
            <a:r>
              <a:rPr lang="ko-KR" altLang="en-US"/>
              <a:t>예보 별 이상치를 제거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AAD83F-263B-443B-9AE4-D1EFFDAA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553575"/>
            <a:ext cx="9505910" cy="24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9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7D43890-5726-4F95-8C2B-84AFB9328041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383098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 Tree 2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EDE368-3332-4048-8897-EF23B32C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8" y="1519860"/>
            <a:ext cx="10310904" cy="42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C8A869-A1B7-4EFC-972A-ED86A3EE1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083" y="5965120"/>
            <a:ext cx="2950195" cy="2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0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데이터셋 선택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A644C3-A082-4750-B28C-89D18A02BCDF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/>
              <a:t>Target</a:t>
            </a:r>
            <a:r>
              <a:rPr lang="ko-KR" altLang="en-US" sz="3600" dirty="0"/>
              <a:t> 확인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9">
            <a:extLst>
              <a:ext uri="{FF2B5EF4-FFF2-40B4-BE49-F238E27FC236}">
                <a16:creationId xmlns:a16="http://schemas.microsoft.com/office/drawing/2014/main" id="{B1692C10-531F-4CD8-8DC3-CDB331F7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37" y="1175466"/>
            <a:ext cx="6272784" cy="411817"/>
          </a:xfrm>
        </p:spPr>
        <p:txBody>
          <a:bodyPr>
            <a:normAutofit/>
          </a:bodyPr>
          <a:lstStyle/>
          <a:p>
            <a:r>
              <a:rPr lang="ko-KR" altLang="en-US" dirty="0"/>
              <a:t>너무 세분화되어 혼란을 주는 </a:t>
            </a:r>
            <a:r>
              <a:rPr lang="en-US" altLang="ko-KR" dirty="0"/>
              <a:t>target </a:t>
            </a:r>
            <a:r>
              <a:rPr lang="ko-KR" altLang="en-US" dirty="0"/>
              <a:t>변경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B8E756-5584-46CB-AB80-A89FF2E6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0" y="1728788"/>
            <a:ext cx="9768078" cy="395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64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3C0520B-BCEA-47AA-ACD7-8DF0A89728D5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/>
              <a:t>Target </a:t>
            </a:r>
            <a:r>
              <a:rPr lang="ko-KR" altLang="en-US" sz="3600" dirty="0"/>
              <a:t>축소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E9632F-EBF5-4B49-9E33-9CFF49D5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14" y="1623290"/>
            <a:ext cx="5922571" cy="38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15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0DC7BB-D89A-4F46-BD02-FA3B2D87085F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316191" cy="80556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sz="3600" dirty="0" err="1"/>
              <a:t>RandomOverSampling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442A09-9DD5-43BF-A98E-DBCD3F44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66" y="1792706"/>
            <a:ext cx="5677068" cy="37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53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4397025-0D52-4E5A-ACCF-6719026E2737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438854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/>
              <a:t>Decision Tree 3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FF61D9-88AA-4127-8A6C-3A9EB019D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81" y="1551322"/>
            <a:ext cx="9882438" cy="41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59C688-224E-4CBD-A2E4-3FA88B0D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200" y="5706014"/>
            <a:ext cx="2742453" cy="2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66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F8C8A5-B80A-4CFA-963E-E286D43B0ECE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KNN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C25C8FA-E7F8-4E0F-AA48-D8B5C35A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10" y="1539291"/>
            <a:ext cx="10181380" cy="42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5B7437-6AD5-4FD1-885B-3811BD538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669" y="5908526"/>
            <a:ext cx="3027761" cy="2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1B934B2-90C3-4BDA-A6C4-2FAB1838DBA1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41D2C-BA70-4DEA-9596-7A125150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37" y="1245173"/>
            <a:ext cx="9864990" cy="51926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/>
              <a:t>SVM(SVC)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1AD9C-C0B9-4B79-8629-54F7E4A7B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30" y="3515179"/>
            <a:ext cx="9080139" cy="6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B585C9-00E5-44EA-AF30-8642FECF1C68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1CBA034-8B85-428F-9261-F076CCAE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61" y="1693941"/>
            <a:ext cx="9760077" cy="40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1B8CF3-0AC8-4879-916E-AB0D18F45D60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Bagging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3AA710D-79A8-4FD6-94A5-201E8940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4" y="1549718"/>
            <a:ext cx="10301251" cy="429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09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F9846D-DE71-4E69-B858-50D39E0F11E4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Adaboost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25189844-CC4C-4C9E-B10D-37D651AE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59" y="1598486"/>
            <a:ext cx="10154881" cy="42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2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결과 평가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99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선택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기상청 </a:t>
            </a:r>
            <a:r>
              <a:rPr lang="ko-KR" altLang="en-US" dirty="0" err="1"/>
              <a:t>기상자료개방포털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https://data.kma.go.kr/cmmn/main.do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기후통계분석 </a:t>
            </a:r>
            <a:r>
              <a:rPr lang="en-US" altLang="ko-KR" dirty="0"/>
              <a:t>- </a:t>
            </a:r>
            <a:r>
              <a:rPr lang="ko-KR" altLang="en-US" dirty="0" err="1"/>
              <a:t>조건별통계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https://data.kma.go.kr/climate/RankState/selectRankStatisticsDivisionList.do?pgmNo=179</a:t>
            </a:r>
          </a:p>
          <a:p>
            <a:endParaRPr lang="en-US" altLang="ko-KR" dirty="0"/>
          </a:p>
          <a:p>
            <a:r>
              <a:rPr lang="ko-KR" altLang="en-US" dirty="0"/>
              <a:t>기상예보 </a:t>
            </a:r>
            <a:r>
              <a:rPr lang="en-US" altLang="ko-KR" dirty="0"/>
              <a:t>- </a:t>
            </a:r>
            <a:r>
              <a:rPr lang="ko-KR" altLang="en-US" dirty="0"/>
              <a:t>중기예보</a:t>
            </a:r>
            <a:endParaRPr lang="en-US" altLang="ko-KR" dirty="0"/>
          </a:p>
          <a:p>
            <a:r>
              <a:rPr lang="en-US" altLang="ko-KR" dirty="0"/>
              <a:t>https://data.kma.go.kr/data/weatherReport/mrfList.do?pgmNo=646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DE31A6-B747-4BF6-97B9-1089334B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31" y="504676"/>
            <a:ext cx="4801646" cy="29062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A3EB27-8369-439E-BB37-C99976850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432" y="3538283"/>
            <a:ext cx="4801645" cy="29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8E98A3-4D46-43D6-B895-F6B352BE36F3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비교</a:t>
            </a:r>
          </a:p>
        </p:txBody>
      </p:sp>
      <p:sp>
        <p:nvSpPr>
          <p:cNvPr id="6" name="내용 개체 틀 9">
            <a:extLst>
              <a:ext uri="{FF2B5EF4-FFF2-40B4-BE49-F238E27FC236}">
                <a16:creationId xmlns:a16="http://schemas.microsoft.com/office/drawing/2014/main" id="{5AC7EB05-8E22-42FB-9370-B9D7B93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083866"/>
            <a:ext cx="4781189" cy="3747094"/>
          </a:xfrm>
        </p:spPr>
        <p:txBody>
          <a:bodyPr>
            <a:normAutofit/>
          </a:bodyPr>
          <a:lstStyle/>
          <a:p>
            <a:r>
              <a:rPr lang="ko-KR" altLang="en-US" dirty="0"/>
              <a:t>앙상블 모델이 기존 모델들보다 고성능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좋은 모델은 </a:t>
            </a:r>
            <a:r>
              <a:rPr lang="en-US" altLang="ko-KR" dirty="0"/>
              <a:t>AdaBoost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max_depth</a:t>
            </a:r>
            <a:r>
              <a:rPr lang="en-US" altLang="ko-KR" dirty="0"/>
              <a:t>=10, </a:t>
            </a:r>
            <a:r>
              <a:rPr lang="en-US" altLang="ko-KR" dirty="0" err="1"/>
              <a:t>n_estimators</a:t>
            </a:r>
            <a:r>
              <a:rPr lang="en-US" altLang="ko-KR" dirty="0"/>
              <a:t>=500)</a:t>
            </a:r>
          </a:p>
          <a:p>
            <a:endParaRPr lang="en-US" altLang="ko-KR" dirty="0"/>
          </a:p>
          <a:p>
            <a:r>
              <a:rPr lang="en-US" altLang="ko-KR" dirty="0"/>
              <a:t>F1 score =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0.969</a:t>
            </a:r>
            <a:endParaRPr lang="en-US" altLang="ko-KR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BA8234EE-6F3E-4854-82FC-092007093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14" y="1751157"/>
            <a:ext cx="6148938" cy="390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2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A34253-015A-4D16-BE26-68E06721709F}"/>
              </a:ext>
            </a:extLst>
          </p:cNvPr>
          <p:cNvSpPr/>
          <p:nvPr/>
        </p:nvSpPr>
        <p:spPr>
          <a:xfrm>
            <a:off x="397042" y="1792706"/>
            <a:ext cx="9075248" cy="3355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평가</a:t>
            </a:r>
          </a:p>
        </p:txBody>
      </p:sp>
      <p:sp>
        <p:nvSpPr>
          <p:cNvPr id="18" name="내용 개체 틀 9">
            <a:extLst>
              <a:ext uri="{FF2B5EF4-FFF2-40B4-BE49-F238E27FC236}">
                <a16:creationId xmlns:a16="http://schemas.microsoft.com/office/drawing/2014/main" id="{F54E7FF8-C367-449F-93EE-49D215BE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602" y="4449154"/>
            <a:ext cx="2440004" cy="442766"/>
          </a:xfrm>
        </p:spPr>
        <p:txBody>
          <a:bodyPr>
            <a:normAutofit/>
          </a:bodyPr>
          <a:lstStyle/>
          <a:p>
            <a:r>
              <a:rPr lang="en-US" altLang="ko-KR" dirty="0"/>
              <a:t>F1 score =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808</a:t>
            </a:r>
            <a:endParaRPr lang="en-US" altLang="ko-KR" dirty="0"/>
          </a:p>
        </p:txBody>
      </p:sp>
      <p:sp>
        <p:nvSpPr>
          <p:cNvPr id="7" name="내용 개체 틀 9">
            <a:extLst>
              <a:ext uri="{FF2B5EF4-FFF2-40B4-BE49-F238E27FC236}">
                <a16:creationId xmlns:a16="http://schemas.microsoft.com/office/drawing/2014/main" id="{0EB3D0CF-E0B1-4460-BD5A-1EDA355839C5}"/>
              </a:ext>
            </a:extLst>
          </p:cNvPr>
          <p:cNvSpPr txBox="1">
            <a:spLocks/>
          </p:cNvSpPr>
          <p:nvPr/>
        </p:nvSpPr>
        <p:spPr>
          <a:xfrm>
            <a:off x="683898" y="1293693"/>
            <a:ext cx="4470808" cy="44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학습에 활용하지 않은 도시 데이터로 </a:t>
            </a:r>
            <a:r>
              <a:rPr lang="en-US" altLang="ko-KR" dirty="0"/>
              <a:t>Test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3993D4-5A31-4633-AD3A-2F877E42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02" y="2162736"/>
            <a:ext cx="5036407" cy="2289276"/>
          </a:xfrm>
          <a:prstGeom prst="rect">
            <a:avLst/>
          </a:prstGeom>
        </p:spPr>
      </p:pic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D75C3046-6BEE-4B00-B3AA-1E67A3D56B5E}"/>
              </a:ext>
            </a:extLst>
          </p:cNvPr>
          <p:cNvSpPr txBox="1">
            <a:spLocks/>
          </p:cNvSpPr>
          <p:nvPr/>
        </p:nvSpPr>
        <p:spPr>
          <a:xfrm>
            <a:off x="5337602" y="4891920"/>
            <a:ext cx="5390744" cy="15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‘</a:t>
            </a:r>
            <a:r>
              <a:rPr lang="ko-KR" altLang="en-US" dirty="0"/>
              <a:t>눈</a:t>
            </a:r>
            <a:r>
              <a:rPr lang="en-US" altLang="ko-KR" dirty="0"/>
              <a:t>’, ‘</a:t>
            </a:r>
            <a:r>
              <a:rPr lang="ko-KR" altLang="en-US" dirty="0"/>
              <a:t>맑음</a:t>
            </a:r>
            <a:r>
              <a:rPr lang="en-US" altLang="ko-KR" dirty="0"/>
              <a:t>‘ </a:t>
            </a:r>
            <a:r>
              <a:rPr lang="ko-KR" altLang="en-US" dirty="0"/>
              <a:t>날씨는 다른 날씨에 비해</a:t>
            </a:r>
            <a:endParaRPr lang="en-US" altLang="ko-KR" dirty="0"/>
          </a:p>
          <a:p>
            <a:r>
              <a:rPr lang="ko-KR" altLang="en-US" dirty="0"/>
              <a:t>표본이 적어서 </a:t>
            </a:r>
            <a:r>
              <a:rPr lang="en-US" altLang="ko-KR" dirty="0"/>
              <a:t>overfitting</a:t>
            </a:r>
            <a:r>
              <a:rPr lang="ko-KR" altLang="en-US" dirty="0"/>
              <a:t> 됨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B0C998-F6A3-430D-B953-7C7CBD7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58" y="1913253"/>
            <a:ext cx="3761088" cy="32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77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B121-9338-43EC-A11D-CB000FCE00DA}"/>
              </a:ext>
            </a:extLst>
          </p:cNvPr>
          <p:cNvSpPr/>
          <p:nvPr/>
        </p:nvSpPr>
        <p:spPr>
          <a:xfrm>
            <a:off x="397042" y="1792706"/>
            <a:ext cx="7279105" cy="264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7A221-CED1-4549-A890-574719AA8871}"/>
              </a:ext>
            </a:extLst>
          </p:cNvPr>
          <p:cNvSpPr txBox="1"/>
          <p:nvPr/>
        </p:nvSpPr>
        <p:spPr>
          <a:xfrm>
            <a:off x="567047" y="984358"/>
            <a:ext cx="6097978" cy="3351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https://scikit-learn.org/stable/modules/generated/sklearn.svm.SVC.html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https://bskyvision.com/163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https://todayisbetterthanyesterday.tistory.com/32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Ensemble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https://m.blog.naver.com/slykid/221658390208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36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B789029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성정현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선택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기상청 </a:t>
            </a:r>
            <a:r>
              <a:rPr lang="ko-KR" altLang="en-US" dirty="0" err="1"/>
              <a:t>기상자료개방포털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https://data.kma.go.kr/cmmn/main.do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기후통계분석 </a:t>
            </a:r>
            <a:r>
              <a:rPr lang="en-US" altLang="ko-KR" dirty="0"/>
              <a:t>- </a:t>
            </a:r>
            <a:r>
              <a:rPr lang="ko-KR" altLang="en-US" dirty="0" err="1"/>
              <a:t>조건별통계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https://data.kma.go.kr/climate/RankState/selectRankStatisticsDivisionList.do?pgmNo=179</a:t>
            </a:r>
          </a:p>
          <a:p>
            <a:endParaRPr lang="en-US" altLang="ko-KR" dirty="0"/>
          </a:p>
          <a:p>
            <a:r>
              <a:rPr lang="ko-KR" altLang="en-US" dirty="0"/>
              <a:t>기상예보 </a:t>
            </a:r>
            <a:r>
              <a:rPr lang="en-US" altLang="ko-KR" dirty="0"/>
              <a:t>- </a:t>
            </a:r>
            <a:r>
              <a:rPr lang="ko-KR" altLang="en-US" dirty="0"/>
              <a:t>중기예보</a:t>
            </a:r>
            <a:endParaRPr lang="en-US" altLang="ko-KR" dirty="0"/>
          </a:p>
          <a:p>
            <a:r>
              <a:rPr lang="en-US" altLang="ko-KR" dirty="0"/>
              <a:t>https://data.kma.go.kr/data/weatherReport/mrfList.do?pgmNo=646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010226-241E-4878-8D3D-15F58448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33337"/>
            <a:ext cx="112204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선택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7"/>
            <a:ext cx="6272784" cy="32613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20160101~ 20211127</a:t>
            </a:r>
          </a:p>
          <a:p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바람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일조일사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 종류 데이터셋 별도로 존재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300" dirty="0"/>
              <a:t>(</a:t>
            </a:r>
            <a:r>
              <a:rPr lang="ko-KR" altLang="en-US" sz="1300" dirty="0"/>
              <a:t>위</a:t>
            </a:r>
            <a:r>
              <a:rPr lang="en-US" altLang="ko-KR" sz="1300" dirty="0"/>
              <a:t>-&gt;</a:t>
            </a:r>
            <a:r>
              <a:rPr lang="ko-KR" altLang="en-US" sz="1300" dirty="0"/>
              <a:t>아래 순서대로 기온</a:t>
            </a:r>
            <a:r>
              <a:rPr lang="en-US" altLang="ko-KR" sz="1300" dirty="0"/>
              <a:t>, </a:t>
            </a:r>
            <a:r>
              <a:rPr lang="ko-KR" altLang="en-US" sz="1300" dirty="0"/>
              <a:t>습도</a:t>
            </a:r>
            <a:r>
              <a:rPr lang="en-US" altLang="ko-KR" sz="1300" dirty="0"/>
              <a:t>, </a:t>
            </a:r>
            <a:r>
              <a:rPr lang="ko-KR" altLang="en-US" sz="1300" dirty="0"/>
              <a:t>일조일사</a:t>
            </a:r>
            <a:r>
              <a:rPr lang="en-US" altLang="ko-KR" sz="1300" dirty="0"/>
              <a:t>)</a:t>
            </a:r>
          </a:p>
          <a:p>
            <a:pPr algn="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D29E4-4D60-4DB6-8367-42ED0873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27" y="826817"/>
            <a:ext cx="6562725" cy="2143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588AC8-66A7-4DA7-AD00-EC4F90498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02" y="3082902"/>
            <a:ext cx="4552950" cy="189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2DBE35-67F2-4087-84B3-4122C3D92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402" y="5102736"/>
            <a:ext cx="4524375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BE836-3504-45FB-9FC7-64B3FF375658}"/>
              </a:ext>
            </a:extLst>
          </p:cNvPr>
          <p:cNvSpPr txBox="1"/>
          <p:nvPr/>
        </p:nvSpPr>
        <p:spPr>
          <a:xfrm>
            <a:off x="4153395" y="2692943"/>
            <a:ext cx="1261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단위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섭씨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0DBBE-4C5B-4192-9281-7A927BC6F0D6}"/>
              </a:ext>
            </a:extLst>
          </p:cNvPr>
          <p:cNvSpPr txBox="1"/>
          <p:nvPr/>
        </p:nvSpPr>
        <p:spPr>
          <a:xfrm>
            <a:off x="6096000" y="4761628"/>
            <a:ext cx="1261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단위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%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rh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6AB08-EDE6-452A-A3A0-1BE04031C59A}"/>
              </a:ext>
            </a:extLst>
          </p:cNvPr>
          <p:cNvSpPr txBox="1"/>
          <p:nvPr/>
        </p:nvSpPr>
        <p:spPr>
          <a:xfrm>
            <a:off x="6096000" y="6340211"/>
            <a:ext cx="1261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단위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0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선택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F3C8935-AAB4-49F9-8EE8-4D149D7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중기예보 </a:t>
            </a:r>
            <a:r>
              <a:rPr lang="en-US" altLang="ko-KR" dirty="0"/>
              <a:t>: Target </a:t>
            </a:r>
            <a:r>
              <a:rPr lang="ko-KR" altLang="en-US" dirty="0"/>
              <a:t>으로 사용할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기상청에서는 날씨 기록을 제공하지 않고 있음</a:t>
            </a:r>
            <a:endParaRPr lang="en-US" altLang="ko-KR" dirty="0"/>
          </a:p>
          <a:p>
            <a:r>
              <a:rPr lang="ko-KR" altLang="en-US" dirty="0"/>
              <a:t>대신 예보를 다양한 형태로 제공 중 </a:t>
            </a:r>
            <a:r>
              <a:rPr lang="en-US" altLang="ko-KR" dirty="0"/>
              <a:t>(</a:t>
            </a:r>
            <a:r>
              <a:rPr lang="ko-KR" altLang="en-US" dirty="0"/>
              <a:t>분 단위 </a:t>
            </a:r>
            <a:r>
              <a:rPr lang="en-US" altLang="ko-KR" dirty="0"/>
              <a:t>~ </a:t>
            </a:r>
            <a:r>
              <a:rPr lang="ko-KR" altLang="en-US" dirty="0"/>
              <a:t>시간 단위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한 도시의</a:t>
            </a:r>
            <a:r>
              <a:rPr lang="en-US" altLang="ko-KR" dirty="0"/>
              <a:t> </a:t>
            </a:r>
            <a:r>
              <a:rPr lang="ko-KR" altLang="en-US" dirty="0"/>
              <a:t>기상관측과 예보를 정리하기 위해서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데이터셋이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AFEF9-0F8A-4C90-B383-8DD25DB4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29" y="931764"/>
            <a:ext cx="3850517" cy="52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6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4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6296"/>
            <a:ext cx="4293889" cy="8055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불러오기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B1669-ED47-423E-9B5D-FCD753BD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759541"/>
            <a:ext cx="6479528" cy="159162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6DEA9F-992D-450C-B33D-4D700960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412" y="3873821"/>
            <a:ext cx="5483353" cy="2825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바람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일조일사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2016~2021</a:t>
            </a:r>
            <a:r>
              <a:rPr lang="ko-KR" altLang="en-US" dirty="0"/>
              <a:t>년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27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2158</a:t>
            </a:r>
            <a:r>
              <a:rPr lang="ko-KR" altLang="en-US" dirty="0"/>
              <a:t>개 행 </a:t>
            </a:r>
            <a:r>
              <a:rPr lang="en-US" altLang="ko-KR" dirty="0"/>
              <a:t>X 5</a:t>
            </a:r>
            <a:r>
              <a:rPr lang="ko-KR" altLang="en-US" dirty="0"/>
              <a:t>개 데이터셋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9F5F1F-9703-4C04-8421-449B56BC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873821"/>
            <a:ext cx="5324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6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1326</TotalTime>
  <Words>753</Words>
  <Application>Microsoft Office PowerPoint</Application>
  <PresentationFormat>와이드스크린</PresentationFormat>
  <Paragraphs>206</Paragraphs>
  <Slides>43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Arial Unicode MS</vt:lpstr>
      <vt:lpstr>맑은 고딕</vt:lpstr>
      <vt:lpstr>Arial</vt:lpstr>
      <vt:lpstr>Avenir Next LT Pro</vt:lpstr>
      <vt:lpstr>Calibri</vt:lpstr>
      <vt:lpstr>AccentBoxVTI</vt:lpstr>
      <vt:lpstr>기상 분류 분석</vt:lpstr>
      <vt:lpstr>순서</vt:lpstr>
      <vt:lpstr>데이터셋 선택</vt:lpstr>
      <vt:lpstr>데이터셋 선택</vt:lpstr>
      <vt:lpstr>데이터셋 선택</vt:lpstr>
      <vt:lpstr>데이터셋 선택</vt:lpstr>
      <vt:lpstr>데이터셋 선택</vt:lpstr>
      <vt:lpstr>데이터 전처리</vt:lpstr>
      <vt:lpstr>데이터셋 불러오기</vt:lpstr>
      <vt:lpstr>칼럼 제거</vt:lpstr>
      <vt:lpstr>칼럼 명 수정</vt:lpstr>
      <vt:lpstr>데이터 병합</vt:lpstr>
      <vt:lpstr>Target 불러오기</vt:lpstr>
      <vt:lpstr>‘지역’ 필터링</vt:lpstr>
      <vt:lpstr>정렬</vt:lpstr>
      <vt:lpstr>재구성</vt:lpstr>
      <vt:lpstr>재구성</vt:lpstr>
      <vt:lpstr>데이터셋 병합</vt:lpstr>
      <vt:lpstr>데이터셋 선택</vt:lpstr>
      <vt:lpstr>칼럼 제거</vt:lpstr>
      <vt:lpstr>결측값 처리</vt:lpstr>
      <vt:lpstr>결측값 처리</vt:lpstr>
      <vt:lpstr>데이터셋 선택</vt:lpstr>
      <vt:lpstr>데이터 변환</vt:lpstr>
      <vt:lpstr>train_test_split</vt:lpstr>
      <vt:lpstr>데이터 마이닝</vt:lpstr>
      <vt:lpstr>Decision Tree</vt:lpstr>
      <vt:lpstr>이상치 제거</vt:lpstr>
      <vt:lpstr>Decision Tree 2</vt:lpstr>
      <vt:lpstr>Target 확인</vt:lpstr>
      <vt:lpstr>Target 축소</vt:lpstr>
      <vt:lpstr>RandomOverSampling</vt:lpstr>
      <vt:lpstr>Decision Tree 3</vt:lpstr>
      <vt:lpstr>KNN</vt:lpstr>
      <vt:lpstr>SVM(SVC)</vt:lpstr>
      <vt:lpstr>Random Forest</vt:lpstr>
      <vt:lpstr>Bagging</vt:lpstr>
      <vt:lpstr>Adaboost</vt:lpstr>
      <vt:lpstr>결과 평가</vt:lpstr>
      <vt:lpstr>성능 비교</vt:lpstr>
      <vt:lpstr>결과 평가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 분류 분석</dc:title>
  <dc:creator>Sung JeongHyeon</dc:creator>
  <cp:lastModifiedBy>성정현</cp:lastModifiedBy>
  <cp:revision>14</cp:revision>
  <dcterms:created xsi:type="dcterms:W3CDTF">2021-12-10T09:10:46Z</dcterms:created>
  <dcterms:modified xsi:type="dcterms:W3CDTF">2022-11-11T13:03:32Z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