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8"/>
    <p:restoredTop sz="94643"/>
  </p:normalViewPr>
  <p:slideViewPr>
    <p:cSldViewPr snapToGrid="0" snapToObjects="1">
      <p:cViewPr>
        <p:scale>
          <a:sx n="117" d="100"/>
          <a:sy n="117" d="100"/>
        </p:scale>
        <p:origin x="8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6A19E-34B4-F445-BF0F-27993D732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28E50-BCA5-F047-97AC-C91FFC177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CAB27-1E79-3549-AA19-98B0EA703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4687-A778-F246-9028-6EED129E548C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F2841-F30C-BD43-91D7-C5F2F09C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76DF8-8BAB-484A-87AF-F42446D5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2AAF-6C90-4B48-BF35-26D826D9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5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5391-E9C2-374A-950D-7AFACEC3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A33B1-8A48-4243-AE45-4DDBDAFE8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3297F-918E-6C45-B394-A7E0C581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4687-A778-F246-9028-6EED129E548C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424E5-9E5D-FC4B-973B-FF5279FC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6EBA9-2A05-2C43-8D48-D133EFCC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2AAF-6C90-4B48-BF35-26D826D9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0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AA188-14C7-AD47-ADDF-C95D96E83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5802B-0543-5A4D-825E-CDE9410C5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EA930-09C4-A244-A130-476E834E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4687-A778-F246-9028-6EED129E548C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EB26C-4087-F147-AEEF-C1A801CB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B9ED4-F3CD-8F4D-869D-29E34040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2AAF-6C90-4B48-BF35-26D826D9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7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568D-E2CA-B741-B813-0BB4F030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EBEA7-9140-624E-B41E-617CD9B4F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1AEE8-6ECB-9243-8C47-CF88C46E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4687-A778-F246-9028-6EED129E548C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F1654-DAD4-E644-8CFB-4FD0661D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20AA8-D683-274F-989F-4E7C1578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2AAF-6C90-4B48-BF35-26D826D9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7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4276-B34A-EF42-A15D-66338EDA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0B27-4855-584C-905D-E6D718721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F19DD-BFAD-1E44-A230-1AC6C75A8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4687-A778-F246-9028-6EED129E548C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C53B2-C9BE-E442-A3E2-C06A971CD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B18B5-3AD5-F744-9754-F1796996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2AAF-6C90-4B48-BF35-26D826D9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9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5B39-EBA3-3A41-95A3-7DB19E155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BB7F5-270F-A943-BB26-F338E5957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3833B-AA6A-2946-94A6-86A76907F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AC8A4-8448-F845-99A2-3AE9B7C3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4687-A778-F246-9028-6EED129E548C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783F1-9D55-7847-AE22-0EEE7431E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91428-8CE9-534A-8EBD-0436CCA5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2AAF-6C90-4B48-BF35-26D826D9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9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37065-F528-CE46-B850-99D15354A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C2191-1501-344D-950C-B90A02231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651BA-1856-0140-AA28-F2A0C4602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2E8403-BCE8-974D-A89A-C32C51B15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58CDE-C01F-324F-B95D-D7F79FAF3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8DAEC-AB34-E245-9A47-03BAD074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4687-A778-F246-9028-6EED129E548C}" type="datetimeFigureOut">
              <a:rPr lang="en-US" smtClean="0"/>
              <a:t>12/2/18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C7AAC5-F981-CC49-82B9-C3001632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B56E5D-E1C6-9447-8B2F-CA422165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2AAF-6C90-4B48-BF35-26D826D9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8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E70A-014F-134D-8483-BA064196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CCF78-5E3F-BD44-B10B-4E9F7430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4687-A778-F246-9028-6EED129E548C}" type="datetimeFigureOut">
              <a:rPr lang="en-US" smtClean="0"/>
              <a:t>12/2/18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B49F2-AA8A-714B-B655-A2E6FC7B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CDCEC-34EB-D744-BFB2-E27BD563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2AAF-6C90-4B48-BF35-26D826D9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1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1840C6-D3C2-BF4D-B55F-2B8FB3FC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4687-A778-F246-9028-6EED129E548C}" type="datetimeFigureOut">
              <a:rPr lang="en-US" smtClean="0"/>
              <a:t>12/2/18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75679-5DDE-C640-8C47-E641EC28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8DE12-2008-044D-8E1E-930A7B75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2AAF-6C90-4B48-BF35-26D826D9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7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DA2A-7653-094A-9553-3CC00DB1A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91E29-4BC9-D64B-AE8B-13C4F7DC5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B296E-A357-7E4B-94BD-C91C783EC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687FF-84DB-4449-82F0-B9808618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4687-A778-F246-9028-6EED129E548C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4BCEF-C19E-4C4C-A7BA-22983613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DBA3F-69B6-CB4F-936D-F72E5554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2AAF-6C90-4B48-BF35-26D826D9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4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0EC4-A546-9E40-8312-FA24D68C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9FFC1-8D79-714F-8E9F-DB8B30202A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7D4F6-5ADA-5646-8962-CC191EF26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73CA4-ABEF-2E45-B12A-1BA4DA0B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4687-A778-F246-9028-6EED129E548C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3DA36-948B-5A43-9CA0-E0D852D7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71C88-3C10-BD43-85A0-DB7D71BB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2AAF-6C90-4B48-BF35-26D826D9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A39AF-3EA7-B349-9675-89549E7AF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628C4-C902-D74B-BA76-D7590998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6A9F1-89E4-BC40-9B5E-62A23AAA3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A4687-A778-F246-9028-6EED129E548C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1B2FE-CCD1-4D45-AA4D-3C0702B1A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14691-C6D3-D54F-AF34-54F37CC09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92AAF-6C90-4B48-BF35-26D826D9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8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7D85AFD6-12AD-4243-AE59-67CCB60FB52D}"/>
              </a:ext>
            </a:extLst>
          </p:cNvPr>
          <p:cNvGrpSpPr/>
          <p:nvPr/>
        </p:nvGrpSpPr>
        <p:grpSpPr>
          <a:xfrm>
            <a:off x="6795006" y="489514"/>
            <a:ext cx="4007887" cy="2520000"/>
            <a:chOff x="7480806" y="1251514"/>
            <a:chExt cx="4007887" cy="2520000"/>
          </a:xfrm>
        </p:grpSpPr>
        <p:sp>
          <p:nvSpPr>
            <p:cNvPr id="12" name="직사각형 3">
              <a:extLst>
                <a:ext uri="{FF2B5EF4-FFF2-40B4-BE49-F238E27FC236}">
                  <a16:creationId xmlns:a16="http://schemas.microsoft.com/office/drawing/2014/main" id="{39ECF3BE-C1B4-E944-9B25-D5586880D1C9}"/>
                </a:ext>
              </a:extLst>
            </p:cNvPr>
            <p:cNvSpPr/>
            <p:nvPr/>
          </p:nvSpPr>
          <p:spPr>
            <a:xfrm>
              <a:off x="7480806" y="1251514"/>
              <a:ext cx="3960000" cy="25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5">
              <a:extLst>
                <a:ext uri="{FF2B5EF4-FFF2-40B4-BE49-F238E27FC236}">
                  <a16:creationId xmlns:a16="http://schemas.microsoft.com/office/drawing/2014/main" id="{F1E9A491-2D34-C343-80D7-10630948E6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28"/>
            <a:stretch/>
          </p:blipFill>
          <p:spPr>
            <a:xfrm>
              <a:off x="8482893" y="1503472"/>
              <a:ext cx="1955826" cy="1080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9963CD-A440-F940-B4F9-17CAF1C0CE36}"/>
                </a:ext>
              </a:extLst>
            </p:cNvPr>
            <p:cNvSpPr txBox="1"/>
            <p:nvPr/>
          </p:nvSpPr>
          <p:spPr>
            <a:xfrm>
              <a:off x="9079209" y="1303417"/>
              <a:ext cx="7631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킥 백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6314B2-9112-DB45-B79D-B340690F9D69}"/>
                </a:ext>
              </a:extLst>
            </p:cNvPr>
            <p:cNvSpPr txBox="1"/>
            <p:nvPr/>
          </p:nvSpPr>
          <p:spPr>
            <a:xfrm>
              <a:off x="7480806" y="1848348"/>
              <a:ext cx="954200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accent5">
                      <a:lumMod val="7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난이도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accent5">
                      <a:lumMod val="7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초급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E797BE-7C0E-0F46-A7AA-F4370B27D0C1}"/>
                </a:ext>
              </a:extLst>
            </p:cNvPr>
            <p:cNvSpPr txBox="1"/>
            <p:nvPr/>
          </p:nvSpPr>
          <p:spPr>
            <a:xfrm>
              <a:off x="10360933" y="1842646"/>
              <a:ext cx="1127760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accent5">
                      <a:lumMod val="7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운동 부위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accent5">
                      <a:lumMod val="7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위팔 뒤 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EDF941-ED23-B04C-9552-B076138DA2BF}"/>
                </a:ext>
              </a:extLst>
            </p:cNvPr>
            <p:cNvSpPr txBox="1"/>
            <p:nvPr/>
          </p:nvSpPr>
          <p:spPr>
            <a:xfrm>
              <a:off x="7513966" y="2666772"/>
              <a:ext cx="389368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1. </a:t>
              </a:r>
              <a:r>
                <a: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벤치에 왼쪽 무릎</a:t>
              </a:r>
              <a: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, </a:t>
              </a:r>
              <a:r>
                <a: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왼손을 대고 등이 </a:t>
              </a:r>
              <a:r>
                <a:rPr lang="ko-KR" altLang="en-US" sz="1000" dirty="0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지면과 수평</a:t>
              </a:r>
              <a:r>
                <a: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이 되도록 엎드린다</a:t>
              </a:r>
              <a: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 </a:t>
              </a:r>
            </a:p>
            <a:p>
              <a: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2. </a:t>
              </a:r>
              <a:r>
                <a: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무릎은 살짝 구부려준다</a:t>
              </a:r>
              <a: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 </a:t>
              </a:r>
            </a:p>
            <a:p>
              <a: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3. </a:t>
              </a:r>
              <a:r>
                <a: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오른손으로 </a:t>
              </a:r>
              <a:r>
                <a:rPr lang="ko-KR" altLang="en-US" sz="1000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덤벨을</a:t>
              </a:r>
              <a:r>
                <a: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잡고 </a:t>
              </a:r>
              <a:r>
                <a:rPr lang="ko-KR" altLang="en-US" sz="1000" dirty="0" err="1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이두근</a:t>
              </a:r>
              <a:r>
                <a:rPr lang="ko-KR" altLang="en-US" sz="1000" dirty="0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안쪽을 옆구리에 고정</a:t>
              </a:r>
              <a:r>
                <a: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시킨다</a:t>
              </a:r>
              <a: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 </a:t>
              </a:r>
            </a:p>
            <a:p>
              <a: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4. </a:t>
              </a:r>
              <a:r>
                <a:rPr lang="ko-KR" altLang="en-US" sz="1000" dirty="0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팔이 지면과 수평</a:t>
              </a:r>
              <a:r>
                <a: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일 때까지 </a:t>
              </a:r>
              <a:r>
                <a:rPr lang="ko-KR" altLang="en-US" sz="1000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덤벨을</a:t>
              </a:r>
              <a:r>
                <a: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뒤로 들어올린 후 </a:t>
              </a:r>
              <a: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2</a:t>
              </a:r>
              <a:r>
                <a: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초간 정지한다</a:t>
              </a:r>
              <a: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 </a:t>
              </a:r>
            </a:p>
            <a:p>
              <a: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5. </a:t>
              </a:r>
              <a:r>
                <a: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천천히 저항을 느끼면서 </a:t>
              </a:r>
              <a:r>
                <a:rPr lang="ko-KR" altLang="en-US" sz="1000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덤벨을</a:t>
              </a:r>
              <a:r>
                <a: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내리며 처음 자세로 돌아온다</a:t>
              </a:r>
              <a: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 </a:t>
              </a:r>
            </a:p>
            <a:p>
              <a: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6. </a:t>
              </a:r>
              <a:r>
                <a: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반대쪽도 같은 방법으로 똑같이 실시한다</a:t>
              </a:r>
              <a: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</a:t>
              </a:r>
              <a:r>
                <a: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endParaRPr lang="en-US" altLang="ko-KR" sz="1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A491739-0959-144C-BDAB-DB21C1D7B92E}"/>
              </a:ext>
            </a:extLst>
          </p:cNvPr>
          <p:cNvGrpSpPr/>
          <p:nvPr/>
        </p:nvGrpSpPr>
        <p:grpSpPr>
          <a:xfrm>
            <a:off x="2088113" y="3961929"/>
            <a:ext cx="4007887" cy="2520000"/>
            <a:chOff x="2088113" y="3961929"/>
            <a:chExt cx="4007887" cy="2520000"/>
          </a:xfrm>
        </p:grpSpPr>
        <p:sp>
          <p:nvSpPr>
            <p:cNvPr id="27" name="직사각형 3">
              <a:extLst>
                <a:ext uri="{FF2B5EF4-FFF2-40B4-BE49-F238E27FC236}">
                  <a16:creationId xmlns:a16="http://schemas.microsoft.com/office/drawing/2014/main" id="{336233D3-B423-8F40-A045-9345FAD6F487}"/>
                </a:ext>
              </a:extLst>
            </p:cNvPr>
            <p:cNvSpPr/>
            <p:nvPr/>
          </p:nvSpPr>
          <p:spPr>
            <a:xfrm>
              <a:off x="2088113" y="3961929"/>
              <a:ext cx="3960000" cy="25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3303BA-7F32-694C-9FCE-A3421C736865}"/>
                </a:ext>
              </a:extLst>
            </p:cNvPr>
            <p:cNvSpPr txBox="1"/>
            <p:nvPr/>
          </p:nvSpPr>
          <p:spPr>
            <a:xfrm>
              <a:off x="2088113" y="4558763"/>
              <a:ext cx="954200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accent5">
                      <a:lumMod val="7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난이도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accent5">
                      <a:lumMod val="7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초급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54828E8-4E3E-FF4C-A4AD-F7E20D7F4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5272" y="4231052"/>
              <a:ext cx="1005677" cy="1080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9767DC-D3AE-134E-84BE-2219FBA8339A}"/>
                </a:ext>
              </a:extLst>
            </p:cNvPr>
            <p:cNvSpPr txBox="1"/>
            <p:nvPr/>
          </p:nvSpPr>
          <p:spPr>
            <a:xfrm>
              <a:off x="4968240" y="4553061"/>
              <a:ext cx="1127760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accent5">
                      <a:lumMod val="7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운동 부위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accent5">
                      <a:lumMod val="7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위팔 앞 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77AE52F-F061-FC4D-AC07-13D69E39A5E4}"/>
                </a:ext>
              </a:extLst>
            </p:cNvPr>
            <p:cNvSpPr txBox="1"/>
            <p:nvPr/>
          </p:nvSpPr>
          <p:spPr>
            <a:xfrm>
              <a:off x="2121273" y="5377187"/>
              <a:ext cx="3893680" cy="8617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</a:t>
              </a:r>
              <a: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</a:t>
              </a:r>
              <a:r>
                <a: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" altLang="en-US" sz="1000" dirty="0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다리는 골반 너비</a:t>
              </a:r>
              <a:r>
                <a:rPr lang="ko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만큼 벌린 후 양손으로 덤벨을 잡고</a:t>
              </a:r>
              <a:r>
                <a:rPr lang="en-US" altLang="ko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, </a:t>
              </a:r>
              <a:r>
                <a:rPr lang="ko" altLang="en-US" sz="1000" dirty="0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손바닥이 앞</a:t>
              </a:r>
              <a:r>
                <a:rPr lang="ko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을 향하도록 한다</a:t>
              </a:r>
              <a:r>
                <a:rPr lang="en-US" altLang="ko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</a:t>
              </a:r>
            </a:p>
            <a:p>
              <a: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2.</a:t>
              </a:r>
              <a:r>
                <a: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" altLang="en-US" sz="1000" dirty="0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팔꿈치를 옆구리에 고정</a:t>
              </a:r>
              <a:r>
                <a:rPr lang="ko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시키고 덤벨을 들어올린다</a:t>
              </a:r>
              <a:r>
                <a:rPr lang="en-US" altLang="ko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</a:t>
              </a:r>
            </a:p>
            <a:p>
              <a: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3.</a:t>
              </a:r>
              <a:r>
                <a: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들어올리는 마지막 지점에서 </a:t>
              </a:r>
              <a:r>
                <a:rPr lang="ko" altLang="en-US" sz="1000" dirty="0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손목이 바깥쪽</a:t>
              </a:r>
              <a:r>
                <a:rPr lang="ko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을 향하도록 한다</a:t>
              </a:r>
              <a:r>
                <a:rPr lang="en-US" altLang="ko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</a:t>
              </a:r>
            </a:p>
            <a:p>
              <a: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4.</a:t>
              </a:r>
              <a:r>
                <a: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천천히 이 두근의 저항을 느끼며 덤벨을 내린다</a:t>
              </a:r>
              <a:r>
                <a:rPr lang="en-US" altLang="ko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</a:t>
              </a:r>
              <a:endParaRPr lang="en-US" altLang="ko-KR" sz="1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ECA51F3-C4F2-CA48-88BF-ABBE054936C5}"/>
                </a:ext>
              </a:extLst>
            </p:cNvPr>
            <p:cNvSpPr txBox="1"/>
            <p:nvPr/>
          </p:nvSpPr>
          <p:spPr>
            <a:xfrm>
              <a:off x="3322876" y="4030997"/>
              <a:ext cx="149047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바이셉스컬</a:t>
              </a:r>
              <a:endPara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62B7CE5-12B6-0348-99F5-2D9AA635E139}"/>
              </a:ext>
            </a:extLst>
          </p:cNvPr>
          <p:cNvGrpSpPr/>
          <p:nvPr/>
        </p:nvGrpSpPr>
        <p:grpSpPr>
          <a:xfrm>
            <a:off x="1753281" y="576442"/>
            <a:ext cx="4007887" cy="2584809"/>
            <a:chOff x="1753281" y="576442"/>
            <a:chExt cx="4007887" cy="2584809"/>
          </a:xfrm>
        </p:grpSpPr>
        <p:sp>
          <p:nvSpPr>
            <p:cNvPr id="68" name="직사각형 3">
              <a:extLst>
                <a:ext uri="{FF2B5EF4-FFF2-40B4-BE49-F238E27FC236}">
                  <a16:creationId xmlns:a16="http://schemas.microsoft.com/office/drawing/2014/main" id="{1C9929E9-ABCF-3A48-A0AF-BB9BD1EFD8C8}"/>
                </a:ext>
              </a:extLst>
            </p:cNvPr>
            <p:cNvSpPr/>
            <p:nvPr/>
          </p:nvSpPr>
          <p:spPr>
            <a:xfrm>
              <a:off x="1753281" y="576442"/>
              <a:ext cx="3960000" cy="25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9905E86-78D1-014F-909D-C4311A54937E}"/>
                </a:ext>
              </a:extLst>
            </p:cNvPr>
            <p:cNvSpPr txBox="1"/>
            <p:nvPr/>
          </p:nvSpPr>
          <p:spPr>
            <a:xfrm>
              <a:off x="1753281" y="1173276"/>
              <a:ext cx="954200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accent5">
                      <a:lumMod val="7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난이도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accent5">
                      <a:lumMod val="7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초급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1449B3E-9215-4643-87BF-60D779124916}"/>
                </a:ext>
              </a:extLst>
            </p:cNvPr>
            <p:cNvSpPr txBox="1"/>
            <p:nvPr/>
          </p:nvSpPr>
          <p:spPr>
            <a:xfrm>
              <a:off x="4633408" y="1167574"/>
              <a:ext cx="1127760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accent5">
                      <a:lumMod val="7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운동 부위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accent5">
                      <a:lumMod val="7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등 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25FE8BA-3CC8-494E-A4AD-6FC83D8CB95D}"/>
                </a:ext>
              </a:extLst>
            </p:cNvPr>
            <p:cNvSpPr txBox="1"/>
            <p:nvPr/>
          </p:nvSpPr>
          <p:spPr>
            <a:xfrm>
              <a:off x="1786441" y="1991700"/>
              <a:ext cx="3893680" cy="11695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</a:t>
              </a:r>
              <a: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</a:t>
              </a:r>
              <a:r>
                <a: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손등이 앞을 향하게 덤벨을 잡고</a:t>
              </a:r>
              <a:r>
                <a:rPr lang="en-US" altLang="ko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, </a:t>
              </a:r>
              <a:r>
                <a:rPr lang="ko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양발을 </a:t>
              </a:r>
              <a:r>
                <a:rPr lang="ko" altLang="en-US" sz="1000" dirty="0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어깨너비</a:t>
              </a:r>
              <a:r>
                <a:rPr lang="ko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만큼 벌리고 선다</a:t>
              </a:r>
              <a:r>
                <a:rPr lang="en-US" altLang="ko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</a:t>
              </a:r>
            </a:p>
            <a:p>
              <a: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2.</a:t>
              </a:r>
              <a:r>
                <a: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무릎을 약간 굽히고 </a:t>
              </a:r>
              <a:r>
                <a:rPr lang="ko" altLang="en-US" sz="1000" dirty="0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등을 아치형</a:t>
              </a:r>
              <a:r>
                <a:rPr lang="ko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을 만든 후 </a:t>
              </a:r>
              <a:r>
                <a:rPr lang="en-US" altLang="ko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45</a:t>
              </a:r>
              <a:r>
                <a:rPr lang="ko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도 정도 상체를 숙인다</a:t>
              </a:r>
              <a:r>
                <a:rPr lang="en-US" altLang="ko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</a:t>
              </a:r>
            </a:p>
            <a:p>
              <a: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3.</a:t>
              </a:r>
              <a:r>
                <a: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" altLang="en-US" sz="1000" dirty="0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복부에 힘</a:t>
              </a:r>
              <a:r>
                <a:rPr lang="ko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을 주고 손목을 돌려 손바닥이 서로 마주 보도록 하며 하복부 쪽으로 덤벨을 잡아당기면서 </a:t>
              </a:r>
              <a:r>
                <a:rPr lang="ko" altLang="en-US" sz="1000" dirty="0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광배근을 수축</a:t>
              </a:r>
              <a:r>
                <a:rPr lang="ko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한다</a:t>
              </a:r>
              <a:r>
                <a:rPr lang="en-US" altLang="ko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</a:t>
              </a:r>
            </a:p>
            <a:p>
              <a: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4.</a:t>
              </a:r>
              <a:r>
                <a: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광배근이 스트레칭 되는 것을 느끼며 천천히 덤벨을 내려 처음 자세로 돌아온다</a:t>
              </a:r>
              <a:r>
                <a:rPr lang="en-US" altLang="ko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</a:t>
              </a:r>
            </a:p>
            <a:p>
              <a:endParaRPr lang="en-US" altLang="ko" sz="1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A1C9560D-D55F-3B4E-A6DD-F40B9B455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4959" y="911700"/>
              <a:ext cx="1196640" cy="1080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D72F8B3-F692-1947-BFDE-BCC5C2F79184}"/>
                </a:ext>
              </a:extLst>
            </p:cNvPr>
            <p:cNvSpPr txBox="1"/>
            <p:nvPr/>
          </p:nvSpPr>
          <p:spPr>
            <a:xfrm>
              <a:off x="3134959" y="656987"/>
              <a:ext cx="119664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덤벨로우</a:t>
              </a:r>
              <a:endPara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0312953-1D2C-8147-9EFD-F3DB2D349CED}"/>
              </a:ext>
            </a:extLst>
          </p:cNvPr>
          <p:cNvGrpSpPr/>
          <p:nvPr/>
        </p:nvGrpSpPr>
        <p:grpSpPr>
          <a:xfrm>
            <a:off x="6531836" y="3600646"/>
            <a:ext cx="4007887" cy="2520000"/>
            <a:chOff x="1485556" y="3174603"/>
            <a:chExt cx="4007887" cy="2520000"/>
          </a:xfrm>
        </p:grpSpPr>
        <p:sp>
          <p:nvSpPr>
            <p:cNvPr id="79" name="직사각형 3">
              <a:extLst>
                <a:ext uri="{FF2B5EF4-FFF2-40B4-BE49-F238E27FC236}">
                  <a16:creationId xmlns:a16="http://schemas.microsoft.com/office/drawing/2014/main" id="{256CEC55-FED4-604D-872C-884553600F42}"/>
                </a:ext>
              </a:extLst>
            </p:cNvPr>
            <p:cNvSpPr/>
            <p:nvPr/>
          </p:nvSpPr>
          <p:spPr>
            <a:xfrm>
              <a:off x="1485556" y="3174603"/>
              <a:ext cx="3960000" cy="25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7259EE83-550C-3145-A4DB-BD1F883BEB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8667"/>
            <a:stretch/>
          </p:blipFill>
          <p:spPr>
            <a:xfrm>
              <a:off x="2777088" y="3441178"/>
              <a:ext cx="1376935" cy="1080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B301F37-89DD-C043-9CA0-5CF17881D8B5}"/>
                </a:ext>
              </a:extLst>
            </p:cNvPr>
            <p:cNvSpPr txBox="1"/>
            <p:nvPr/>
          </p:nvSpPr>
          <p:spPr>
            <a:xfrm>
              <a:off x="2601956" y="3228945"/>
              <a:ext cx="172719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레터럴레이즈</a:t>
              </a:r>
              <a:endPara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2C6EE8E-DFEC-DE4C-930E-AE99E40F29C5}"/>
                </a:ext>
              </a:extLst>
            </p:cNvPr>
            <p:cNvSpPr txBox="1"/>
            <p:nvPr/>
          </p:nvSpPr>
          <p:spPr>
            <a:xfrm>
              <a:off x="1485556" y="3771437"/>
              <a:ext cx="954200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accent5">
                      <a:lumMod val="7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난이도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accent5">
                      <a:lumMod val="7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초급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BCC251E-3B18-DE45-8250-AE4B28E8C398}"/>
                </a:ext>
              </a:extLst>
            </p:cNvPr>
            <p:cNvSpPr txBox="1"/>
            <p:nvPr/>
          </p:nvSpPr>
          <p:spPr>
            <a:xfrm>
              <a:off x="4365683" y="3765735"/>
              <a:ext cx="1127760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accent5">
                      <a:lumMod val="7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운동 부위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accent5">
                      <a:lumMod val="7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어깨 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4E21A38-D865-3F4B-969E-5A0B58EA4ED1}"/>
                </a:ext>
              </a:extLst>
            </p:cNvPr>
            <p:cNvSpPr txBox="1"/>
            <p:nvPr/>
          </p:nvSpPr>
          <p:spPr>
            <a:xfrm>
              <a:off x="1518716" y="4589861"/>
              <a:ext cx="389368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</a:t>
              </a:r>
              <a: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</a:t>
              </a:r>
              <a:r>
                <a: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" altLang="en-US" sz="1000" dirty="0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어깨너비</a:t>
              </a:r>
              <a:r>
                <a:rPr lang="ko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로 다리를 벌려 무릎을 살짝 구부리고 </a:t>
              </a:r>
              <a:r>
                <a:rPr lang="ko" altLang="en-US" sz="1000" dirty="0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허리를 </a:t>
              </a:r>
              <a:r>
                <a:rPr lang="en-US" altLang="ko" sz="1000" dirty="0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90</a:t>
              </a:r>
              <a:r>
                <a:rPr lang="ko" altLang="en-US" sz="1000" dirty="0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도</a:t>
              </a:r>
              <a:r>
                <a:rPr lang="ko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숙인다</a:t>
              </a:r>
              <a:r>
                <a:rPr lang="en-US" altLang="ko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</a:t>
              </a:r>
            </a:p>
            <a:p>
              <a: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2.</a:t>
              </a:r>
              <a:r>
                <a: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손바닥이 마주 보게 덤벨을 잡고 팔을 굽혀 </a:t>
              </a:r>
              <a:r>
                <a:rPr lang="ko" altLang="en-US" sz="1000" dirty="0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정강이 앞에 위치</a:t>
              </a:r>
              <a:r>
                <a:rPr lang="ko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시킨다</a:t>
              </a:r>
              <a:r>
                <a:rPr lang="en-US" altLang="ko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</a:t>
              </a:r>
            </a:p>
            <a:p>
              <a: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3.</a:t>
              </a:r>
              <a:r>
                <a: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전완이 </a:t>
              </a:r>
              <a:r>
                <a:rPr lang="ko" altLang="en-US" sz="1000" dirty="0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어깨와 평행</a:t>
              </a:r>
              <a:r>
                <a:rPr lang="ko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이 될 때까지 덤벨을 양옆으로 들어올린다</a:t>
              </a:r>
              <a:r>
                <a:rPr lang="en-US" altLang="ko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</a:t>
              </a:r>
            </a:p>
            <a:p>
              <a: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4.</a:t>
              </a:r>
              <a:r>
                <a: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천</a:t>
              </a:r>
              <a:r>
                <a:rPr lang="ko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천히 저항을 느끼면서 덤벨을 정강이 앞으로 내린다</a:t>
              </a:r>
              <a:r>
                <a:rPr lang="en-US" altLang="ko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</a:t>
              </a:r>
              <a:endParaRPr lang="en-US" altLang="ko-KR" sz="1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26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7CE2287-2DDD-4E4D-8F87-16804914F543}"/>
              </a:ext>
            </a:extLst>
          </p:cNvPr>
          <p:cNvGrpSpPr/>
          <p:nvPr/>
        </p:nvGrpSpPr>
        <p:grpSpPr>
          <a:xfrm>
            <a:off x="6476029" y="3296713"/>
            <a:ext cx="4007887" cy="2849058"/>
            <a:chOff x="4092057" y="3220513"/>
            <a:chExt cx="4007887" cy="284905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87AFBB2-8F73-324B-AFE2-74FFC2902B4A}"/>
                </a:ext>
              </a:extLst>
            </p:cNvPr>
            <p:cNvGrpSpPr/>
            <p:nvPr/>
          </p:nvGrpSpPr>
          <p:grpSpPr>
            <a:xfrm>
              <a:off x="4092057" y="3220513"/>
              <a:ext cx="4007887" cy="2849058"/>
              <a:chOff x="1485556" y="3174603"/>
              <a:chExt cx="4007887" cy="2520000"/>
            </a:xfrm>
          </p:grpSpPr>
          <p:sp>
            <p:nvSpPr>
              <p:cNvPr id="11" name="직사각형 3">
                <a:extLst>
                  <a:ext uri="{FF2B5EF4-FFF2-40B4-BE49-F238E27FC236}">
                    <a16:creationId xmlns:a16="http://schemas.microsoft.com/office/drawing/2014/main" id="{6500C027-3532-F845-B210-84E58B35FA21}"/>
                  </a:ext>
                </a:extLst>
              </p:cNvPr>
              <p:cNvSpPr/>
              <p:nvPr/>
            </p:nvSpPr>
            <p:spPr>
              <a:xfrm>
                <a:off x="1485556" y="3174603"/>
                <a:ext cx="3960000" cy="25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BFC955-9306-7B45-B9B8-0BEC28D86CE0}"/>
                  </a:ext>
                </a:extLst>
              </p:cNvPr>
              <p:cNvSpPr txBox="1"/>
              <p:nvPr/>
            </p:nvSpPr>
            <p:spPr>
              <a:xfrm>
                <a:off x="2601956" y="3228945"/>
                <a:ext cx="172719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dirty="0" err="1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런지</a:t>
                </a:r>
                <a:endParaRPr lang="ko-KR" altLang="en-US" sz="20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91EC88-4742-D64D-B624-0A7F73D2AAB8}"/>
                  </a:ext>
                </a:extLst>
              </p:cNvPr>
              <p:cNvSpPr txBox="1"/>
              <p:nvPr/>
            </p:nvSpPr>
            <p:spPr>
              <a:xfrm>
                <a:off x="1485556" y="3771437"/>
                <a:ext cx="95420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>
                    <a:solidFill>
                      <a:schemeClr val="accent5">
                        <a:lumMod val="7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난이도</a:t>
                </a:r>
                <a:endParaRPr lang="en-US" altLang="ko-KR" sz="1100" dirty="0">
                  <a:solidFill>
                    <a:schemeClr val="accent5">
                      <a:lumMod val="7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pPr algn="ctr"/>
                <a:r>
                  <a:rPr lang="ko-KR" altLang="en-US" sz="1100" dirty="0">
                    <a:solidFill>
                      <a:schemeClr val="accent5">
                        <a:lumMod val="7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중급</a:t>
                </a:r>
                <a:endParaRPr lang="en-US" altLang="ko-KR" sz="1100" dirty="0">
                  <a:solidFill>
                    <a:schemeClr val="accent5">
                      <a:lumMod val="7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929540-F4B9-5340-B695-0333E9702C19}"/>
                  </a:ext>
                </a:extLst>
              </p:cNvPr>
              <p:cNvSpPr txBox="1"/>
              <p:nvPr/>
            </p:nvSpPr>
            <p:spPr>
              <a:xfrm>
                <a:off x="4365683" y="3765735"/>
                <a:ext cx="1127760" cy="3811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>
                    <a:solidFill>
                      <a:schemeClr val="accent5">
                        <a:lumMod val="7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운동부위</a:t>
                </a:r>
                <a:endParaRPr lang="en-US" altLang="ko-KR" sz="1100" dirty="0">
                  <a:solidFill>
                    <a:schemeClr val="accent5">
                      <a:lumMod val="7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pPr algn="ctr"/>
                <a:r>
                  <a:rPr lang="ko-KR" altLang="en-US" sz="1100" dirty="0">
                    <a:solidFill>
                      <a:schemeClr val="accent5">
                        <a:lumMod val="7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허벅지 앞 </a:t>
                </a:r>
                <a:endParaRPr lang="en-US" altLang="ko-KR" sz="1100" dirty="0">
                  <a:solidFill>
                    <a:schemeClr val="accent5">
                      <a:lumMod val="7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8A1D6A-3921-D34D-9F1C-16378F647AE1}"/>
                  </a:ext>
                </a:extLst>
              </p:cNvPr>
              <p:cNvSpPr txBox="1"/>
              <p:nvPr/>
            </p:nvSpPr>
            <p:spPr>
              <a:xfrm>
                <a:off x="1518716" y="4456474"/>
                <a:ext cx="3893680" cy="1034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</a:t>
                </a:r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.</a:t>
                </a:r>
                <a:r>
                  <a:rPr lang="ko-KR" altLang="en-US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두 발을 </a:t>
                </a:r>
                <a:r>
                  <a:rPr lang="ko-KR" altLang="en-US" sz="1000" dirty="0">
                    <a:solidFill>
                      <a:srgbClr val="FF0000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골반너비</a:t>
                </a:r>
                <a:r>
                  <a:rPr lang="ko-KR" altLang="en-US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로 벌리고 허리에 손을 대고 바로 선다</a:t>
                </a:r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.</a:t>
                </a:r>
                <a:endParaRPr lang="en-US" altLang="ko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2.</a:t>
                </a:r>
                <a:r>
                  <a:rPr lang="ko-KR" altLang="en-US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ko-KR" altLang="en-US" sz="1000" dirty="0">
                    <a:solidFill>
                      <a:srgbClr val="FF0000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오른발을 앞</a:t>
                </a:r>
                <a:r>
                  <a:rPr lang="ko-KR" altLang="en-US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으로 </a:t>
                </a:r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70~100cm </a:t>
                </a:r>
                <a:r>
                  <a:rPr lang="ko-KR" altLang="en-US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정도 벌려 내밀고</a:t>
                </a:r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, </a:t>
                </a:r>
                <a:r>
                  <a:rPr lang="ko-KR" altLang="en-US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왼발의 </a:t>
                </a:r>
                <a:r>
                  <a:rPr lang="ko-KR" altLang="en-US" sz="1000" dirty="0">
                    <a:solidFill>
                      <a:srgbClr val="FF0000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뒤꿈치를 세운다</a:t>
                </a:r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. </a:t>
                </a:r>
                <a:r>
                  <a:rPr lang="ko-KR" altLang="en-US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이때 </a:t>
                </a:r>
                <a:r>
                  <a:rPr lang="ko-KR" altLang="en-US" sz="1000" dirty="0">
                    <a:solidFill>
                      <a:srgbClr val="FF0000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시선은 정면</a:t>
                </a:r>
                <a:r>
                  <a:rPr lang="ko-KR" altLang="en-US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을 향한다</a:t>
                </a:r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.</a:t>
                </a:r>
                <a:endParaRPr lang="en-US" altLang="ko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3.</a:t>
                </a:r>
                <a:r>
                  <a:rPr lang="ko-KR" altLang="en-US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등과 허리를 편 상태에서 </a:t>
                </a:r>
                <a:r>
                  <a:rPr lang="ko-KR" altLang="en-US" sz="1000" dirty="0">
                    <a:solidFill>
                      <a:srgbClr val="FF0000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오른쪽 무릎을 </a:t>
                </a:r>
                <a:r>
                  <a:rPr lang="en-US" altLang="ko-KR" sz="1000" dirty="0">
                    <a:solidFill>
                      <a:srgbClr val="FF0000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90</a:t>
                </a:r>
                <a:r>
                  <a:rPr lang="ko-KR" altLang="en-US" sz="1000" dirty="0">
                    <a:solidFill>
                      <a:srgbClr val="FF0000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도</a:t>
                </a:r>
                <a:r>
                  <a:rPr lang="ko-KR" altLang="en-US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로 구부리고 왼쪽 무릎은 바닥에 닿는 느낌으로 몸을 내린다</a:t>
                </a:r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.</a:t>
                </a:r>
                <a:endParaRPr lang="en-US" altLang="ko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4.</a:t>
                </a:r>
                <a:r>
                  <a:rPr lang="ko-KR" altLang="en-US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ko-KR" altLang="en-US" sz="1000" dirty="0">
                    <a:solidFill>
                      <a:srgbClr val="FF0000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하체의 힘을 이용</a:t>
                </a:r>
                <a:r>
                  <a:rPr lang="ko-KR" altLang="en-US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하여 천천히 처음 자세를 돌아온다</a:t>
                </a:r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. </a:t>
                </a:r>
                <a:r>
                  <a:rPr lang="ko-KR" altLang="en-US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동작을 반복한다</a:t>
                </a:r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.</a:t>
                </a:r>
              </a:p>
              <a:p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5. </a:t>
                </a:r>
                <a:r>
                  <a:rPr lang="ko-KR" altLang="en-US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반대쪽도 같은 방법으로 반복 실시한다</a:t>
                </a:r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.</a:t>
                </a:r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47F94AE-F79E-DC47-9E46-605A3D667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73357" y="3629055"/>
              <a:ext cx="845287" cy="101434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41F23D-9F37-D342-9C30-E4C64B666889}"/>
              </a:ext>
            </a:extLst>
          </p:cNvPr>
          <p:cNvGrpSpPr/>
          <p:nvPr/>
        </p:nvGrpSpPr>
        <p:grpSpPr>
          <a:xfrm>
            <a:off x="1425057" y="273375"/>
            <a:ext cx="4007887" cy="2520000"/>
            <a:chOff x="7480806" y="1251514"/>
            <a:chExt cx="4007887" cy="2520000"/>
          </a:xfrm>
        </p:grpSpPr>
        <p:grpSp>
          <p:nvGrpSpPr>
            <p:cNvPr id="4" name="그룹 18">
              <a:extLst>
                <a:ext uri="{FF2B5EF4-FFF2-40B4-BE49-F238E27FC236}">
                  <a16:creationId xmlns:a16="http://schemas.microsoft.com/office/drawing/2014/main" id="{D8FEB562-63B7-B147-9C5E-B1CCB7F8CD5B}"/>
                </a:ext>
              </a:extLst>
            </p:cNvPr>
            <p:cNvGrpSpPr/>
            <p:nvPr/>
          </p:nvGrpSpPr>
          <p:grpSpPr>
            <a:xfrm>
              <a:off x="7480806" y="1251514"/>
              <a:ext cx="4007887" cy="2520000"/>
              <a:chOff x="4191000" y="2093203"/>
              <a:chExt cx="4007887" cy="2520000"/>
            </a:xfrm>
          </p:grpSpPr>
          <p:sp>
            <p:nvSpPr>
              <p:cNvPr id="5" name="직사각형 3">
                <a:extLst>
                  <a:ext uri="{FF2B5EF4-FFF2-40B4-BE49-F238E27FC236}">
                    <a16:creationId xmlns:a16="http://schemas.microsoft.com/office/drawing/2014/main" id="{CF45C23F-5BCA-EC42-AD33-687222AB9B1B}"/>
                  </a:ext>
                </a:extLst>
              </p:cNvPr>
              <p:cNvSpPr/>
              <p:nvPr/>
            </p:nvSpPr>
            <p:spPr>
              <a:xfrm>
                <a:off x="4191000" y="2093203"/>
                <a:ext cx="3960000" cy="25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5FE28D-DF26-4B42-9120-CC36701ED9F8}"/>
                  </a:ext>
                </a:extLst>
              </p:cNvPr>
              <p:cNvSpPr txBox="1"/>
              <p:nvPr/>
            </p:nvSpPr>
            <p:spPr>
              <a:xfrm>
                <a:off x="5050530" y="2136558"/>
                <a:ext cx="228882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 err="1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트라이셉</a:t>
                </a:r>
                <a:r>
                  <a:rPr lang="ko-KR" altLang="en-US" sz="2000" b="1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딥 </a:t>
                </a:r>
                <a:r>
                  <a:rPr lang="en-US" altLang="ko-KR" sz="2000" b="1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/ </a:t>
                </a:r>
                <a:r>
                  <a:rPr lang="ko-KR" altLang="en-US" sz="2000" b="1" dirty="0" err="1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딥스</a:t>
                </a:r>
                <a:endParaRPr lang="ko-KR" altLang="en-US" sz="20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A47EAE-AD45-0E45-AEFB-D02E6AFA908C}"/>
                  </a:ext>
                </a:extLst>
              </p:cNvPr>
              <p:cNvSpPr txBox="1"/>
              <p:nvPr/>
            </p:nvSpPr>
            <p:spPr>
              <a:xfrm>
                <a:off x="4191000" y="2690037"/>
                <a:ext cx="95420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>
                    <a:solidFill>
                      <a:schemeClr val="accent5">
                        <a:lumMod val="7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난이도</a:t>
                </a:r>
                <a:endParaRPr lang="en-US" altLang="ko-KR" sz="1100" dirty="0">
                  <a:solidFill>
                    <a:schemeClr val="accent5">
                      <a:lumMod val="7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pPr algn="ctr"/>
                <a:r>
                  <a:rPr lang="ko-KR" altLang="en-US" sz="1100" dirty="0">
                    <a:solidFill>
                      <a:schemeClr val="accent5">
                        <a:lumMod val="7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초급</a:t>
                </a:r>
                <a:endParaRPr lang="en-US" altLang="ko-KR" sz="1100" dirty="0">
                  <a:solidFill>
                    <a:schemeClr val="accent5">
                      <a:lumMod val="7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756801-EBAB-F54E-B399-E7A92CEFA7FE}"/>
                  </a:ext>
                </a:extLst>
              </p:cNvPr>
              <p:cNvSpPr txBox="1"/>
              <p:nvPr/>
            </p:nvSpPr>
            <p:spPr>
              <a:xfrm>
                <a:off x="7071127" y="2684335"/>
                <a:ext cx="112776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>
                    <a:solidFill>
                      <a:schemeClr val="accent5">
                        <a:lumMod val="7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운동부위</a:t>
                </a:r>
                <a:endParaRPr lang="en-US" altLang="ko-KR" sz="1100">
                  <a:solidFill>
                    <a:schemeClr val="accent5">
                      <a:lumMod val="7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pPr algn="ctr"/>
                <a:r>
                  <a:rPr lang="ko-KR" altLang="en-US" sz="1100" dirty="0">
                    <a:solidFill>
                      <a:schemeClr val="accent5">
                        <a:lumMod val="7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상완삼두근</a:t>
                </a:r>
                <a:endParaRPr lang="en-US" altLang="ko-KR" sz="1100" dirty="0">
                  <a:solidFill>
                    <a:schemeClr val="accent5">
                      <a:lumMod val="7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5DDF6D-3DF4-F643-BE55-E8A65AB51DE3}"/>
                  </a:ext>
                </a:extLst>
              </p:cNvPr>
              <p:cNvSpPr txBox="1"/>
              <p:nvPr/>
            </p:nvSpPr>
            <p:spPr>
              <a:xfrm>
                <a:off x="4224160" y="3508461"/>
                <a:ext cx="389368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1. </a:t>
                </a:r>
                <a:r>
                  <a:rPr lang="ko-KR" altLang="en-US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팔로 지탱하여 엉덩이를 벤치에서 띄운다</a:t>
                </a:r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. </a:t>
                </a:r>
              </a:p>
              <a:p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2.</a:t>
                </a:r>
                <a:r>
                  <a:rPr lang="en-US" altLang="ko-KR" sz="1000" dirty="0">
                    <a:solidFill>
                      <a:srgbClr val="FF0000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ko-KR" altLang="en-US" sz="1000" dirty="0">
                    <a:solidFill>
                      <a:srgbClr val="FF0000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팔이 수직</a:t>
                </a:r>
                <a:r>
                  <a:rPr lang="ko-KR" altLang="en-US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이 될 때까지 굽히며 몸을 내린다</a:t>
                </a:r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.</a:t>
                </a:r>
              </a:p>
              <a:p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3. </a:t>
                </a:r>
                <a:r>
                  <a:rPr lang="ko-KR" altLang="en-US" sz="1000" dirty="0">
                    <a:solidFill>
                      <a:srgbClr val="FF0000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삼두근의 힘</a:t>
                </a:r>
                <a:r>
                  <a:rPr lang="ko-KR" altLang="en-US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으로 팔꿈치를 펴면서 원 위치한다</a:t>
                </a:r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.</a:t>
                </a:r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8AD8831-F8A3-DE44-81C1-D393AC07A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73919" y="1671734"/>
              <a:ext cx="1021660" cy="1011375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49804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">
            <a:extLst>
              <a:ext uri="{FF2B5EF4-FFF2-40B4-BE49-F238E27FC236}">
                <a16:creationId xmlns:a16="http://schemas.microsoft.com/office/drawing/2014/main" id="{3C499D2B-B88E-6A41-93A0-3B759B8F15D9}"/>
              </a:ext>
            </a:extLst>
          </p:cNvPr>
          <p:cNvGrpSpPr/>
          <p:nvPr/>
        </p:nvGrpSpPr>
        <p:grpSpPr>
          <a:xfrm>
            <a:off x="3713533" y="589921"/>
            <a:ext cx="4007887" cy="2520000"/>
            <a:chOff x="2627722" y="3424799"/>
            <a:chExt cx="4007887" cy="2520000"/>
          </a:xfrm>
        </p:grpSpPr>
        <p:sp>
          <p:nvSpPr>
            <p:cNvPr id="5" name="직사각형 11">
              <a:extLst>
                <a:ext uri="{FF2B5EF4-FFF2-40B4-BE49-F238E27FC236}">
                  <a16:creationId xmlns:a16="http://schemas.microsoft.com/office/drawing/2014/main" id="{F6FC7001-675B-A847-9BF4-BDD37BBEB5E4}"/>
                </a:ext>
              </a:extLst>
            </p:cNvPr>
            <p:cNvSpPr/>
            <p:nvPr/>
          </p:nvSpPr>
          <p:spPr>
            <a:xfrm>
              <a:off x="2627722" y="3424799"/>
              <a:ext cx="3960000" cy="25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1">
              <a:extLst>
                <a:ext uri="{FF2B5EF4-FFF2-40B4-BE49-F238E27FC236}">
                  <a16:creationId xmlns:a16="http://schemas.microsoft.com/office/drawing/2014/main" id="{6129545B-CE7B-0D4E-B984-2609D37547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15" b="8249"/>
            <a:stretch/>
          </p:blipFill>
          <p:spPr>
            <a:xfrm>
              <a:off x="3857720" y="3774171"/>
              <a:ext cx="1500000" cy="1080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432154-EB9D-4748-A5F4-7D7B5C82E29D}"/>
                </a:ext>
              </a:extLst>
            </p:cNvPr>
            <p:cNvSpPr txBox="1"/>
            <p:nvPr/>
          </p:nvSpPr>
          <p:spPr>
            <a:xfrm>
              <a:off x="3617657" y="3448768"/>
              <a:ext cx="19801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덤벨</a:t>
              </a:r>
              <a:r>
                <a:rPr lang="ko-KR" altLang="en-US" sz="20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ko-KR" altLang="en-US" sz="2000" b="1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데드리프트</a:t>
              </a:r>
              <a:endPara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D41232-B3F8-D247-826D-B58F4D2E3760}"/>
                </a:ext>
              </a:extLst>
            </p:cNvPr>
            <p:cNvSpPr txBox="1"/>
            <p:nvPr/>
          </p:nvSpPr>
          <p:spPr>
            <a:xfrm>
              <a:off x="2627722" y="4072434"/>
              <a:ext cx="954200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accent5">
                      <a:lumMod val="7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난이도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accent5">
                      <a:lumMod val="7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중급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8A7DB5-0DCB-7D42-897A-5D46BEC3D49C}"/>
                </a:ext>
              </a:extLst>
            </p:cNvPr>
            <p:cNvSpPr txBox="1"/>
            <p:nvPr/>
          </p:nvSpPr>
          <p:spPr>
            <a:xfrm>
              <a:off x="5507849" y="4066732"/>
              <a:ext cx="1127760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accent5">
                      <a:lumMod val="7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운동 부위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accent5">
                      <a:lumMod val="7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허리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003CC8-0E0B-A042-A7E6-8FCCB896227C}"/>
                </a:ext>
              </a:extLst>
            </p:cNvPr>
            <p:cNvSpPr txBox="1"/>
            <p:nvPr/>
          </p:nvSpPr>
          <p:spPr>
            <a:xfrm>
              <a:off x="2660881" y="4940911"/>
              <a:ext cx="389368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1. </a:t>
              </a:r>
              <a:r>
                <a:rPr lang="ko-KR" altLang="en-US" sz="1000" dirty="0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어깨너비</a:t>
              </a:r>
              <a:r>
                <a: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로 </a:t>
              </a:r>
              <a:r>
                <a:rPr lang="ko-KR" altLang="en-US" sz="1000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덤벨을</a:t>
              </a:r>
              <a:r>
                <a: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잡는다</a:t>
              </a:r>
              <a: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 </a:t>
              </a:r>
            </a:p>
            <a:p>
              <a:pPr fontAlgn="base"/>
              <a: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2. </a:t>
              </a:r>
              <a:r>
                <a: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허리를 세운 </a:t>
              </a:r>
              <a:r>
                <a:rPr lang="ko-KR" altLang="en-US" sz="1000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차렷</a:t>
              </a:r>
              <a:r>
                <a: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자세에서 가슴을 내밀고 엉덩이를 뒤로 치켜든다</a:t>
              </a:r>
              <a: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</a:t>
              </a:r>
              <a:endParaRPr lang="ko-KR" altLang="en-US" sz="1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fontAlgn="base"/>
              <a: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3. </a:t>
              </a:r>
              <a:r>
                <a: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무릎을 굽히고 </a:t>
              </a:r>
              <a:r>
                <a:rPr lang="ko-KR" altLang="en-US" sz="1000" dirty="0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허리를 앞으로 숙이면서 </a:t>
              </a:r>
              <a:r>
                <a:rPr lang="ko-KR" altLang="en-US" sz="1000" dirty="0" err="1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덤벨을</a:t>
              </a:r>
              <a:r>
                <a:rPr lang="ko-KR" altLang="en-US" sz="1000" dirty="0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내린다</a:t>
              </a:r>
              <a:r>
                <a:rPr lang="en-US" altLang="ko-KR" sz="1000" dirty="0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</a:t>
              </a:r>
              <a:endParaRPr lang="ko-KR" altLang="en-US" sz="1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fontAlgn="base"/>
              <a: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4. </a:t>
              </a:r>
              <a:r>
                <a: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다시 등으로 끌어당기는 느낌으로 원위치하면서 일어선다</a:t>
              </a:r>
              <a: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</a:t>
              </a:r>
              <a:endParaRPr lang="ko-KR" altLang="en-US" sz="1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grpSp>
        <p:nvGrpSpPr>
          <p:cNvPr id="11" name="그룹 6">
            <a:extLst>
              <a:ext uri="{FF2B5EF4-FFF2-40B4-BE49-F238E27FC236}">
                <a16:creationId xmlns:a16="http://schemas.microsoft.com/office/drawing/2014/main" id="{2621B13A-3CBA-7242-912C-811E8A8F8A30}"/>
              </a:ext>
            </a:extLst>
          </p:cNvPr>
          <p:cNvGrpSpPr/>
          <p:nvPr/>
        </p:nvGrpSpPr>
        <p:grpSpPr>
          <a:xfrm>
            <a:off x="3730467" y="3769946"/>
            <a:ext cx="3990953" cy="2520000"/>
            <a:chOff x="4727542" y="3390077"/>
            <a:chExt cx="3990953" cy="2520000"/>
          </a:xfrm>
        </p:grpSpPr>
        <p:sp>
          <p:nvSpPr>
            <p:cNvPr id="12" name="직사각형 21">
              <a:extLst>
                <a:ext uri="{FF2B5EF4-FFF2-40B4-BE49-F238E27FC236}">
                  <a16:creationId xmlns:a16="http://schemas.microsoft.com/office/drawing/2014/main" id="{A3A7895B-AC10-E746-83DA-A5CF5A001B98}"/>
                </a:ext>
              </a:extLst>
            </p:cNvPr>
            <p:cNvSpPr/>
            <p:nvPr/>
          </p:nvSpPr>
          <p:spPr>
            <a:xfrm>
              <a:off x="4727542" y="3390077"/>
              <a:ext cx="3960000" cy="25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73FA8A-BF1E-7C4E-926D-2A99BE6F37EB}"/>
                </a:ext>
              </a:extLst>
            </p:cNvPr>
            <p:cNvSpPr txBox="1"/>
            <p:nvPr/>
          </p:nvSpPr>
          <p:spPr>
            <a:xfrm>
              <a:off x="5717477" y="3414046"/>
              <a:ext cx="19801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와이드</a:t>
              </a:r>
              <a:r>
                <a:rPr lang="ko-KR" altLang="en-US" sz="20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ko-KR" altLang="en-US" sz="2000" b="1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스쿼트</a:t>
              </a:r>
              <a:endPara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5389F7-919C-644D-96C0-E7533C35035D}"/>
                </a:ext>
              </a:extLst>
            </p:cNvPr>
            <p:cNvSpPr txBox="1"/>
            <p:nvPr/>
          </p:nvSpPr>
          <p:spPr>
            <a:xfrm>
              <a:off x="4727542" y="4037712"/>
              <a:ext cx="954200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accent5">
                      <a:lumMod val="7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난이도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accent5">
                      <a:lumMod val="7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중급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B957C7-7437-6C41-B26B-0D5FC54D5C8F}"/>
                </a:ext>
              </a:extLst>
            </p:cNvPr>
            <p:cNvSpPr txBox="1"/>
            <p:nvPr/>
          </p:nvSpPr>
          <p:spPr>
            <a:xfrm>
              <a:off x="7590735" y="4008040"/>
              <a:ext cx="1127760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accent5">
                      <a:lumMod val="7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운동 부위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lang="ko-KR" altLang="en-US" sz="1100" dirty="0">
                  <a:solidFill>
                    <a:schemeClr val="accent5">
                      <a:lumMod val="7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허벅지 앞 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8B3782-B685-4C4D-829C-CEFFF2864C0C}"/>
                </a:ext>
              </a:extLst>
            </p:cNvPr>
            <p:cNvSpPr txBox="1"/>
            <p:nvPr/>
          </p:nvSpPr>
          <p:spPr>
            <a:xfrm>
              <a:off x="4760700" y="4772724"/>
              <a:ext cx="389368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1. </a:t>
              </a:r>
              <a:r>
                <a: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다리를 </a:t>
              </a:r>
              <a:r>
                <a:rPr lang="ko-KR" altLang="en-US" sz="1000" dirty="0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어깨너비보다 넓게 벌리고</a:t>
              </a:r>
              <a:r>
                <a: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서서 양손은 허리에 위치시킨다</a:t>
              </a:r>
              <a: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 </a:t>
              </a:r>
              <a:b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</a:br>
              <a: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 </a:t>
              </a:r>
              <a:r>
                <a: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이때 양 발은 </a:t>
              </a:r>
              <a:r>
                <a:rPr lang="ko-KR" altLang="en-US" sz="1000" dirty="0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각각 </a:t>
              </a:r>
              <a:r>
                <a:rPr lang="en-US" altLang="ko-KR" sz="1000" dirty="0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45</a:t>
              </a:r>
              <a:r>
                <a:rPr lang="ko-KR" altLang="en-US" sz="1000" dirty="0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도 정도 밖을 향하게 열어준다</a:t>
              </a:r>
              <a:r>
                <a:rPr lang="en-US" altLang="ko-KR" sz="1000" dirty="0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</a:t>
              </a:r>
              <a:endParaRPr lang="ko-KR" altLang="en-US" sz="1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fontAlgn="base"/>
              <a: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2. </a:t>
              </a:r>
              <a:r>
                <a: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호흡을 들이마시면서 천천히 무릎을 굽힌다</a:t>
              </a:r>
              <a: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 </a:t>
              </a:r>
              <a:b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</a:br>
              <a: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 </a:t>
              </a:r>
              <a:r>
                <a: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이때 </a:t>
              </a:r>
              <a:r>
                <a:rPr lang="ko-KR" altLang="en-US" sz="1000" dirty="0">
                  <a:solidFill>
                    <a:srgbClr val="FF0000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무릎이 엄지발가락을 향하도</a:t>
              </a:r>
              <a:r>
                <a: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록 한다</a:t>
              </a:r>
              <a: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</a:t>
              </a:r>
              <a:endParaRPr lang="ko-KR" altLang="en-US" sz="1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fontAlgn="base"/>
              <a: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3. </a:t>
              </a:r>
              <a:r>
                <a: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호흡을 내쉬면서 무릎을 편다</a:t>
              </a:r>
              <a: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 </a:t>
              </a:r>
            </a:p>
            <a:p>
              <a:pPr fontAlgn="base"/>
              <a: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 </a:t>
              </a:r>
              <a:r>
                <a: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이때 안쪽 허벅지와 엉덩이에 긴장감을 느끼며 올라온다</a:t>
              </a:r>
              <a:r>
                <a:rPr lang="en-US" altLang="ko-KR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 </a:t>
              </a:r>
            </a:p>
          </p:txBody>
        </p:sp>
        <p:pic>
          <p:nvPicPr>
            <p:cNvPr id="17" name="그림 4">
              <a:extLst>
                <a:ext uri="{FF2B5EF4-FFF2-40B4-BE49-F238E27FC236}">
                  <a16:creationId xmlns:a16="http://schemas.microsoft.com/office/drawing/2014/main" id="{7320F194-DBFC-4C41-B5AB-A8F5B08AE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7540" y="3715480"/>
              <a:ext cx="1080000" cy="108000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051002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417</Words>
  <Application>Microsoft Macintosh PowerPoint</Application>
  <PresentationFormat>Widescreen</PresentationFormat>
  <Paragraphs>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배달의민족 도현</vt:lpstr>
      <vt:lpstr>조선일보명조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최성정</dc:creator>
  <cp:lastModifiedBy>최성정</cp:lastModifiedBy>
  <cp:revision>9</cp:revision>
  <dcterms:created xsi:type="dcterms:W3CDTF">2018-12-02T06:32:41Z</dcterms:created>
  <dcterms:modified xsi:type="dcterms:W3CDTF">2018-12-02T09:22:30Z</dcterms:modified>
</cp:coreProperties>
</file>