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86" r:id="rId8"/>
    <p:sldId id="267" r:id="rId9"/>
    <p:sldId id="271" r:id="rId10"/>
    <p:sldId id="270" r:id="rId11"/>
    <p:sldId id="268" r:id="rId12"/>
    <p:sldId id="287" r:id="rId13"/>
    <p:sldId id="272" r:id="rId14"/>
    <p:sldId id="273" r:id="rId15"/>
    <p:sldId id="275" r:id="rId16"/>
    <p:sldId id="277" r:id="rId17"/>
    <p:sldId id="281" r:id="rId18"/>
    <p:sldId id="280" r:id="rId19"/>
    <p:sldId id="278" r:id="rId20"/>
    <p:sldId id="276" r:id="rId21"/>
    <p:sldId id="285" r:id="rId22"/>
    <p:sldId id="279" r:id="rId23"/>
    <p:sldId id="283" r:id="rId24"/>
    <p:sldId id="26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1BDACE-EC2A-4E0A-AA13-D427CD63A666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51E8D622-6F28-474C-955A-089F6998C01D}">
      <dgm:prSet phldrT="[텍스트]"/>
      <dgm:spPr/>
      <dgm:t>
        <a:bodyPr/>
        <a:lstStyle/>
        <a:p>
          <a:pPr latinLnBrk="1"/>
          <a:r>
            <a:rPr lang="ko-KR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자료수집</a:t>
          </a:r>
          <a:endParaRPr lang="ko-KR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D8A4BD2-AA1A-4905-BBB9-482806E56926}" type="parTrans" cxnId="{374C0BD8-66FD-45F6-B4DE-93B4460A98D7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FF0BC8C-B956-465F-A926-500399FDBEEF}" type="sibTrans" cxnId="{374C0BD8-66FD-45F6-B4DE-93B4460A98D7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1DE19B2-5FD3-4973-BC85-DAD91B16D6C6}">
      <dgm:prSet phldrT="[텍스트]"/>
      <dgm:spPr/>
      <dgm:t>
        <a:bodyPr/>
        <a:lstStyle/>
        <a:p>
          <a:pPr latinLnBrk="1"/>
          <a:r>
            <a:rPr lang="ko-KR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자료분석</a:t>
          </a:r>
          <a:endParaRPr lang="ko-KR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34EC1C6-968E-41DB-9BDF-2F3DD09FB16D}" type="parTrans" cxnId="{AA1828F5-191C-458A-946F-741C3B3997AA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9B69BD4-2564-473D-A59B-FC37B38B7BF9}" type="sibTrans" cxnId="{AA1828F5-191C-458A-946F-741C3B3997AA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68B825C-4CA7-4266-BE94-2C83E971CDAA}">
      <dgm:prSet phldrT="[텍스트]"/>
      <dgm:spPr/>
      <dgm:t>
        <a:bodyPr/>
        <a:lstStyle/>
        <a:p>
          <a:pPr latinLnBrk="1"/>
          <a:r>
            <a:rPr lang="ko-KR" altLang="en-US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결과검토</a:t>
          </a:r>
          <a:endParaRPr lang="en-US" altLang="ko-KR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D417CAB-434B-48EE-89FF-DCFA04D9EFDC}" type="parTrans" cxnId="{63E84E00-827F-4C69-8E26-79FED9A59FB2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C241EDC-A99B-46CC-B30F-C302CCE921C2}" type="sibTrans" cxnId="{63E84E00-827F-4C69-8E26-79FED9A59FB2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1A9F46B-C31C-4C3F-97C5-9058934EED13}" type="pres">
      <dgm:prSet presAssocID="{141BDACE-EC2A-4E0A-AA13-D427CD63A666}" presName="Name0" presStyleCnt="0">
        <dgm:presLayoutVars>
          <dgm:dir/>
          <dgm:resizeHandles val="exact"/>
        </dgm:presLayoutVars>
      </dgm:prSet>
      <dgm:spPr/>
    </dgm:pt>
    <dgm:pt modelId="{0D7CC6F9-0942-4134-9CF3-1C6485C82B53}" type="pres">
      <dgm:prSet presAssocID="{51E8D622-6F28-474C-955A-089F6998C01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CBC023-3091-4E48-89A7-5800837F177A}" type="pres">
      <dgm:prSet presAssocID="{5FF0BC8C-B956-465F-A926-500399FDBEEF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26F52F63-0F21-4441-A62E-F62404A42B8B}" type="pres">
      <dgm:prSet presAssocID="{5FF0BC8C-B956-465F-A926-500399FDBEEF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2887F060-2885-4CC7-8A87-2A9C93082ACF}" type="pres">
      <dgm:prSet presAssocID="{11DE19B2-5FD3-4973-BC85-DAD91B16D6C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BB61737-294B-45C5-9084-E239F05A02F7}" type="pres">
      <dgm:prSet presAssocID="{C9B69BD4-2564-473D-A59B-FC37B38B7BF9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08B14201-28DB-4B6A-84F5-2ED3F9CD8D5A}" type="pres">
      <dgm:prSet presAssocID="{C9B69BD4-2564-473D-A59B-FC37B38B7BF9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8A1E8EFF-BA28-4765-924F-A261016FB42E}" type="pres">
      <dgm:prSet presAssocID="{568B825C-4CA7-4266-BE94-2C83E971CDA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D422508-209A-4DCD-B2DE-2D59A69FF2AC}" type="presOf" srcId="{C9B69BD4-2564-473D-A59B-FC37B38B7BF9}" destId="{08B14201-28DB-4B6A-84F5-2ED3F9CD8D5A}" srcOrd="1" destOrd="0" presId="urn:microsoft.com/office/officeart/2005/8/layout/process1"/>
    <dgm:cxn modelId="{E07DE326-7C52-4695-96DD-D2A657551E50}" type="presOf" srcId="{C9B69BD4-2564-473D-A59B-FC37B38B7BF9}" destId="{6BB61737-294B-45C5-9084-E239F05A02F7}" srcOrd="0" destOrd="0" presId="urn:microsoft.com/office/officeart/2005/8/layout/process1"/>
    <dgm:cxn modelId="{5EA5566A-2084-49FB-AD06-E6BCF1CCDEBD}" type="presOf" srcId="{568B825C-4CA7-4266-BE94-2C83E971CDAA}" destId="{8A1E8EFF-BA28-4765-924F-A261016FB42E}" srcOrd="0" destOrd="0" presId="urn:microsoft.com/office/officeart/2005/8/layout/process1"/>
    <dgm:cxn modelId="{374C0BD8-66FD-45F6-B4DE-93B4460A98D7}" srcId="{141BDACE-EC2A-4E0A-AA13-D427CD63A666}" destId="{51E8D622-6F28-474C-955A-089F6998C01D}" srcOrd="0" destOrd="0" parTransId="{CD8A4BD2-AA1A-4905-BBB9-482806E56926}" sibTransId="{5FF0BC8C-B956-465F-A926-500399FDBEEF}"/>
    <dgm:cxn modelId="{EDA224B1-708B-4404-A606-7FE011F3AFA4}" type="presOf" srcId="{5FF0BC8C-B956-465F-A926-500399FDBEEF}" destId="{26F52F63-0F21-4441-A62E-F62404A42B8B}" srcOrd="1" destOrd="0" presId="urn:microsoft.com/office/officeart/2005/8/layout/process1"/>
    <dgm:cxn modelId="{AA1828F5-191C-458A-946F-741C3B3997AA}" srcId="{141BDACE-EC2A-4E0A-AA13-D427CD63A666}" destId="{11DE19B2-5FD3-4973-BC85-DAD91B16D6C6}" srcOrd="1" destOrd="0" parTransId="{834EC1C6-968E-41DB-9BDF-2F3DD09FB16D}" sibTransId="{C9B69BD4-2564-473D-A59B-FC37B38B7BF9}"/>
    <dgm:cxn modelId="{63E84E00-827F-4C69-8E26-79FED9A59FB2}" srcId="{141BDACE-EC2A-4E0A-AA13-D427CD63A666}" destId="{568B825C-4CA7-4266-BE94-2C83E971CDAA}" srcOrd="2" destOrd="0" parTransId="{0D417CAB-434B-48EE-89FF-DCFA04D9EFDC}" sibTransId="{8C241EDC-A99B-46CC-B30F-C302CCE921C2}"/>
    <dgm:cxn modelId="{FBE9CCB6-1027-42F1-BEA1-CF652F663ACC}" type="presOf" srcId="{51E8D622-6F28-474C-955A-089F6998C01D}" destId="{0D7CC6F9-0942-4134-9CF3-1C6485C82B53}" srcOrd="0" destOrd="0" presId="urn:microsoft.com/office/officeart/2005/8/layout/process1"/>
    <dgm:cxn modelId="{52C53156-FBF5-4C0C-8D36-F8F52337DE81}" type="presOf" srcId="{11DE19B2-5FD3-4973-BC85-DAD91B16D6C6}" destId="{2887F060-2885-4CC7-8A87-2A9C93082ACF}" srcOrd="0" destOrd="0" presId="urn:microsoft.com/office/officeart/2005/8/layout/process1"/>
    <dgm:cxn modelId="{66690BC6-AF14-4648-8396-BD11058B1D95}" type="presOf" srcId="{141BDACE-EC2A-4E0A-AA13-D427CD63A666}" destId="{81A9F46B-C31C-4C3F-97C5-9058934EED13}" srcOrd="0" destOrd="0" presId="urn:microsoft.com/office/officeart/2005/8/layout/process1"/>
    <dgm:cxn modelId="{918CC85E-ECFF-4DA5-8FBD-4C0D7F5CFFCF}" type="presOf" srcId="{5FF0BC8C-B956-465F-A926-500399FDBEEF}" destId="{08CBC023-3091-4E48-89A7-5800837F177A}" srcOrd="0" destOrd="0" presId="urn:microsoft.com/office/officeart/2005/8/layout/process1"/>
    <dgm:cxn modelId="{4A48A1FF-D58B-426B-850C-040D976D26DB}" type="presParOf" srcId="{81A9F46B-C31C-4C3F-97C5-9058934EED13}" destId="{0D7CC6F9-0942-4134-9CF3-1C6485C82B53}" srcOrd="0" destOrd="0" presId="urn:microsoft.com/office/officeart/2005/8/layout/process1"/>
    <dgm:cxn modelId="{58209940-DFFF-494F-8D09-49790921DF0A}" type="presParOf" srcId="{81A9F46B-C31C-4C3F-97C5-9058934EED13}" destId="{08CBC023-3091-4E48-89A7-5800837F177A}" srcOrd="1" destOrd="0" presId="urn:microsoft.com/office/officeart/2005/8/layout/process1"/>
    <dgm:cxn modelId="{80550EFE-15A6-42E9-9650-413E2BA73274}" type="presParOf" srcId="{08CBC023-3091-4E48-89A7-5800837F177A}" destId="{26F52F63-0F21-4441-A62E-F62404A42B8B}" srcOrd="0" destOrd="0" presId="urn:microsoft.com/office/officeart/2005/8/layout/process1"/>
    <dgm:cxn modelId="{5B937847-1164-49A9-958B-E242B945D49D}" type="presParOf" srcId="{81A9F46B-C31C-4C3F-97C5-9058934EED13}" destId="{2887F060-2885-4CC7-8A87-2A9C93082ACF}" srcOrd="2" destOrd="0" presId="urn:microsoft.com/office/officeart/2005/8/layout/process1"/>
    <dgm:cxn modelId="{30933750-BA0E-4415-B3EB-80EBEBD411AF}" type="presParOf" srcId="{81A9F46B-C31C-4C3F-97C5-9058934EED13}" destId="{6BB61737-294B-45C5-9084-E239F05A02F7}" srcOrd="3" destOrd="0" presId="urn:microsoft.com/office/officeart/2005/8/layout/process1"/>
    <dgm:cxn modelId="{B278457A-7339-4C81-89BC-673FA9A9B0F4}" type="presParOf" srcId="{6BB61737-294B-45C5-9084-E239F05A02F7}" destId="{08B14201-28DB-4B6A-84F5-2ED3F9CD8D5A}" srcOrd="0" destOrd="0" presId="urn:microsoft.com/office/officeart/2005/8/layout/process1"/>
    <dgm:cxn modelId="{2EA0444A-8522-4C54-AD15-4D11B8F856C5}" type="presParOf" srcId="{81A9F46B-C31C-4C3F-97C5-9058934EED13}" destId="{8A1E8EFF-BA28-4765-924F-A261016FB42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CC6F9-0942-4134-9CF3-1C6485C82B53}">
      <dsp:nvSpPr>
        <dsp:cNvPr id="0" name=""/>
        <dsp:cNvSpPr/>
      </dsp:nvSpPr>
      <dsp:spPr>
        <a:xfrm>
          <a:off x="5515" y="603819"/>
          <a:ext cx="1648586" cy="9891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자료수집</a:t>
          </a:r>
          <a:endParaRPr lang="ko-KR" altLang="en-US" sz="2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486" y="632790"/>
        <a:ext cx="1590644" cy="931209"/>
      </dsp:txXfrm>
    </dsp:sp>
    <dsp:sp modelId="{08CBC023-3091-4E48-89A7-5800837F177A}">
      <dsp:nvSpPr>
        <dsp:cNvPr id="0" name=""/>
        <dsp:cNvSpPr/>
      </dsp:nvSpPr>
      <dsp:spPr>
        <a:xfrm>
          <a:off x="1818960" y="893970"/>
          <a:ext cx="349500" cy="4088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18960" y="975740"/>
        <a:ext cx="244650" cy="245309"/>
      </dsp:txXfrm>
    </dsp:sp>
    <dsp:sp modelId="{2887F060-2885-4CC7-8A87-2A9C93082ACF}">
      <dsp:nvSpPr>
        <dsp:cNvPr id="0" name=""/>
        <dsp:cNvSpPr/>
      </dsp:nvSpPr>
      <dsp:spPr>
        <a:xfrm>
          <a:off x="2313536" y="603819"/>
          <a:ext cx="1648586" cy="9891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자료분석</a:t>
          </a:r>
          <a:endParaRPr lang="ko-KR" altLang="en-US" sz="2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42507" y="632790"/>
        <a:ext cx="1590644" cy="931209"/>
      </dsp:txXfrm>
    </dsp:sp>
    <dsp:sp modelId="{6BB61737-294B-45C5-9084-E239F05A02F7}">
      <dsp:nvSpPr>
        <dsp:cNvPr id="0" name=""/>
        <dsp:cNvSpPr/>
      </dsp:nvSpPr>
      <dsp:spPr>
        <a:xfrm>
          <a:off x="4126981" y="893970"/>
          <a:ext cx="349500" cy="4088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126981" y="975740"/>
        <a:ext cx="244650" cy="245309"/>
      </dsp:txXfrm>
    </dsp:sp>
    <dsp:sp modelId="{8A1E8EFF-BA28-4765-924F-A261016FB42E}">
      <dsp:nvSpPr>
        <dsp:cNvPr id="0" name=""/>
        <dsp:cNvSpPr/>
      </dsp:nvSpPr>
      <dsp:spPr>
        <a:xfrm>
          <a:off x="4621557" y="603819"/>
          <a:ext cx="1648586" cy="9891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결과검토</a:t>
          </a:r>
          <a:endParaRPr lang="en-US" altLang="ko-KR" sz="27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650528" y="632790"/>
        <a:ext cx="1590644" cy="931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fif"/><Relationship Id="rId5" Type="http://schemas.openxmlformats.org/officeDocument/2006/relationships/image" Target="../media/image4.jfif"/><Relationship Id="rId4" Type="http://schemas.openxmlformats.org/officeDocument/2006/relationships/image" Target="../media/image3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03249" y="1739591"/>
            <a:ext cx="8370754" cy="2534268"/>
          </a:xfrm>
        </p:spPr>
        <p:txBody>
          <a:bodyPr/>
          <a:lstStyle/>
          <a:p>
            <a:pPr algn="ctr"/>
            <a:r>
              <a:rPr lang="en-US" altLang="ko-KR" dirty="0" smtClean="0">
                <a:latin typeface="HY산B" panose="02030600000101010101" pitchFamily="18" charset="-127"/>
                <a:ea typeface="HY산B" panose="02030600000101010101" pitchFamily="18" charset="-127"/>
              </a:rPr>
              <a:t>2010</a:t>
            </a:r>
            <a:r>
              <a:rPr lang="ko-KR" altLang="en-US" dirty="0" smtClean="0">
                <a:latin typeface="HY산B" panose="02030600000101010101" pitchFamily="18" charset="-127"/>
                <a:ea typeface="HY산B" panose="02030600000101010101" pitchFamily="18" charset="-127"/>
              </a:rPr>
              <a:t>년 이후 주요 지역별 벼농사 추이와 기후변화에 따른 수확량 시각화</a:t>
            </a:r>
            <a:endParaRPr lang="ko-KR" altLang="en-US"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067" y="4987535"/>
            <a:ext cx="7766936" cy="1096899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latin typeface="HY산B" panose="02030600000101010101" pitchFamily="18" charset="-127"/>
                <a:ea typeface="HY산B" panose="02030600000101010101" pitchFamily="18" charset="-127"/>
              </a:rPr>
              <a:t>발표자 </a:t>
            </a:r>
            <a:r>
              <a:rPr lang="en-US" altLang="ko-KR" sz="2800" b="1" dirty="0" smtClean="0">
                <a:latin typeface="HY산B" panose="02030600000101010101" pitchFamily="18" charset="-127"/>
                <a:ea typeface="HY산B" panose="02030600000101010101" pitchFamily="18" charset="-127"/>
              </a:rPr>
              <a:t>: </a:t>
            </a:r>
            <a:r>
              <a:rPr lang="ko-KR" altLang="en-US" sz="2800" b="1" dirty="0" err="1" smtClean="0">
                <a:latin typeface="HY산B" panose="02030600000101010101" pitchFamily="18" charset="-127"/>
                <a:ea typeface="HY산B" panose="02030600000101010101" pitchFamily="18" charset="-127"/>
              </a:rPr>
              <a:t>우성구</a:t>
            </a:r>
            <a:endParaRPr lang="ko-KR" altLang="en-US" sz="2800" b="1"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161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9573" y="767698"/>
            <a:ext cx="6356195" cy="481239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7633" y="286289"/>
            <a:ext cx="5657480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Project </a:t>
            </a:r>
            <a:r>
              <a:rPr lang="ko-KR" altLang="en-US" sz="3600" b="1" dirty="0" err="1" smtClean="0"/>
              <a:t>수행내용</a:t>
            </a:r>
            <a:endParaRPr lang="en-US" altLang="ko-KR" sz="3600" b="1" dirty="0"/>
          </a:p>
        </p:txBody>
      </p:sp>
      <p:sp>
        <p:nvSpPr>
          <p:cNvPr id="11" name="직사각형 10"/>
          <p:cNvSpPr/>
          <p:nvPr/>
        </p:nvSpPr>
        <p:spPr>
          <a:xfrm>
            <a:off x="319573" y="1083157"/>
            <a:ext cx="6107604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처리결과 </a:t>
            </a:r>
            <a:r>
              <a:rPr lang="en-US" altLang="ko-KR" sz="2400" dirty="0" smtClean="0"/>
              <a:t>(2-2)   </a:t>
            </a:r>
            <a:r>
              <a:rPr lang="ko-KR" altLang="en-US" sz="2400" dirty="0" smtClean="0"/>
              <a:t>지역별 벼 경작지 비교</a:t>
            </a:r>
            <a:endParaRPr lang="en-US" altLang="ko-KR" sz="2400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7670" y="1681526"/>
            <a:ext cx="5356002" cy="46496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36" y="1730346"/>
            <a:ext cx="2860376" cy="407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3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9573" y="767698"/>
            <a:ext cx="6356195" cy="481239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7633" y="286289"/>
            <a:ext cx="5657480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Project </a:t>
            </a:r>
            <a:r>
              <a:rPr lang="ko-KR" altLang="en-US" sz="3600" b="1" dirty="0" err="1" smtClean="0"/>
              <a:t>수행내용</a:t>
            </a:r>
            <a:endParaRPr lang="en-US" altLang="ko-KR" sz="3600" b="1" dirty="0"/>
          </a:p>
        </p:txBody>
      </p:sp>
      <p:sp>
        <p:nvSpPr>
          <p:cNvPr id="11" name="직사각형 10"/>
          <p:cNvSpPr/>
          <p:nvPr/>
        </p:nvSpPr>
        <p:spPr>
          <a:xfrm>
            <a:off x="319572" y="1083157"/>
            <a:ext cx="6767027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처리결과 </a:t>
            </a:r>
            <a:r>
              <a:rPr lang="en-US" altLang="ko-KR" sz="2400" dirty="0" smtClean="0"/>
              <a:t>(2-3)   </a:t>
            </a:r>
            <a:r>
              <a:rPr lang="ko-KR" altLang="en-US" sz="2400" dirty="0" smtClean="0"/>
              <a:t>지역별 단위면적당 생산량</a:t>
            </a:r>
            <a:endParaRPr lang="en-US" altLang="ko-KR" sz="24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659" y="1860281"/>
            <a:ext cx="5075966" cy="47373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33" y="1730346"/>
            <a:ext cx="2698783" cy="438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5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9573" y="767698"/>
            <a:ext cx="6356195" cy="481239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7633" y="286289"/>
            <a:ext cx="5657480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Project </a:t>
            </a:r>
            <a:r>
              <a:rPr lang="ko-KR" altLang="en-US" sz="3600" b="1" dirty="0" err="1" smtClean="0"/>
              <a:t>수행내용</a:t>
            </a:r>
            <a:endParaRPr lang="en-US" altLang="ko-KR" sz="3600" b="1" dirty="0"/>
          </a:p>
        </p:txBody>
      </p:sp>
      <p:sp>
        <p:nvSpPr>
          <p:cNvPr id="11" name="직사각형 10"/>
          <p:cNvSpPr/>
          <p:nvPr/>
        </p:nvSpPr>
        <p:spPr>
          <a:xfrm>
            <a:off x="319573" y="1083157"/>
            <a:ext cx="856065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처리결과 </a:t>
            </a:r>
            <a:r>
              <a:rPr lang="en-US" altLang="ko-KR" sz="2400" dirty="0" smtClean="0"/>
              <a:t>(2-4)   2022</a:t>
            </a:r>
            <a:r>
              <a:rPr lang="ko-KR" altLang="en-US" sz="2400" dirty="0" smtClean="0"/>
              <a:t>년 시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군별 상위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개 지역 생산량 비교</a:t>
            </a:r>
            <a:endParaRPr lang="en-US" altLang="ko-KR" sz="2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633" y="2249280"/>
            <a:ext cx="3544283" cy="30085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161" y="2104369"/>
            <a:ext cx="5001323" cy="4143953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5043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9573" y="767698"/>
            <a:ext cx="6356195" cy="481239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7633" y="286289"/>
            <a:ext cx="5657480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Project </a:t>
            </a:r>
            <a:r>
              <a:rPr lang="ko-KR" altLang="en-US" sz="3600" b="1" dirty="0" err="1" smtClean="0"/>
              <a:t>수행내용</a:t>
            </a:r>
            <a:endParaRPr lang="en-US" altLang="ko-KR" sz="3600" b="1" dirty="0"/>
          </a:p>
        </p:txBody>
      </p:sp>
      <p:sp>
        <p:nvSpPr>
          <p:cNvPr id="11" name="직사각형 10"/>
          <p:cNvSpPr/>
          <p:nvPr/>
        </p:nvSpPr>
        <p:spPr>
          <a:xfrm>
            <a:off x="319571" y="1083157"/>
            <a:ext cx="8507905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처리결과 </a:t>
            </a:r>
            <a:r>
              <a:rPr lang="en-US" altLang="ko-KR" sz="2400" dirty="0" smtClean="0"/>
              <a:t>(3)   </a:t>
            </a:r>
            <a:r>
              <a:rPr lang="ko-KR" altLang="en-US" sz="2400" dirty="0" smtClean="0"/>
              <a:t>특정지역 단위면적당 생산량 연도별 추이</a:t>
            </a:r>
            <a:endParaRPr lang="en-US" altLang="ko-KR" sz="2400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4682" y="1860281"/>
            <a:ext cx="5437737" cy="41279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91" y="1860281"/>
            <a:ext cx="2779272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4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9573" y="767698"/>
            <a:ext cx="6356195" cy="481239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7633" y="286289"/>
            <a:ext cx="5657480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Project </a:t>
            </a:r>
            <a:r>
              <a:rPr lang="ko-KR" altLang="en-US" sz="3600" b="1" dirty="0" err="1" smtClean="0"/>
              <a:t>수행내용</a:t>
            </a:r>
            <a:endParaRPr lang="en-US" altLang="ko-KR" sz="3600" b="1" dirty="0"/>
          </a:p>
        </p:txBody>
      </p:sp>
      <p:sp>
        <p:nvSpPr>
          <p:cNvPr id="11" name="직사각형 10"/>
          <p:cNvSpPr/>
          <p:nvPr/>
        </p:nvSpPr>
        <p:spPr>
          <a:xfrm>
            <a:off x="319572" y="1083157"/>
            <a:ext cx="6424127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처리결과 </a:t>
            </a:r>
            <a:r>
              <a:rPr lang="en-US" altLang="ko-KR" sz="2400" dirty="0" smtClean="0"/>
              <a:t>(4-1)   </a:t>
            </a:r>
            <a:r>
              <a:rPr lang="ko-KR" altLang="en-US" sz="2400" dirty="0" smtClean="0"/>
              <a:t>전체 생산량의 </a:t>
            </a:r>
            <a:r>
              <a:rPr lang="en-US" altLang="ko-KR" sz="2400" dirty="0" smtClean="0"/>
              <a:t>Boxplot</a:t>
            </a:r>
            <a:endParaRPr lang="en-US" altLang="ko-KR" sz="2400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150" y="2182890"/>
            <a:ext cx="2292331" cy="38814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028" y="1730346"/>
            <a:ext cx="6032811" cy="484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0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9573" y="767698"/>
            <a:ext cx="6356195" cy="481239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7633" y="286289"/>
            <a:ext cx="5657480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Project </a:t>
            </a:r>
            <a:r>
              <a:rPr lang="ko-KR" altLang="en-US" sz="3600" b="1" dirty="0" err="1" smtClean="0"/>
              <a:t>수행내용</a:t>
            </a:r>
            <a:endParaRPr lang="en-US" altLang="ko-KR" sz="3600" b="1" dirty="0"/>
          </a:p>
        </p:txBody>
      </p:sp>
      <p:sp>
        <p:nvSpPr>
          <p:cNvPr id="11" name="직사각형 10"/>
          <p:cNvSpPr/>
          <p:nvPr/>
        </p:nvSpPr>
        <p:spPr>
          <a:xfrm>
            <a:off x="319573" y="1083157"/>
            <a:ext cx="627465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처리결과 </a:t>
            </a:r>
            <a:r>
              <a:rPr lang="en-US" altLang="ko-KR" sz="2400" dirty="0" smtClean="0"/>
              <a:t>(4-2)   </a:t>
            </a:r>
            <a:r>
              <a:rPr lang="ko-KR" altLang="en-US" sz="2400" dirty="0" smtClean="0"/>
              <a:t>전체 생산량의 </a:t>
            </a:r>
            <a:r>
              <a:rPr lang="en-US" altLang="ko-KR" sz="2400" dirty="0" smtClean="0"/>
              <a:t>Boxplot</a:t>
            </a:r>
            <a:endParaRPr lang="en-US" altLang="ko-KR" sz="2400" dirty="0"/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5473" y="1860281"/>
            <a:ext cx="5537649" cy="38844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81" y="1695359"/>
            <a:ext cx="1943371" cy="4934639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8892105" y="2945423"/>
            <a:ext cx="3077004" cy="3536885"/>
            <a:chOff x="8892105" y="2945423"/>
            <a:chExt cx="3077004" cy="3536885"/>
          </a:xfrm>
        </p:grpSpPr>
        <p:sp>
          <p:nvSpPr>
            <p:cNvPr id="4" name="TextBox 3"/>
            <p:cNvSpPr txBox="1"/>
            <p:nvPr/>
          </p:nvSpPr>
          <p:spPr>
            <a:xfrm flipH="1">
              <a:off x="8942825" y="2945423"/>
              <a:ext cx="3026283" cy="7386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해남군 데이터에서 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Minimum(Q1 </a:t>
              </a:r>
              <a:r>
                <a:rPr lang="en-US" altLang="ko-KR" sz="1400" dirty="0"/>
                <a:t>-  IQR * 1.5</a:t>
              </a:r>
              <a:r>
                <a:rPr lang="en-US" altLang="ko-KR" sz="1400" dirty="0" smtClean="0"/>
                <a:t>) </a:t>
              </a:r>
              <a:r>
                <a:rPr lang="ko-KR" altLang="en-US" sz="1400" dirty="0" smtClean="0"/>
                <a:t>보다 작은 </a:t>
              </a:r>
              <a:r>
                <a:rPr lang="en-US" altLang="ko-KR" sz="1400" dirty="0" smtClean="0"/>
                <a:t>outliers 1</a:t>
              </a:r>
              <a:r>
                <a:rPr lang="ko-KR" altLang="en-US" sz="1400" dirty="0" smtClean="0"/>
                <a:t>개 존재</a:t>
              </a:r>
              <a:endParaRPr lang="ko-KR" altLang="en-US" sz="1400" dirty="0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8892105" y="3910199"/>
              <a:ext cx="3077004" cy="2572109"/>
              <a:chOff x="8892105" y="3910199"/>
              <a:chExt cx="3077004" cy="2572109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92105" y="3910199"/>
                <a:ext cx="3077004" cy="2572109"/>
              </a:xfrm>
              <a:prstGeom prst="rect">
                <a:avLst/>
              </a:prstGeom>
            </p:spPr>
          </p:pic>
          <p:sp>
            <p:nvSpPr>
              <p:cNvPr id="6" name="타원 5"/>
              <p:cNvSpPr/>
              <p:nvPr/>
            </p:nvSpPr>
            <p:spPr>
              <a:xfrm>
                <a:off x="10612315" y="6271293"/>
                <a:ext cx="808892" cy="21101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274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9573" y="767698"/>
            <a:ext cx="6356195" cy="481239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7633" y="286289"/>
            <a:ext cx="5657480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Project </a:t>
            </a:r>
            <a:r>
              <a:rPr lang="ko-KR" altLang="en-US" sz="3600" b="1" dirty="0" err="1" smtClean="0"/>
              <a:t>수행내용</a:t>
            </a:r>
            <a:endParaRPr lang="en-US" altLang="ko-KR" sz="3600" b="1" dirty="0"/>
          </a:p>
        </p:txBody>
      </p:sp>
      <p:sp>
        <p:nvSpPr>
          <p:cNvPr id="11" name="직사각형 10"/>
          <p:cNvSpPr/>
          <p:nvPr/>
        </p:nvSpPr>
        <p:spPr>
          <a:xfrm>
            <a:off x="319572" y="1083157"/>
            <a:ext cx="9668489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처리결과 </a:t>
            </a:r>
            <a:r>
              <a:rPr lang="en-US" altLang="ko-KR" sz="2400" dirty="0" smtClean="0"/>
              <a:t>(5-1)   </a:t>
            </a:r>
            <a:r>
              <a:rPr lang="ko-KR" altLang="en-US" sz="2400" dirty="0" smtClean="0"/>
              <a:t>생산량 상위 지역 </a:t>
            </a:r>
            <a:r>
              <a:rPr lang="ko-KR" altLang="en-US" sz="2400" dirty="0" err="1" smtClean="0"/>
              <a:t>년도별</a:t>
            </a:r>
            <a:r>
              <a:rPr lang="ko-KR" altLang="en-US" sz="2400" dirty="0" smtClean="0"/>
              <a:t> 기상관측치의 변화</a:t>
            </a:r>
            <a:endParaRPr lang="en-US" altLang="ko-KR" sz="2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437" y="1860281"/>
            <a:ext cx="3784636" cy="3594277"/>
          </a:xfrm>
          <a:prstGeom prst="rect">
            <a:avLst/>
          </a:prstGeom>
        </p:spPr>
      </p:pic>
      <p:pic>
        <p:nvPicPr>
          <p:cNvPr id="16" name="내용 개체 틀 1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860281"/>
            <a:ext cx="4238524" cy="359427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5913" y="1860281"/>
            <a:ext cx="4153687" cy="359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6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9573" y="767698"/>
            <a:ext cx="6356195" cy="481239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7633" y="286289"/>
            <a:ext cx="5657480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Project </a:t>
            </a:r>
            <a:r>
              <a:rPr lang="ko-KR" altLang="en-US" sz="3600" b="1" dirty="0" err="1" smtClean="0"/>
              <a:t>수행내용</a:t>
            </a:r>
            <a:endParaRPr lang="en-US" altLang="ko-KR" sz="3600" b="1" dirty="0"/>
          </a:p>
        </p:txBody>
      </p:sp>
      <p:sp>
        <p:nvSpPr>
          <p:cNvPr id="11" name="직사각형 10"/>
          <p:cNvSpPr/>
          <p:nvPr/>
        </p:nvSpPr>
        <p:spPr>
          <a:xfrm>
            <a:off x="319572" y="1083157"/>
            <a:ext cx="9765205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처리결과 </a:t>
            </a:r>
            <a:r>
              <a:rPr lang="en-US" altLang="ko-KR" sz="2400" dirty="0" smtClean="0"/>
              <a:t>(5-2)   </a:t>
            </a:r>
            <a:r>
              <a:rPr lang="ko-KR" altLang="en-US" sz="2400" dirty="0" smtClean="0"/>
              <a:t>생산량 상위 지역 </a:t>
            </a:r>
            <a:r>
              <a:rPr lang="ko-KR" altLang="en-US" sz="2400" dirty="0" err="1" smtClean="0"/>
              <a:t>년도별</a:t>
            </a:r>
            <a:r>
              <a:rPr lang="ko-KR" altLang="en-US" sz="2400" dirty="0" smtClean="0"/>
              <a:t> 월 최고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최저 기온 변화</a:t>
            </a:r>
            <a:endParaRPr lang="en-US" altLang="ko-KR" sz="2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60281"/>
            <a:ext cx="4742329" cy="38814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329" y="1851684"/>
            <a:ext cx="4881172" cy="389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9573" y="767698"/>
            <a:ext cx="6356195" cy="481239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7633" y="286289"/>
            <a:ext cx="5657480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Project </a:t>
            </a:r>
            <a:r>
              <a:rPr lang="ko-KR" altLang="en-US" sz="3600" b="1" dirty="0" err="1" smtClean="0"/>
              <a:t>수행내용</a:t>
            </a:r>
            <a:endParaRPr lang="en-US" altLang="ko-KR" sz="3600" b="1" dirty="0"/>
          </a:p>
        </p:txBody>
      </p:sp>
      <p:sp>
        <p:nvSpPr>
          <p:cNvPr id="11" name="직사각형 10"/>
          <p:cNvSpPr/>
          <p:nvPr/>
        </p:nvSpPr>
        <p:spPr>
          <a:xfrm>
            <a:off x="319572" y="1083157"/>
            <a:ext cx="941351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처리결과 </a:t>
            </a:r>
            <a:r>
              <a:rPr lang="en-US" altLang="ko-KR" sz="2400" dirty="0" smtClean="0"/>
              <a:t>(5-3)   2020</a:t>
            </a:r>
            <a:r>
              <a:rPr lang="ko-KR" altLang="en-US" sz="2400" dirty="0" smtClean="0"/>
              <a:t>년도 벼 </a:t>
            </a:r>
            <a:r>
              <a:rPr lang="ko-KR" altLang="en-US" sz="2400" dirty="0"/>
              <a:t>성장기 온도</a:t>
            </a:r>
            <a:r>
              <a:rPr lang="en-US" altLang="ko-KR" sz="2400" dirty="0"/>
              <a:t>, </a:t>
            </a:r>
            <a:r>
              <a:rPr lang="ko-KR" altLang="en-US" sz="2400" dirty="0" smtClean="0"/>
              <a:t>강우량</a:t>
            </a:r>
            <a:r>
              <a:rPr lang="en-US" altLang="ko-KR" sz="2400" dirty="0"/>
              <a:t>, </a:t>
            </a:r>
            <a:r>
              <a:rPr lang="ko-KR" altLang="en-US" sz="2400" dirty="0" smtClean="0"/>
              <a:t>일조량의 변화</a:t>
            </a:r>
            <a:endParaRPr lang="en-US" altLang="ko-KR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91" y="1695359"/>
            <a:ext cx="3809140" cy="2392778"/>
          </a:xfrm>
          <a:prstGeom prst="rect">
            <a:avLst/>
          </a:prstGeom>
        </p:spPr>
      </p:pic>
      <p:pic>
        <p:nvPicPr>
          <p:cNvPr id="8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9091" y="4088137"/>
            <a:ext cx="3809140" cy="26208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415" y="1555604"/>
            <a:ext cx="3578470" cy="247867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9516" y="4088137"/>
            <a:ext cx="3443369" cy="262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3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9573" y="767698"/>
            <a:ext cx="6356195" cy="481239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7633" y="286289"/>
            <a:ext cx="5657480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Project </a:t>
            </a:r>
            <a:r>
              <a:rPr lang="ko-KR" altLang="en-US" sz="3600" b="1" dirty="0" err="1" smtClean="0"/>
              <a:t>수행내용</a:t>
            </a:r>
            <a:endParaRPr lang="en-US" altLang="ko-KR" sz="3600" b="1" dirty="0"/>
          </a:p>
        </p:txBody>
      </p:sp>
      <p:sp>
        <p:nvSpPr>
          <p:cNvPr id="11" name="직사각형 10"/>
          <p:cNvSpPr/>
          <p:nvPr/>
        </p:nvSpPr>
        <p:spPr>
          <a:xfrm>
            <a:off x="319572" y="1083157"/>
            <a:ext cx="8472735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처리결과 </a:t>
            </a:r>
            <a:r>
              <a:rPr lang="en-US" altLang="ko-KR" sz="2400" dirty="0" smtClean="0"/>
              <a:t>(5-4)   </a:t>
            </a:r>
            <a:r>
              <a:rPr lang="ko-KR" altLang="en-US" sz="2400" dirty="0" smtClean="0"/>
              <a:t>김제시 벼 </a:t>
            </a:r>
            <a:r>
              <a:rPr lang="ko-KR" altLang="en-US" sz="2400" dirty="0"/>
              <a:t>성장기 </a:t>
            </a:r>
            <a:r>
              <a:rPr lang="ko-KR" altLang="en-US" sz="2400" dirty="0" smtClean="0"/>
              <a:t>강우량</a:t>
            </a:r>
            <a:r>
              <a:rPr lang="en-US" altLang="ko-KR" sz="2400" dirty="0"/>
              <a:t>, </a:t>
            </a:r>
            <a:r>
              <a:rPr lang="ko-KR" altLang="en-US" sz="2400" dirty="0" smtClean="0"/>
              <a:t>일조량의 추이</a:t>
            </a:r>
            <a:endParaRPr lang="en-US" altLang="ko-KR" sz="24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9135" y="1997498"/>
            <a:ext cx="4901323" cy="38814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72" y="1843625"/>
            <a:ext cx="5066466" cy="41891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3249" y="5981167"/>
            <a:ext cx="9088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MD솔체" panose="02020603020101020101" pitchFamily="18" charset="-127"/>
                <a:ea typeface="MD솔체" panose="02020603020101020101" pitchFamily="18" charset="-127"/>
              </a:rPr>
              <a:t>벼 생산지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MD솔체" panose="02020603020101020101" pitchFamily="18" charset="-127"/>
                <a:ea typeface="MD솔체" panose="02020603020101020101" pitchFamily="18" charset="-127"/>
              </a:rPr>
              <a:t>“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MD솔체" panose="02020603020101020101" pitchFamily="18" charset="-127"/>
                <a:ea typeface="MD솔체" panose="02020603020101020101" pitchFamily="18" charset="-127"/>
              </a:rPr>
              <a:t>김제시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MD솔체" panose="02020603020101020101" pitchFamily="18" charset="-127"/>
                <a:ea typeface="MD솔체" panose="02020603020101020101" pitchFamily="18" charset="-127"/>
              </a:rPr>
              <a:t>”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MD솔체" panose="02020603020101020101" pitchFamily="18" charset="-127"/>
                <a:ea typeface="MD솔체" panose="02020603020101020101" pitchFamily="18" charset="-127"/>
              </a:rPr>
              <a:t>의 </a:t>
            </a: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  <a:latin typeface="MD솔체" panose="02020603020101020101" pitchFamily="18" charset="-127"/>
                <a:ea typeface="MD솔체" panose="02020603020101020101" pitchFamily="18" charset="-127"/>
              </a:rPr>
              <a:t>년도별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MD솔체" panose="02020603020101020101" pitchFamily="18" charset="-127"/>
                <a:ea typeface="MD솔체" panose="02020603020101020101" pitchFamily="18" charset="-127"/>
              </a:rPr>
              <a:t> 강우량과 일조량 추이를 분석했을 때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  <a:latin typeface="MD솔체" panose="02020603020101020101" pitchFamily="18" charset="-127"/>
              <a:ea typeface="MD솔체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MD솔체" panose="02020603020101020101" pitchFamily="18" charset="-127"/>
                <a:ea typeface="MD솔체" panose="02020603020101020101" pitchFamily="18" charset="-127"/>
              </a:rPr>
              <a:t>2012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MD솔체" panose="02020603020101020101" pitchFamily="18" charset="-127"/>
                <a:ea typeface="MD솔체" panose="02020603020101020101" pitchFamily="18" charset="-127"/>
              </a:rPr>
              <a:t>과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MD솔체" panose="02020603020101020101" pitchFamily="18" charset="-127"/>
                <a:ea typeface="MD솔체" panose="02020603020101020101" pitchFamily="18" charset="-127"/>
              </a:rPr>
              <a:t>2020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MD솔체" panose="02020603020101020101" pitchFamily="18" charset="-127"/>
                <a:ea typeface="MD솔체" panose="02020603020101020101" pitchFamily="18" charset="-127"/>
              </a:rPr>
              <a:t>년 벼 </a:t>
            </a: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  <a:latin typeface="MD솔체" panose="02020603020101020101" pitchFamily="18" charset="-127"/>
                <a:ea typeface="MD솔체" panose="02020603020101020101" pitchFamily="18" charset="-127"/>
              </a:rPr>
              <a:t>성장계절에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MD솔체" panose="02020603020101020101" pitchFamily="18" charset="-127"/>
                <a:ea typeface="MD솔체" panose="02020603020101020101" pitchFamily="18" charset="-127"/>
              </a:rPr>
              <a:t> 높은 강우량 발생이 생산량 저하의 원인으로 추정됨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MD솔체" panose="02020603020101020101" pitchFamily="18" charset="-127"/>
              <a:ea typeface="MD솔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693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441076" cy="594732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 smtClean="0"/>
              <a:t>목   차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449659"/>
            <a:ext cx="8596668" cy="45917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2400" b="1" dirty="0" smtClean="0"/>
              <a:t>개 요</a:t>
            </a:r>
            <a:endParaRPr lang="en-US" altLang="ko-KR" sz="24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Project </a:t>
            </a:r>
            <a:r>
              <a:rPr lang="ko-KR" altLang="en-US" sz="2000" dirty="0" smtClean="0"/>
              <a:t>배경</a:t>
            </a:r>
            <a:endParaRPr lang="en-US" altLang="ko-K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목표 설정 및 분석 방향</a:t>
            </a: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b="1" dirty="0" smtClean="0"/>
              <a:t>Project </a:t>
            </a:r>
            <a:r>
              <a:rPr lang="ko-KR" altLang="en-US" sz="2400" b="1" dirty="0" smtClean="0"/>
              <a:t>수행 내용</a:t>
            </a:r>
            <a:endParaRPr lang="en-US" altLang="ko-KR" sz="24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데이터 수집</a:t>
            </a:r>
            <a:endParaRPr lang="en-US" altLang="ko-K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데이터 전처리</a:t>
            </a:r>
            <a:r>
              <a:rPr lang="en-US" altLang="ko-KR" sz="2000" dirty="0" smtClean="0"/>
              <a:t>, DB</a:t>
            </a:r>
            <a:r>
              <a:rPr lang="ko-KR" altLang="en-US" sz="2000" dirty="0" smtClean="0"/>
              <a:t>구축 과정</a:t>
            </a:r>
            <a:endParaRPr lang="en-US" altLang="ko-K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처리 결과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2400" b="1" dirty="0" err="1" smtClean="0"/>
              <a:t>느낀점</a:t>
            </a:r>
            <a:endParaRPr lang="en-US" altLang="ko-KR" sz="2400" b="1" dirty="0"/>
          </a:p>
          <a:p>
            <a:pPr marL="457200" lvl="1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l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52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9573" y="767698"/>
            <a:ext cx="6356195" cy="481239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7633" y="286289"/>
            <a:ext cx="5657480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Project </a:t>
            </a:r>
            <a:r>
              <a:rPr lang="ko-KR" altLang="en-US" sz="3600" b="1" dirty="0" err="1" smtClean="0"/>
              <a:t>수행내용</a:t>
            </a:r>
            <a:endParaRPr lang="en-US" altLang="ko-KR" sz="3600" b="1" dirty="0"/>
          </a:p>
        </p:txBody>
      </p:sp>
      <p:sp>
        <p:nvSpPr>
          <p:cNvPr id="11" name="직사각형 10"/>
          <p:cNvSpPr/>
          <p:nvPr/>
        </p:nvSpPr>
        <p:spPr>
          <a:xfrm>
            <a:off x="319572" y="1083157"/>
            <a:ext cx="8798051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처리결과 </a:t>
            </a:r>
            <a:r>
              <a:rPr lang="en-US" altLang="ko-KR" sz="2400" dirty="0" smtClean="0"/>
              <a:t>(5-5)   </a:t>
            </a:r>
            <a:r>
              <a:rPr lang="ko-KR" altLang="en-US" sz="2400" dirty="0" smtClean="0"/>
              <a:t>월별 온도에 대한 히스토그램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데이터 검증</a:t>
            </a:r>
            <a:r>
              <a:rPr lang="en-US" altLang="ko-KR" sz="2400" dirty="0" smtClean="0"/>
              <a:t>)</a:t>
            </a:r>
            <a:endParaRPr lang="en-US" altLang="ko-KR" sz="24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72" y="1931988"/>
            <a:ext cx="4911851" cy="34752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0630" y="5574322"/>
            <a:ext cx="4580793" cy="92333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2008~2022</a:t>
            </a:r>
            <a:r>
              <a:rPr lang="ko-KR" altLang="en-US" dirty="0" smtClean="0"/>
              <a:t>년도 월평균온도의 히스토그램</a:t>
            </a:r>
            <a:endParaRPr lang="en-US" altLang="ko-KR" dirty="0" smtClean="0"/>
          </a:p>
          <a:p>
            <a:r>
              <a:rPr lang="ko-KR" altLang="en-US" dirty="0" smtClean="0"/>
              <a:t>섭씨 </a:t>
            </a:r>
            <a:r>
              <a:rPr lang="en-US" altLang="ko-KR" dirty="0" smtClean="0"/>
              <a:t>0</a:t>
            </a:r>
            <a:r>
              <a:rPr lang="ko-KR" altLang="en-US" dirty="0" smtClean="0"/>
              <a:t>도에 해당하는 데이터의 확인 및 정재 작업이 필요했음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55114" y="5574322"/>
            <a:ext cx="5389354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특히 </a:t>
            </a:r>
            <a:r>
              <a:rPr lang="en-US" altLang="ko-KR" dirty="0" smtClean="0"/>
              <a:t>2008~2022</a:t>
            </a:r>
            <a:r>
              <a:rPr lang="ko-KR" altLang="en-US" dirty="0" smtClean="0"/>
              <a:t>년도 </a:t>
            </a:r>
            <a:r>
              <a:rPr lang="ko-KR" altLang="en-US" dirty="0" err="1" smtClean="0"/>
              <a:t>경작기간</a:t>
            </a:r>
            <a:r>
              <a:rPr lang="ko-KR" altLang="en-US" dirty="0" smtClean="0"/>
              <a:t> </a:t>
            </a:r>
            <a:r>
              <a:rPr lang="en-US" altLang="ko-KR" dirty="0" smtClean="0"/>
              <a:t>4~9</a:t>
            </a:r>
            <a:r>
              <a:rPr lang="ko-KR" altLang="en-US" dirty="0" smtClean="0"/>
              <a:t>월 사이의 월평균온도의 히스토그램 </a:t>
            </a:r>
            <a:r>
              <a:rPr lang="en-US" altLang="ko-KR" dirty="0" smtClean="0"/>
              <a:t>0</a:t>
            </a:r>
            <a:r>
              <a:rPr lang="ko-KR" altLang="en-US" dirty="0" smtClean="0"/>
              <a:t>도에 해당하는 데이터가 약 </a:t>
            </a:r>
            <a:r>
              <a:rPr lang="en-US" altLang="ko-KR" dirty="0" smtClean="0"/>
              <a:t>750</a:t>
            </a:r>
            <a:r>
              <a:rPr lang="ko-KR" altLang="en-US" dirty="0" smtClean="0"/>
              <a:t>건 정도 산재해 있었음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238" y="1931988"/>
            <a:ext cx="5504902" cy="325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0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9573" y="767698"/>
            <a:ext cx="6356195" cy="481239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7633" y="286289"/>
            <a:ext cx="5657480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Project </a:t>
            </a:r>
            <a:r>
              <a:rPr lang="ko-KR" altLang="en-US" sz="3600" b="1" dirty="0" err="1" smtClean="0"/>
              <a:t>수행내용</a:t>
            </a:r>
            <a:endParaRPr lang="en-US" altLang="ko-KR" sz="3600" b="1" dirty="0"/>
          </a:p>
        </p:txBody>
      </p:sp>
      <p:sp>
        <p:nvSpPr>
          <p:cNvPr id="11" name="직사각형 10"/>
          <p:cNvSpPr/>
          <p:nvPr/>
        </p:nvSpPr>
        <p:spPr>
          <a:xfrm>
            <a:off x="319572" y="1083157"/>
            <a:ext cx="916732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처리결과 </a:t>
            </a:r>
            <a:r>
              <a:rPr lang="en-US" altLang="ko-KR" sz="2400" dirty="0" smtClean="0"/>
              <a:t>(5-6)   </a:t>
            </a:r>
            <a:r>
              <a:rPr lang="ko-KR" altLang="en-US" sz="2400" dirty="0" smtClean="0"/>
              <a:t>월 강우량과 일조시간과의 </a:t>
            </a:r>
            <a:r>
              <a:rPr lang="ko-KR" altLang="en-US" sz="2400" dirty="0" err="1" smtClean="0"/>
              <a:t>산점도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데이터 검증</a:t>
            </a:r>
            <a:r>
              <a:rPr lang="en-US" altLang="ko-KR" sz="2400" dirty="0" smtClean="0"/>
              <a:t>)</a:t>
            </a:r>
            <a:endParaRPr lang="en-US" altLang="ko-KR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21954" y="5939106"/>
            <a:ext cx="4577584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강우량 </a:t>
            </a:r>
            <a:r>
              <a:rPr lang="en-US" altLang="ko-KR" dirty="0" smtClean="0"/>
              <a:t>0, </a:t>
            </a:r>
            <a:r>
              <a:rPr lang="ko-KR" altLang="en-US" dirty="0" smtClean="0"/>
              <a:t>일조량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의 경우 이상 데이터가 많이 나타나고 있음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954" y="1618853"/>
            <a:ext cx="3122792" cy="38814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746" y="1695359"/>
            <a:ext cx="6356838" cy="382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2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9573" y="767698"/>
            <a:ext cx="6356195" cy="481239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7633" y="286289"/>
            <a:ext cx="5657480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Project </a:t>
            </a:r>
            <a:r>
              <a:rPr lang="ko-KR" altLang="en-US" sz="3600" b="1" dirty="0" err="1" smtClean="0"/>
              <a:t>수행내용</a:t>
            </a:r>
            <a:endParaRPr lang="en-US" altLang="ko-KR" sz="3600" b="1" dirty="0"/>
          </a:p>
        </p:txBody>
      </p:sp>
      <p:sp>
        <p:nvSpPr>
          <p:cNvPr id="11" name="직사각형 10"/>
          <p:cNvSpPr/>
          <p:nvPr/>
        </p:nvSpPr>
        <p:spPr>
          <a:xfrm>
            <a:off x="319572" y="1083157"/>
            <a:ext cx="8947519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처리결과 </a:t>
            </a:r>
            <a:r>
              <a:rPr lang="en-US" altLang="ko-KR" sz="2400" dirty="0" smtClean="0"/>
              <a:t>(6-1)   </a:t>
            </a:r>
            <a:r>
              <a:rPr lang="ko-KR" altLang="en-US" sz="2400" dirty="0" smtClean="0"/>
              <a:t>김제시 벼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생산량과 기상관측 </a:t>
            </a:r>
            <a:r>
              <a:rPr lang="en-US" altLang="ko-KR" sz="2400" dirty="0" smtClean="0"/>
              <a:t>JOIN </a:t>
            </a:r>
            <a:r>
              <a:rPr lang="ko-KR" altLang="en-US" sz="2400" dirty="0" smtClean="0"/>
              <a:t>연산</a:t>
            </a:r>
            <a:endParaRPr lang="en-US" altLang="ko-KR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497670" y="6062025"/>
            <a:ext cx="8579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**</a:t>
            </a:r>
            <a:r>
              <a:rPr lang="ko-KR" altLang="en-US" sz="1600" dirty="0" smtClean="0"/>
              <a:t>주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강우량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일조량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평균온도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월평균최대온도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월평균최저온도는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월</a:t>
            </a:r>
            <a:r>
              <a:rPr lang="en-US" altLang="ko-KR" sz="1600" dirty="0" smtClean="0"/>
              <a:t>~9</a:t>
            </a:r>
            <a:r>
              <a:rPr lang="ko-KR" altLang="en-US" sz="1600" dirty="0" smtClean="0"/>
              <a:t>월 사이 측정치 임</a:t>
            </a:r>
            <a:endParaRPr lang="ko-KR" altLang="en-US" sz="1600" dirty="0"/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95" y="1730346"/>
            <a:ext cx="3161351" cy="433167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670" y="1730346"/>
            <a:ext cx="8162567" cy="393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7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9573" y="767698"/>
            <a:ext cx="6356195" cy="481239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7633" y="286289"/>
            <a:ext cx="5657480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Project </a:t>
            </a:r>
            <a:r>
              <a:rPr lang="ko-KR" altLang="en-US" sz="3600" b="1" dirty="0" err="1" smtClean="0"/>
              <a:t>수행내용</a:t>
            </a:r>
            <a:endParaRPr lang="en-US" altLang="ko-KR" sz="3600" b="1" dirty="0"/>
          </a:p>
        </p:txBody>
      </p:sp>
      <p:sp>
        <p:nvSpPr>
          <p:cNvPr id="11" name="직사각형 10"/>
          <p:cNvSpPr/>
          <p:nvPr/>
        </p:nvSpPr>
        <p:spPr>
          <a:xfrm>
            <a:off x="319573" y="1083157"/>
            <a:ext cx="861341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처리결과 </a:t>
            </a:r>
            <a:r>
              <a:rPr lang="en-US" altLang="ko-KR" sz="2400" dirty="0" smtClean="0"/>
              <a:t>(6-2)   </a:t>
            </a:r>
            <a:r>
              <a:rPr lang="ko-KR" altLang="en-US" sz="2400" dirty="0" smtClean="0"/>
              <a:t>김제시 벼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생산량과 기상관측 간에 시각화</a:t>
            </a:r>
            <a:endParaRPr lang="en-US" altLang="ko-KR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897464" y="6102093"/>
            <a:ext cx="4798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**</a:t>
            </a:r>
            <a:r>
              <a:rPr lang="ko-KR" altLang="en-US" sz="1600" dirty="0" smtClean="0"/>
              <a:t>주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강우량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일조량은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월</a:t>
            </a:r>
            <a:r>
              <a:rPr lang="en-US" altLang="ko-KR" sz="1600" dirty="0" smtClean="0"/>
              <a:t>~9</a:t>
            </a:r>
            <a:r>
              <a:rPr lang="ko-KR" altLang="en-US" sz="1600" dirty="0" smtClean="0"/>
              <a:t>월 사이 측정치 임</a:t>
            </a:r>
            <a:endParaRPr lang="ko-KR" altLang="en-US" sz="16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9288" y="2311758"/>
            <a:ext cx="5754029" cy="34675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33" y="2226699"/>
            <a:ext cx="5657479" cy="33627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5551" y="1975127"/>
            <a:ext cx="437127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김제시의 벼 생산량 </a:t>
            </a:r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 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강우량</a:t>
            </a:r>
            <a:endParaRPr lang="ko-KR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47211" y="2008580"/>
            <a:ext cx="434897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김제시의 벼 생산량 </a:t>
            </a:r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 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일조시간</a:t>
            </a:r>
            <a:endParaRPr lang="ko-KR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531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97634" y="1115121"/>
            <a:ext cx="9571556" cy="5107260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시각화를 함에 따른 당초 선입견과의 차이점 발견</a:t>
            </a:r>
            <a:endParaRPr lang="en-US" altLang="ko-KR" sz="20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경기도가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 수확량이 꽤 많을 것이라 예상 했었는데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도 단위 </a:t>
            </a:r>
            <a:r>
              <a:rPr lang="en-US" altLang="ko-KR" sz="1800" dirty="0" smtClean="0"/>
              <a:t>5</a:t>
            </a:r>
            <a:r>
              <a:rPr lang="ko-KR" altLang="en-US" sz="1800" dirty="0" smtClean="0"/>
              <a:t>번째 였고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호남평야에</a:t>
            </a:r>
            <a:r>
              <a:rPr lang="ko-KR" altLang="en-US" sz="1800" dirty="0" smtClean="0"/>
              <a:t> 위치한 전남이 생산량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및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경작지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위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였음을 인지했고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반면에 단위면적당 생산량은 경기도가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높은 걸로 파악 됨</a:t>
            </a:r>
            <a:endParaRPr lang="en-US" altLang="ko-KR" sz="1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국내 쌀 최대 생산지가 </a:t>
            </a:r>
            <a:r>
              <a:rPr lang="en-US" altLang="ko-KR" sz="1800" dirty="0" smtClean="0"/>
              <a:t>“</a:t>
            </a:r>
            <a:r>
              <a:rPr lang="ko-KR" altLang="en-US" sz="1800" dirty="0" err="1" smtClean="0"/>
              <a:t>당진시</a:t>
            </a:r>
            <a:r>
              <a:rPr lang="en-US" altLang="ko-KR" sz="1800" dirty="0" smtClean="0"/>
              <a:t>”, “</a:t>
            </a:r>
            <a:r>
              <a:rPr lang="ko-KR" altLang="en-US" sz="1800" dirty="0" smtClean="0"/>
              <a:t>김제시</a:t>
            </a:r>
            <a:r>
              <a:rPr lang="en-US" altLang="ko-KR" sz="1800" dirty="0" smtClean="0"/>
              <a:t>” </a:t>
            </a:r>
            <a:r>
              <a:rPr lang="ko-KR" altLang="en-US" sz="1800" dirty="0" smtClean="0"/>
              <a:t>라는 것도 알게 됨</a:t>
            </a:r>
            <a:endParaRPr lang="en-US" altLang="ko-KR" sz="1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r>
              <a:rPr lang="ko-KR" altLang="en-US" sz="2000" b="1" dirty="0" smtClean="0"/>
              <a:t>프로젝트 수행 중 단계별 난제 발생으로 많은 시간이 소요됨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 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기상 관측 자료의 </a:t>
            </a:r>
            <a:r>
              <a:rPr lang="en-US" altLang="ko-KR" sz="1800" dirty="0" smtClean="0"/>
              <a:t>null </a:t>
            </a:r>
            <a:r>
              <a:rPr lang="ko-KR" altLang="en-US" sz="1800" dirty="0" smtClean="0"/>
              <a:t>데이터 처리 문제</a:t>
            </a:r>
            <a:endParaRPr lang="en-US" altLang="ko-KR" sz="1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수집 자료에 대한 충분한 데이터 정제</a:t>
            </a:r>
            <a:r>
              <a:rPr lang="en-US" altLang="ko-KR" sz="1800" dirty="0" smtClean="0"/>
              <a:t>(cleansing)</a:t>
            </a:r>
            <a:r>
              <a:rPr lang="ko-KR" altLang="en-US" sz="1800" dirty="0" smtClean="0"/>
              <a:t>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우선되어야 한다는 사실은 인지함  </a:t>
            </a:r>
            <a:endParaRPr lang="en-US" altLang="ko-KR" sz="1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반면 시간은 걸렸지만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오류 해결에 따른 완전한 지식 습득의 기회가 되었음</a:t>
            </a:r>
            <a:endParaRPr lang="en-US" altLang="ko-KR" sz="1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sz="2000" b="1" dirty="0" smtClean="0"/>
              <a:t>데이터 시각화의 중요성을 깨닫는 기회가 되었음</a:t>
            </a:r>
            <a:r>
              <a:rPr lang="en-US" altLang="ko-KR" sz="2000" b="1" dirty="0" smtClean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단순 통계 보다 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그래프로 시각화 했을 때 그 파악이 용이 했음을 깨달음</a:t>
            </a:r>
            <a:endParaRPr lang="en-US" altLang="ko-K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97633" y="230533"/>
            <a:ext cx="5657480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err="1" smtClean="0"/>
              <a:t>느낀점</a:t>
            </a:r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310880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9573" y="767698"/>
            <a:ext cx="6356195" cy="481239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11250" y="1512856"/>
            <a:ext cx="8596668" cy="4662322"/>
          </a:xfrm>
        </p:spPr>
        <p:txBody>
          <a:bodyPr/>
          <a:lstStyle/>
          <a:p>
            <a:r>
              <a:rPr lang="ko-KR" altLang="en-US" b="1" dirty="0" smtClean="0"/>
              <a:t>착안점</a:t>
            </a:r>
            <a:endParaRPr lang="en-US" altLang="ko-KR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연도별 벼 생산량과 경작지는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어떻게 변해 왔는가</a:t>
            </a:r>
            <a:r>
              <a:rPr lang="en-US" altLang="ko-KR" sz="1800" dirty="0" smtClean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지역별 생산량과 경작지는 얼마나 되는지 </a:t>
            </a:r>
            <a:r>
              <a:rPr lang="en-US" altLang="ko-KR" sz="1800" dirty="0" smtClean="0"/>
              <a:t>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벼 수확량 변화가 기후와 상관 관계가 어떤지</a:t>
            </a:r>
            <a:r>
              <a:rPr lang="en-US" altLang="ko-KR" sz="1800" dirty="0" smtClean="0"/>
              <a:t>?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9574" y="334097"/>
            <a:ext cx="5579422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개 </a:t>
            </a:r>
            <a:r>
              <a:rPr lang="ko-KR" altLang="en-US" sz="3600" b="1" dirty="0" smtClean="0"/>
              <a:t> 요</a:t>
            </a:r>
            <a:endParaRPr lang="en-US" altLang="ko-KR" sz="36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235" y="3111190"/>
            <a:ext cx="3609944" cy="34736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805" y="3111190"/>
            <a:ext cx="3497430" cy="34736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29" y="68980"/>
            <a:ext cx="2286003" cy="217613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2" y="4843339"/>
            <a:ext cx="2756973" cy="17430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2" y="3111190"/>
            <a:ext cx="2756973" cy="17430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19573" y="1028744"/>
            <a:ext cx="186606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Project </a:t>
            </a:r>
            <a:r>
              <a:rPr lang="ko-KR" altLang="en-US" sz="2000" dirty="0"/>
              <a:t>배경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11809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9573" y="767698"/>
            <a:ext cx="6356195" cy="481239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77334" y="1784195"/>
            <a:ext cx="8596668" cy="4257168"/>
          </a:xfrm>
        </p:spPr>
        <p:txBody>
          <a:bodyPr/>
          <a:lstStyle/>
          <a:p>
            <a:r>
              <a:rPr lang="ko-KR" altLang="en-US" sz="2000" b="1" dirty="0" smtClean="0"/>
              <a:t>목표 설정</a:t>
            </a:r>
            <a:endParaRPr lang="en-US" altLang="ko-KR" sz="20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연도별 총 벼 생산량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전체 경작지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단위면적당 생산량 추이의 시각화 </a:t>
            </a:r>
            <a:endParaRPr lang="en-US" altLang="ko-KR" sz="1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각 도별 </a:t>
            </a:r>
            <a:r>
              <a:rPr lang="ko-KR" altLang="en-US" sz="1800" dirty="0"/>
              <a:t>총 생산량</a:t>
            </a:r>
            <a:r>
              <a:rPr lang="en-US" altLang="ko-KR" sz="1800" dirty="0"/>
              <a:t>, </a:t>
            </a:r>
            <a:r>
              <a:rPr lang="ko-KR" altLang="en-US" sz="1800" dirty="0"/>
              <a:t>전체 경작지</a:t>
            </a:r>
            <a:r>
              <a:rPr lang="en-US" altLang="ko-KR" sz="1800" dirty="0"/>
              <a:t>, </a:t>
            </a:r>
            <a:r>
              <a:rPr lang="ko-KR" altLang="en-US" sz="1800" dirty="0"/>
              <a:t>단위면적당 </a:t>
            </a:r>
            <a:r>
              <a:rPr lang="ko-KR" altLang="en-US" sz="1800" dirty="0" smtClean="0"/>
              <a:t>생산량의 비교 분석 시각화</a:t>
            </a:r>
            <a:endParaRPr lang="en-US" altLang="ko-KR" sz="1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지역별 벼 생산 특정 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군 지역의 시각화 </a:t>
            </a:r>
            <a:endParaRPr lang="en-US" altLang="ko-KR" sz="1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경작 기간</a:t>
            </a:r>
            <a:r>
              <a:rPr lang="en-US" altLang="ko-KR" sz="1800" dirty="0" smtClean="0"/>
              <a:t>(4</a:t>
            </a:r>
            <a:r>
              <a:rPr lang="ko-KR" altLang="en-US" sz="1800" dirty="0" smtClean="0"/>
              <a:t>월</a:t>
            </a:r>
            <a:r>
              <a:rPr lang="en-US" altLang="ko-KR" sz="1800" dirty="0" smtClean="0"/>
              <a:t>~9</a:t>
            </a:r>
            <a:r>
              <a:rPr lang="ko-KR" altLang="en-US" sz="1800" dirty="0" smtClean="0"/>
              <a:t>월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강우량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일조량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등과 생산량과의 관계 시각화</a:t>
            </a:r>
            <a:r>
              <a:rPr lang="en-US" altLang="ko-KR" sz="1800" dirty="0" smtClean="0"/>
              <a:t> (join</a:t>
            </a:r>
            <a:r>
              <a:rPr lang="ko-KR" altLang="en-US" sz="1800" dirty="0" smtClean="0"/>
              <a:t>연산</a:t>
            </a:r>
            <a:r>
              <a:rPr lang="en-US" altLang="ko-KR" sz="1800" dirty="0" smtClean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sz="2000" b="1" dirty="0" smtClean="0"/>
              <a:t>분석 방향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dirty="0" smtClean="0"/>
              <a:t>		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7633" y="286289"/>
            <a:ext cx="5490212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개 </a:t>
            </a:r>
            <a:r>
              <a:rPr lang="ko-KR" altLang="en-US" sz="3600" b="1" dirty="0" smtClean="0"/>
              <a:t> 요</a:t>
            </a:r>
            <a:endParaRPr lang="en-US" altLang="ko-KR" sz="3600" b="1" dirty="0"/>
          </a:p>
        </p:txBody>
      </p:sp>
      <p:sp>
        <p:nvSpPr>
          <p:cNvPr id="11" name="직사각형 10"/>
          <p:cNvSpPr/>
          <p:nvPr/>
        </p:nvSpPr>
        <p:spPr>
          <a:xfrm>
            <a:off x="319573" y="1083157"/>
            <a:ext cx="3416086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/>
              <a:t>목표 설정 및 분석 방향</a:t>
            </a:r>
            <a:endParaRPr lang="en-US" altLang="ko-KR" sz="2400" dirty="0"/>
          </a:p>
        </p:txBody>
      </p:sp>
      <p:graphicFrame>
        <p:nvGraphicFramePr>
          <p:cNvPr id="12" name="다이어그램 11"/>
          <p:cNvGraphicFramePr/>
          <p:nvPr>
            <p:extLst>
              <p:ext uri="{D42A27DB-BD31-4B8C-83A1-F6EECF244321}">
                <p14:modId xmlns:p14="http://schemas.microsoft.com/office/powerpoint/2010/main" val="2633366356"/>
              </p:ext>
            </p:extLst>
          </p:nvPr>
        </p:nvGraphicFramePr>
        <p:xfrm>
          <a:off x="1340625" y="3974677"/>
          <a:ext cx="6275659" cy="2196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967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9573" y="767698"/>
            <a:ext cx="6356195" cy="481239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77334" y="1784195"/>
            <a:ext cx="8596668" cy="4257168"/>
          </a:xfrm>
        </p:spPr>
        <p:txBody>
          <a:bodyPr/>
          <a:lstStyle/>
          <a:p>
            <a:r>
              <a:rPr lang="ko-KR" altLang="en-US" sz="2000" b="1" dirty="0" smtClean="0"/>
              <a:t>연도별 지역별 벼 생산량에 대한 자료</a:t>
            </a:r>
            <a:endParaRPr lang="en-US" altLang="ko-KR" sz="20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2010 ~ 2022</a:t>
            </a:r>
            <a:r>
              <a:rPr lang="ko-KR" altLang="en-US" sz="1800" dirty="0" smtClean="0"/>
              <a:t>년도의 도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광역시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세부 시군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경작지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수확량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단위면적 수확량</a:t>
            </a:r>
            <a:endParaRPr lang="en-US" altLang="ko-KR" sz="1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통계청</a:t>
            </a:r>
            <a:r>
              <a:rPr lang="en-US" altLang="ko-KR" sz="1800" dirty="0" smtClean="0"/>
              <a:t>, KOSIS </a:t>
            </a:r>
            <a:r>
              <a:rPr lang="ko-KR" altLang="en-US" sz="1800" dirty="0" smtClean="0"/>
              <a:t>사이트</a:t>
            </a:r>
            <a:endParaRPr lang="en-US" altLang="ko-KR" sz="1800" dirty="0" smtClean="0"/>
          </a:p>
          <a:p>
            <a:pPr lvl="1"/>
            <a:endParaRPr lang="en-US" altLang="ko-KR" dirty="0"/>
          </a:p>
          <a:p>
            <a:r>
              <a:rPr lang="en-US" altLang="ko-KR" sz="2000" b="1" dirty="0" smtClean="0"/>
              <a:t>2008</a:t>
            </a:r>
            <a:r>
              <a:rPr lang="ko-KR" altLang="en-US" sz="2000" b="1" dirty="0" smtClean="0"/>
              <a:t>년 이후 최근까지 기온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강수량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일조량 등의 기후 관련 자료</a:t>
            </a:r>
            <a:r>
              <a:rPr lang="en-US" altLang="ko-KR" sz="2000" b="1" dirty="0" smtClean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2008 </a:t>
            </a:r>
            <a:r>
              <a:rPr lang="en-US" altLang="ko-KR" sz="1800" dirty="0"/>
              <a:t>~ </a:t>
            </a:r>
            <a:r>
              <a:rPr lang="ko-KR" altLang="en-US" sz="1800" dirty="0" smtClean="0"/>
              <a:t>현재까지 월별</a:t>
            </a:r>
            <a:r>
              <a:rPr lang="en-US" altLang="ko-KR" sz="1800" dirty="0" smtClean="0"/>
              <a:t>, </a:t>
            </a:r>
            <a:r>
              <a:rPr lang="ko-KR" altLang="en-US" sz="1800" dirty="0"/>
              <a:t>지역별 평균기온</a:t>
            </a:r>
            <a:r>
              <a:rPr lang="en-US" altLang="ko-KR" sz="1800" dirty="0"/>
              <a:t>(°C),</a:t>
            </a:r>
            <a:r>
              <a:rPr lang="ko-KR" altLang="en-US" sz="1800" dirty="0"/>
              <a:t>평균상대습도</a:t>
            </a:r>
            <a:r>
              <a:rPr lang="en-US" altLang="ko-KR" sz="1800" dirty="0"/>
              <a:t>(%),</a:t>
            </a:r>
            <a:r>
              <a:rPr lang="ko-KR" altLang="en-US" sz="1800" dirty="0" err="1"/>
              <a:t>월합강수량</a:t>
            </a:r>
            <a:r>
              <a:rPr lang="en-US" altLang="ko-KR" sz="1800" dirty="0"/>
              <a:t>(00~24h</a:t>
            </a:r>
            <a:r>
              <a:rPr lang="ko-KR" altLang="en-US" sz="1800" dirty="0"/>
              <a:t>만</a:t>
            </a:r>
            <a:r>
              <a:rPr lang="en-US" altLang="ko-KR" sz="1800" dirty="0"/>
              <a:t>)(mm),</a:t>
            </a:r>
            <a:r>
              <a:rPr lang="ko-KR" altLang="en-US" sz="1800" dirty="0"/>
              <a:t>합계 일조시간</a:t>
            </a:r>
            <a:r>
              <a:rPr lang="en-US" altLang="ko-KR" sz="1800" dirty="0"/>
              <a:t>(</a:t>
            </a:r>
            <a:r>
              <a:rPr lang="en-US" altLang="ko-KR" sz="1800" dirty="0" err="1"/>
              <a:t>hr</a:t>
            </a:r>
            <a:r>
              <a:rPr lang="en-US" altLang="ko-KR" sz="1800" dirty="0"/>
              <a:t>),</a:t>
            </a:r>
            <a:r>
              <a:rPr lang="ko-KR" altLang="en-US" sz="1800" dirty="0"/>
              <a:t>평균지면온도</a:t>
            </a:r>
            <a:r>
              <a:rPr lang="en-US" altLang="ko-KR" sz="1800" dirty="0"/>
              <a:t>(°C</a:t>
            </a:r>
            <a:r>
              <a:rPr lang="en-US" altLang="ko-KR" sz="1800" dirty="0" smtClean="0"/>
              <a:t>)</a:t>
            </a:r>
            <a:endParaRPr lang="en-US" altLang="ko-KR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기상청 공개 데이터 사이트</a:t>
            </a:r>
            <a:endParaRPr lang="en-US" altLang="ko-KR" sz="1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800" dirty="0"/>
              <a:t>https://data.kma.go.kr/data/grnd/selectAsosRltmList.do?pgmNo=36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7633" y="286289"/>
            <a:ext cx="5657480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Project </a:t>
            </a:r>
            <a:r>
              <a:rPr lang="ko-KR" altLang="en-US" sz="3600" b="1" dirty="0" err="1" smtClean="0"/>
              <a:t>수행내용</a:t>
            </a:r>
            <a:endParaRPr lang="en-US" altLang="ko-KR" sz="3600" b="1" dirty="0"/>
          </a:p>
        </p:txBody>
      </p:sp>
      <p:sp>
        <p:nvSpPr>
          <p:cNvPr id="11" name="직사각형 10"/>
          <p:cNvSpPr/>
          <p:nvPr/>
        </p:nvSpPr>
        <p:spPr>
          <a:xfrm>
            <a:off x="319573" y="1083157"/>
            <a:ext cx="3416086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smtClean="0"/>
              <a:t>데이터 수집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21552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9573" y="767698"/>
            <a:ext cx="6356195" cy="481239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55032" y="1578927"/>
            <a:ext cx="8596668" cy="4627756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데이터 전처리 </a:t>
            </a:r>
            <a:endParaRPr lang="en-US" altLang="ko-KR" sz="20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이상 데이터 확인 및 파일명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Heading</a:t>
            </a:r>
            <a:r>
              <a:rPr lang="ko-KR" altLang="en-US" sz="1800" dirty="0" smtClean="0"/>
              <a:t>을 의미 있는 </a:t>
            </a:r>
            <a:r>
              <a:rPr lang="ko-KR" altLang="en-US" sz="1800" dirty="0" err="1" smtClean="0"/>
              <a:t>영문명으로</a:t>
            </a:r>
            <a:r>
              <a:rPr lang="ko-KR" altLang="en-US" sz="1800" dirty="0" smtClean="0"/>
              <a:t> 변경</a:t>
            </a:r>
            <a:endParaRPr lang="en-US" altLang="ko-KR" sz="1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도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광역시 별 소계 행이 포함되어 있어서 레코드 별도 분리</a:t>
            </a:r>
            <a:r>
              <a:rPr lang="en-US" altLang="ko-KR" sz="1800" dirty="0" smtClean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데이터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수정 보완 </a:t>
            </a:r>
            <a:r>
              <a:rPr lang="en-US" altLang="ko-KR" sz="1800" dirty="0" smtClean="0"/>
              <a:t>: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강원도 고성군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경상남도 고성군의 구분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널 데이터 처리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sz="2000" b="1" dirty="0" smtClean="0"/>
              <a:t>DB</a:t>
            </a:r>
            <a:r>
              <a:rPr lang="ko-KR" altLang="en-US" sz="2000" b="1" dirty="0" smtClean="0"/>
              <a:t>구축 과정</a:t>
            </a:r>
            <a:r>
              <a:rPr lang="en-US" altLang="ko-KR" sz="2000" b="1" dirty="0" smtClean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csv</a:t>
            </a:r>
            <a:r>
              <a:rPr lang="ko-KR" altLang="en-US" sz="1800" dirty="0" smtClean="0"/>
              <a:t>파일 자체로는 원하는 결과치를 산출하기에는 아주 난이 했음</a:t>
            </a:r>
            <a:endParaRPr lang="en-US" altLang="ko-KR" sz="1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DB table</a:t>
            </a:r>
            <a:r>
              <a:rPr lang="ko-KR" altLang="en-US" sz="1800" dirty="0" smtClean="0"/>
              <a:t>을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구축하여 처리함</a:t>
            </a:r>
            <a:endParaRPr lang="en-US" altLang="ko-KR" sz="1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dirty="0" smtClean="0"/>
          </a:p>
          <a:p>
            <a:r>
              <a:rPr lang="ko-KR" altLang="en-US" sz="2000" b="1" dirty="0" smtClean="0"/>
              <a:t>결과</a:t>
            </a:r>
            <a:r>
              <a:rPr lang="en-US" altLang="ko-KR" sz="2000" b="1" dirty="0" smtClean="0"/>
              <a:t> csv </a:t>
            </a:r>
            <a:r>
              <a:rPr lang="ko-KR" altLang="en-US" sz="2000" b="1" dirty="0" smtClean="0"/>
              <a:t>및 </a:t>
            </a:r>
            <a:r>
              <a:rPr lang="en-US" altLang="ko-KR" sz="2000" b="1" dirty="0" smtClean="0"/>
              <a:t>DB </a:t>
            </a:r>
            <a:r>
              <a:rPr lang="ko-KR" altLang="en-US" sz="2000" b="1" dirty="0" smtClean="0"/>
              <a:t>테이블</a:t>
            </a:r>
            <a:r>
              <a:rPr lang="en-US" altLang="ko-KR" sz="2000" b="1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벼 생산량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월 기상 관측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년간 기상 관측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csv: </a:t>
            </a:r>
            <a:r>
              <a:rPr lang="en-US" altLang="ko-KR" dirty="0" err="1" smtClean="0"/>
              <a:t>smallcity_product</a:t>
            </a:r>
            <a:r>
              <a:rPr lang="en-US" altLang="ko-KR" dirty="0" smtClean="0"/>
              <a:t>,  </a:t>
            </a:r>
            <a:r>
              <a:rPr lang="en-US" altLang="ko-KR" dirty="0" err="1" smtClean="0"/>
              <a:t>mon_weather_obsv</a:t>
            </a:r>
            <a:r>
              <a:rPr lang="en-US" altLang="ko-KR" dirty="0" smtClean="0"/>
              <a:t>,  </a:t>
            </a:r>
            <a:r>
              <a:rPr lang="en-US" altLang="ko-KR" dirty="0" err="1" smtClean="0"/>
              <a:t>anual_weather_obsv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DB table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rice_product</a:t>
            </a:r>
            <a:r>
              <a:rPr lang="en-US" altLang="ko-KR" dirty="0" smtClean="0"/>
              <a:t>,  </a:t>
            </a:r>
            <a:r>
              <a:rPr lang="en-US" altLang="ko-KR" dirty="0" err="1" smtClean="0"/>
              <a:t>mon_weather_obvs</a:t>
            </a:r>
            <a:r>
              <a:rPr lang="en-US" altLang="ko-KR" dirty="0" smtClean="0"/>
              <a:t>,  </a:t>
            </a:r>
            <a:r>
              <a:rPr lang="en-US" altLang="ko-KR" dirty="0" err="1" smtClean="0"/>
              <a:t>annual_weather_ovsv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97633" y="286289"/>
            <a:ext cx="5657480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Project </a:t>
            </a:r>
            <a:r>
              <a:rPr lang="ko-KR" altLang="en-US" sz="3600" b="1" dirty="0" err="1" smtClean="0"/>
              <a:t>수행내용</a:t>
            </a:r>
            <a:endParaRPr lang="en-US" altLang="ko-KR" sz="3600" b="1" dirty="0"/>
          </a:p>
        </p:txBody>
      </p:sp>
      <p:sp>
        <p:nvSpPr>
          <p:cNvPr id="11" name="직사각형 10"/>
          <p:cNvSpPr/>
          <p:nvPr/>
        </p:nvSpPr>
        <p:spPr>
          <a:xfrm>
            <a:off x="319572" y="1083157"/>
            <a:ext cx="3951345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ko-KR" altLang="en-US" sz="2000" dirty="0"/>
              <a:t>데이터 전처리</a:t>
            </a:r>
            <a:r>
              <a:rPr lang="en-US" altLang="ko-KR" sz="2000" dirty="0"/>
              <a:t>, DB</a:t>
            </a:r>
            <a:r>
              <a:rPr lang="ko-KR" altLang="en-US" sz="2000" dirty="0"/>
              <a:t>구축 과정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018" y="95458"/>
            <a:ext cx="3258005" cy="2543530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02160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9573" y="767698"/>
            <a:ext cx="6356195" cy="481239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19572" y="1564396"/>
            <a:ext cx="4207114" cy="803788"/>
          </a:xfrm>
        </p:spPr>
        <p:txBody>
          <a:bodyPr>
            <a:normAutofit/>
          </a:bodyPr>
          <a:lstStyle/>
          <a:p>
            <a:r>
              <a:rPr lang="en-US" altLang="ko-KR" sz="2000" b="1" dirty="0" smtClean="0"/>
              <a:t>DB </a:t>
            </a:r>
            <a:r>
              <a:rPr lang="ko-KR" altLang="en-US" sz="2000" b="1" dirty="0" smtClean="0"/>
              <a:t>스키마 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테이블</a:t>
            </a:r>
            <a:r>
              <a:rPr lang="en-US" altLang="ko-KR" sz="2000" b="1" dirty="0" smtClean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800" dirty="0"/>
              <a:t>Schema: </a:t>
            </a:r>
            <a:r>
              <a:rPr lang="en-US" altLang="ko-KR" sz="1800" dirty="0" smtClean="0"/>
              <a:t>project01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97633" y="286289"/>
            <a:ext cx="5657480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Project </a:t>
            </a:r>
            <a:r>
              <a:rPr lang="ko-KR" altLang="en-US" sz="3600" b="1" dirty="0" err="1" smtClean="0"/>
              <a:t>수행내용</a:t>
            </a:r>
            <a:endParaRPr lang="en-US" altLang="ko-KR" sz="3600" b="1" dirty="0"/>
          </a:p>
        </p:txBody>
      </p:sp>
      <p:sp>
        <p:nvSpPr>
          <p:cNvPr id="11" name="직사각형 10"/>
          <p:cNvSpPr/>
          <p:nvPr/>
        </p:nvSpPr>
        <p:spPr>
          <a:xfrm>
            <a:off x="319572" y="1083157"/>
            <a:ext cx="3951345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ko-KR" altLang="en-US" sz="2000" dirty="0"/>
              <a:t>데이터 전처리</a:t>
            </a:r>
            <a:r>
              <a:rPr lang="en-US" altLang="ko-KR" sz="2000" dirty="0"/>
              <a:t>, DB</a:t>
            </a:r>
            <a:r>
              <a:rPr lang="ko-KR" altLang="en-US" sz="2000" dirty="0"/>
              <a:t>구축 과정</a:t>
            </a:r>
            <a:endParaRPr lang="en-US" altLang="ko-KR" sz="20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92448" y="1083157"/>
            <a:ext cx="7957035" cy="5659936"/>
            <a:chOff x="797957" y="991022"/>
            <a:chExt cx="7957035" cy="5659936"/>
          </a:xfrm>
        </p:grpSpPr>
        <p:sp>
          <p:nvSpPr>
            <p:cNvPr id="12" name="TextBox 11"/>
            <p:cNvSpPr txBox="1"/>
            <p:nvPr/>
          </p:nvSpPr>
          <p:spPr>
            <a:xfrm>
              <a:off x="5282031" y="991022"/>
              <a:ext cx="3472961" cy="280076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Table</a:t>
              </a:r>
              <a:r>
                <a:rPr lang="en-US" altLang="ko-KR" sz="1600" dirty="0"/>
                <a:t>: </a:t>
              </a:r>
              <a:r>
                <a:rPr lang="en-US" altLang="ko-KR" sz="1600" dirty="0" err="1" smtClean="0"/>
                <a:t>mon_weather_obsv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   Columns</a:t>
              </a:r>
              <a:r>
                <a:rPr lang="en-US" altLang="ko-KR" sz="1600" dirty="0"/>
                <a:t>:</a:t>
              </a:r>
            </a:p>
            <a:p>
              <a:pPr lvl="2"/>
              <a:r>
                <a:rPr lang="en-US" altLang="ko-KR" sz="1600" dirty="0" err="1"/>
                <a:t>w_id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int</a:t>
              </a:r>
              <a:r>
                <a:rPr lang="en-US" altLang="ko-KR" sz="1600" dirty="0"/>
                <a:t> PK </a:t>
              </a:r>
            </a:p>
            <a:p>
              <a:pPr lvl="2"/>
              <a:r>
                <a:rPr lang="en-US" altLang="ko-KR" sz="1600" dirty="0" err="1"/>
                <a:t>pos_no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int</a:t>
              </a:r>
              <a:r>
                <a:rPr lang="en-US" altLang="ko-KR" sz="1600" dirty="0"/>
                <a:t> </a:t>
              </a:r>
            </a:p>
            <a:p>
              <a:pPr lvl="2"/>
              <a:r>
                <a:rPr lang="en-US" altLang="ko-KR" sz="1600" dirty="0" err="1"/>
                <a:t>pos_name</a:t>
              </a:r>
              <a:r>
                <a:rPr lang="en-US" altLang="ko-KR" sz="1600" dirty="0"/>
                <a:t> varchar(45) </a:t>
              </a:r>
            </a:p>
            <a:p>
              <a:pPr lvl="2"/>
              <a:r>
                <a:rPr lang="en-US" altLang="ko-KR" sz="1600" dirty="0" err="1"/>
                <a:t>ym</a:t>
              </a:r>
              <a:r>
                <a:rPr lang="en-US" altLang="ko-KR" sz="1600" dirty="0"/>
                <a:t> date </a:t>
              </a:r>
            </a:p>
            <a:p>
              <a:pPr lvl="2"/>
              <a:r>
                <a:rPr lang="en-US" altLang="ko-KR" sz="1600" dirty="0" err="1"/>
                <a:t>ave_temp</a:t>
              </a:r>
              <a:r>
                <a:rPr lang="en-US" altLang="ko-KR" sz="1600" dirty="0"/>
                <a:t> float </a:t>
              </a:r>
            </a:p>
            <a:p>
              <a:pPr lvl="2"/>
              <a:r>
                <a:rPr lang="en-US" altLang="ko-KR" sz="1600" dirty="0" err="1"/>
                <a:t>rel_humid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int</a:t>
              </a:r>
              <a:r>
                <a:rPr lang="en-US" altLang="ko-KR" sz="1600" dirty="0"/>
                <a:t> </a:t>
              </a:r>
            </a:p>
            <a:p>
              <a:pPr lvl="2"/>
              <a:r>
                <a:rPr lang="en-US" altLang="ko-KR" sz="1600" dirty="0" err="1"/>
                <a:t>mon_fall</a:t>
              </a:r>
              <a:r>
                <a:rPr lang="en-US" altLang="ko-KR" sz="1600" dirty="0"/>
                <a:t> float </a:t>
              </a:r>
            </a:p>
            <a:p>
              <a:pPr lvl="2"/>
              <a:r>
                <a:rPr lang="en-US" altLang="ko-KR" sz="1600" dirty="0" err="1"/>
                <a:t>tot_sunshine</a:t>
              </a:r>
              <a:r>
                <a:rPr lang="en-US" altLang="ko-KR" sz="1600" dirty="0"/>
                <a:t> float </a:t>
              </a:r>
            </a:p>
            <a:p>
              <a:pPr lvl="2"/>
              <a:r>
                <a:rPr lang="en-US" altLang="ko-KR" sz="1600" dirty="0" err="1"/>
                <a:t>ave_ground_temp</a:t>
              </a:r>
              <a:r>
                <a:rPr lang="en-US" altLang="ko-KR" sz="1600" dirty="0"/>
                <a:t> float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82030" y="3850191"/>
              <a:ext cx="3472961" cy="2800767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Table</a:t>
              </a:r>
              <a:r>
                <a:rPr lang="en-US" altLang="ko-KR" sz="1600" dirty="0"/>
                <a:t>: </a:t>
              </a:r>
              <a:r>
                <a:rPr lang="en-US" altLang="ko-KR" sz="1600" dirty="0" err="1"/>
                <a:t>anual_weather_obsv</a:t>
              </a:r>
              <a:endParaRPr lang="en-US" altLang="ko-KR" sz="1600" dirty="0"/>
            </a:p>
            <a:p>
              <a:r>
                <a:rPr lang="en-US" altLang="ko-KR" sz="1600" dirty="0" smtClean="0"/>
                <a:t>      Columns</a:t>
              </a:r>
              <a:r>
                <a:rPr lang="en-US" altLang="ko-KR" sz="1600" dirty="0"/>
                <a:t>:</a:t>
              </a:r>
            </a:p>
            <a:p>
              <a:pPr lvl="2"/>
              <a:r>
                <a:rPr lang="en-US" altLang="ko-KR" sz="1600" dirty="0" err="1"/>
                <a:t>a_id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int</a:t>
              </a:r>
              <a:r>
                <a:rPr lang="en-US" altLang="ko-KR" sz="1600" dirty="0"/>
                <a:t> PK </a:t>
              </a:r>
            </a:p>
            <a:p>
              <a:pPr lvl="2"/>
              <a:r>
                <a:rPr lang="en-US" altLang="ko-KR" sz="1600" dirty="0" err="1"/>
                <a:t>pos_name</a:t>
              </a:r>
              <a:r>
                <a:rPr lang="en-US" altLang="ko-KR" sz="1600" dirty="0"/>
                <a:t> varchar(45) </a:t>
              </a:r>
            </a:p>
            <a:p>
              <a:pPr lvl="2"/>
              <a:r>
                <a:rPr lang="en-US" altLang="ko-KR" sz="1600" b="1" u="sng" dirty="0" err="1"/>
                <a:t>ref_name</a:t>
              </a:r>
              <a:r>
                <a:rPr lang="en-US" altLang="ko-KR" sz="1600" dirty="0"/>
                <a:t> varchar(45) </a:t>
              </a:r>
            </a:p>
            <a:p>
              <a:pPr lvl="2"/>
              <a:r>
                <a:rPr lang="en-US" altLang="ko-KR" sz="1600" dirty="0" err="1"/>
                <a:t>yyyy</a:t>
              </a:r>
              <a:r>
                <a:rPr lang="en-US" altLang="ko-KR" sz="1600" dirty="0"/>
                <a:t> date </a:t>
              </a:r>
            </a:p>
            <a:p>
              <a:pPr lvl="2"/>
              <a:r>
                <a:rPr lang="en-US" altLang="ko-KR" sz="1600" dirty="0" err="1"/>
                <a:t>ave_temp</a:t>
              </a:r>
              <a:r>
                <a:rPr lang="en-US" altLang="ko-KR" sz="1600" dirty="0"/>
                <a:t> float </a:t>
              </a:r>
            </a:p>
            <a:p>
              <a:pPr lvl="2"/>
              <a:r>
                <a:rPr lang="en-US" altLang="ko-KR" sz="1600" dirty="0" err="1"/>
                <a:t>max_temp</a:t>
              </a:r>
              <a:r>
                <a:rPr lang="en-US" altLang="ko-KR" sz="1600" dirty="0"/>
                <a:t> float </a:t>
              </a:r>
            </a:p>
            <a:p>
              <a:pPr lvl="2"/>
              <a:r>
                <a:rPr lang="en-US" altLang="ko-KR" sz="1600" dirty="0" err="1"/>
                <a:t>min_temp</a:t>
              </a:r>
              <a:r>
                <a:rPr lang="en-US" altLang="ko-KR" sz="1600" dirty="0"/>
                <a:t> float </a:t>
              </a:r>
            </a:p>
            <a:p>
              <a:pPr lvl="2"/>
              <a:r>
                <a:rPr lang="en-US" altLang="ko-KR" sz="1600" dirty="0" err="1"/>
                <a:t>year_fall</a:t>
              </a:r>
              <a:r>
                <a:rPr lang="en-US" altLang="ko-KR" sz="1600" dirty="0"/>
                <a:t> float </a:t>
              </a:r>
            </a:p>
            <a:p>
              <a:pPr lvl="2"/>
              <a:r>
                <a:rPr lang="en-US" altLang="ko-KR" sz="1600" dirty="0" err="1"/>
                <a:t>year_sunshine</a:t>
              </a:r>
              <a:r>
                <a:rPr lang="en-US" altLang="ko-KR" sz="1600" dirty="0"/>
                <a:t> float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26373" y="5233759"/>
              <a:ext cx="10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JOIN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97957" y="2637628"/>
              <a:ext cx="3472961" cy="2308324"/>
            </a:xfrm>
            <a:prstGeom prst="rect">
              <a:avLst/>
            </a:prstGeom>
            <a:noFill/>
            <a:ln w="28575"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Table: </a:t>
              </a:r>
              <a:r>
                <a:rPr lang="en-US" altLang="ko-KR" sz="1600" dirty="0" err="1"/>
                <a:t>rice_product</a:t>
              </a:r>
              <a:endParaRPr lang="en-US" altLang="ko-KR" sz="1600" dirty="0"/>
            </a:p>
            <a:p>
              <a:pPr lvl="1"/>
              <a:r>
                <a:rPr lang="en-US" altLang="ko-KR" sz="1600" dirty="0"/>
                <a:t>Columns:</a:t>
              </a:r>
            </a:p>
            <a:p>
              <a:pPr lvl="2"/>
              <a:r>
                <a:rPr lang="en-US" altLang="ko-KR" sz="1600" dirty="0" err="1"/>
                <a:t>pid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int</a:t>
              </a:r>
              <a:r>
                <a:rPr lang="en-US" altLang="ko-KR" sz="1600" dirty="0"/>
                <a:t> PK </a:t>
              </a:r>
            </a:p>
            <a:p>
              <a:pPr lvl="2"/>
              <a:r>
                <a:rPr lang="en-US" altLang="ko-KR" sz="1600" dirty="0" err="1"/>
                <a:t>admin_district</a:t>
              </a:r>
              <a:r>
                <a:rPr lang="en-US" altLang="ko-KR" sz="1600" dirty="0"/>
                <a:t> varchar(45) </a:t>
              </a:r>
            </a:p>
            <a:p>
              <a:pPr lvl="2"/>
              <a:r>
                <a:rPr lang="en-US" altLang="ko-KR" sz="1600" b="1" u="sng" dirty="0" err="1"/>
                <a:t>sub_admin</a:t>
              </a:r>
              <a:r>
                <a:rPr lang="en-US" altLang="ko-KR" sz="1600" dirty="0"/>
                <a:t> varchar(45) </a:t>
              </a:r>
            </a:p>
            <a:p>
              <a:pPr lvl="2"/>
              <a:r>
                <a:rPr lang="en-US" altLang="ko-KR" sz="1600" dirty="0" err="1"/>
                <a:t>p_year</a:t>
              </a:r>
              <a:r>
                <a:rPr lang="en-US" altLang="ko-KR" sz="1600" dirty="0"/>
                <a:t> date </a:t>
              </a:r>
            </a:p>
            <a:p>
              <a:pPr lvl="2"/>
              <a:r>
                <a:rPr lang="en-US" altLang="ko-KR" sz="1600" dirty="0" err="1"/>
                <a:t>rice_culti_ha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int</a:t>
              </a:r>
              <a:r>
                <a:rPr lang="en-US" altLang="ko-KR" sz="1600" dirty="0"/>
                <a:t> </a:t>
              </a:r>
            </a:p>
            <a:p>
              <a:pPr lvl="2"/>
              <a:r>
                <a:rPr lang="en-US" altLang="ko-KR" sz="1600" dirty="0"/>
                <a:t>rice_per10ha_kg </a:t>
              </a:r>
              <a:r>
                <a:rPr lang="en-US" altLang="ko-KR" sz="1600" dirty="0" err="1"/>
                <a:t>int</a:t>
              </a:r>
              <a:r>
                <a:rPr lang="en-US" altLang="ko-KR" sz="1600" dirty="0"/>
                <a:t> </a:t>
              </a:r>
            </a:p>
            <a:p>
              <a:pPr lvl="2"/>
              <a:r>
                <a:rPr lang="en-US" altLang="ko-KR" sz="1600" dirty="0" err="1"/>
                <a:t>rice_product_ton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int</a:t>
              </a:r>
              <a:endParaRPr lang="en-US" altLang="ko-KR" sz="1600" dirty="0"/>
            </a:p>
          </p:txBody>
        </p:sp>
        <p:cxnSp>
          <p:nvCxnSpPr>
            <p:cNvPr id="17" name="꺾인 연결선 16"/>
            <p:cNvCxnSpPr>
              <a:stCxn id="16" idx="2"/>
            </p:cNvCxnSpPr>
            <p:nvPr/>
          </p:nvCxnSpPr>
          <p:spPr>
            <a:xfrm rot="16200000" flipH="1">
              <a:off x="3620426" y="3859963"/>
              <a:ext cx="575617" cy="2747593"/>
            </a:xfrm>
            <a:prstGeom prst="bentConnector2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590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9573" y="767698"/>
            <a:ext cx="6356195" cy="481239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7633" y="286289"/>
            <a:ext cx="5657480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Project </a:t>
            </a:r>
            <a:r>
              <a:rPr lang="ko-KR" altLang="en-US" sz="3600" b="1" dirty="0" err="1" smtClean="0"/>
              <a:t>수행내용</a:t>
            </a:r>
            <a:endParaRPr lang="en-US" altLang="ko-KR" sz="3600" b="1" dirty="0"/>
          </a:p>
        </p:txBody>
      </p:sp>
      <p:sp>
        <p:nvSpPr>
          <p:cNvPr id="11" name="직사각형 10"/>
          <p:cNvSpPr/>
          <p:nvPr/>
        </p:nvSpPr>
        <p:spPr>
          <a:xfrm>
            <a:off x="319572" y="1083157"/>
            <a:ext cx="9105781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처리결과 </a:t>
            </a:r>
            <a:r>
              <a:rPr lang="en-US" altLang="ko-KR" sz="2400" dirty="0" smtClean="0"/>
              <a:t>(1)   </a:t>
            </a:r>
            <a:r>
              <a:rPr lang="ko-KR" altLang="en-US" sz="2400" dirty="0" err="1" smtClean="0"/>
              <a:t>년도별</a:t>
            </a:r>
            <a:r>
              <a:rPr lang="ko-KR" altLang="en-US" sz="2400" dirty="0" smtClean="0"/>
              <a:t> 벼 생산량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경작지</a:t>
            </a:r>
            <a:r>
              <a:rPr lang="en-US" altLang="ko-KR" sz="2400" dirty="0" smtClean="0"/>
              <a:t>/</a:t>
            </a:r>
            <a:r>
              <a:rPr lang="ko-KR" altLang="en-US" sz="2400" dirty="0" err="1" smtClean="0"/>
              <a:t>단위생산량</a:t>
            </a:r>
            <a:r>
              <a:rPr lang="ko-KR" altLang="en-US" sz="2400" dirty="0" smtClean="0"/>
              <a:t> 추이 시각화</a:t>
            </a:r>
            <a:endParaRPr lang="en-US" altLang="ko-KR" sz="2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446" y="1647125"/>
            <a:ext cx="1663322" cy="22053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90" y="3675185"/>
            <a:ext cx="3390380" cy="29190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331" y="1638314"/>
            <a:ext cx="1534040" cy="1943379"/>
          </a:xfrm>
          <a:prstGeom prst="rect">
            <a:avLst/>
          </a:prstGeom>
        </p:spPr>
      </p:pic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681892" y="3717105"/>
            <a:ext cx="4044462" cy="2835206"/>
          </a:xfrm>
          <a:prstGeom prst="rect">
            <a:avLst/>
          </a:prstGeom>
        </p:spPr>
      </p:pic>
      <p:pic>
        <p:nvPicPr>
          <p:cNvPr id="13" name="내용 개체 틀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2864" y="1631772"/>
            <a:ext cx="1644977" cy="208533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6689" y="3852517"/>
            <a:ext cx="3746718" cy="257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0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343" y="1695359"/>
            <a:ext cx="6592220" cy="482810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9573" y="767698"/>
            <a:ext cx="6356195" cy="481239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7633" y="286289"/>
            <a:ext cx="5657480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Project </a:t>
            </a:r>
            <a:r>
              <a:rPr lang="ko-KR" altLang="en-US" sz="3600" b="1" dirty="0" err="1" smtClean="0"/>
              <a:t>수행내용</a:t>
            </a:r>
            <a:endParaRPr lang="en-US" altLang="ko-KR" sz="3600" b="1" dirty="0"/>
          </a:p>
        </p:txBody>
      </p:sp>
      <p:sp>
        <p:nvSpPr>
          <p:cNvPr id="11" name="직사각형 10"/>
          <p:cNvSpPr/>
          <p:nvPr/>
        </p:nvSpPr>
        <p:spPr>
          <a:xfrm>
            <a:off x="319572" y="1083157"/>
            <a:ext cx="6186735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처리결과 </a:t>
            </a:r>
            <a:r>
              <a:rPr lang="en-US" altLang="ko-KR" sz="2400" dirty="0" smtClean="0"/>
              <a:t>(2-1)   2022</a:t>
            </a:r>
            <a:r>
              <a:rPr lang="ko-KR" altLang="en-US" sz="2400" dirty="0" smtClean="0"/>
              <a:t>년 지역별 벼 생산량</a:t>
            </a:r>
            <a:endParaRPr lang="en-US" altLang="ko-KR" sz="24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7633" y="1860281"/>
            <a:ext cx="2555138" cy="420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9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6075</TotalTime>
  <Words>848</Words>
  <Application>Microsoft Office PowerPoint</Application>
  <PresentationFormat>와이드스크린</PresentationFormat>
  <Paragraphs>171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HY그래픽M</vt:lpstr>
      <vt:lpstr>HY산B</vt:lpstr>
      <vt:lpstr>MD솔체</vt:lpstr>
      <vt:lpstr>맑은 고딕</vt:lpstr>
      <vt:lpstr>Arial</vt:lpstr>
      <vt:lpstr>Trebuchet MS</vt:lpstr>
      <vt:lpstr>Wingdings</vt:lpstr>
      <vt:lpstr>Wingdings 3</vt:lpstr>
      <vt:lpstr>패싯</vt:lpstr>
      <vt:lpstr>2010년 이후 주요 지역별 벼농사 추이와 기후변화에 따른 수확량 시각화</vt:lpstr>
      <vt:lpstr>목   차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프레젠테이션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최근 10년간 주요 지역의 벼농사 추이와 기후변화에 따른 수확량 분석</dc:title>
  <dc:creator>PC2307</dc:creator>
  <cp:lastModifiedBy>PC2307</cp:lastModifiedBy>
  <cp:revision>109</cp:revision>
  <dcterms:created xsi:type="dcterms:W3CDTF">2023-11-14T01:37:56Z</dcterms:created>
  <dcterms:modified xsi:type="dcterms:W3CDTF">2023-11-20T04:20:16Z</dcterms:modified>
</cp:coreProperties>
</file>