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>
      <p:cViewPr>
        <p:scale>
          <a:sx n="42" d="100"/>
          <a:sy n="42" d="100"/>
        </p:scale>
        <p:origin x="-4368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2C9B-844D-8D4A-992F-4BF0D24E019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718C5-CB13-B343-B3B6-A8C7AA84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3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76D4-FC10-4340-9A50-83EC42A253F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5212-29B3-BF43-929C-A693A246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4586960" y="5150372"/>
            <a:ext cx="14662656" cy="2753297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32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75546" y="3850278"/>
            <a:ext cx="13611456" cy="1084032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789" dirty="0"/>
          </a:p>
        </p:txBody>
      </p:sp>
      <p:sp>
        <p:nvSpPr>
          <p:cNvPr id="92" name="Google Shape;92;p1"/>
          <p:cNvSpPr/>
          <p:nvPr/>
        </p:nvSpPr>
        <p:spPr>
          <a:xfrm>
            <a:off x="29626276" y="28641729"/>
            <a:ext cx="13860239" cy="1177344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5789" dirty="0"/>
          </a:p>
        </p:txBody>
      </p:sp>
      <p:sp>
        <p:nvSpPr>
          <p:cNvPr id="93" name="Google Shape;93;p1"/>
          <p:cNvSpPr/>
          <p:nvPr/>
        </p:nvSpPr>
        <p:spPr>
          <a:xfrm>
            <a:off x="14554539" y="3850278"/>
            <a:ext cx="14678208" cy="1084032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5789" dirty="0"/>
          </a:p>
        </p:txBody>
      </p:sp>
      <p:sp>
        <p:nvSpPr>
          <p:cNvPr id="94" name="Google Shape;94;p1"/>
          <p:cNvSpPr/>
          <p:nvPr/>
        </p:nvSpPr>
        <p:spPr>
          <a:xfrm>
            <a:off x="29626276" y="3760998"/>
            <a:ext cx="13860241" cy="1173312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5789"/>
          </a:p>
        </p:txBody>
      </p:sp>
      <p:sp>
        <p:nvSpPr>
          <p:cNvPr id="95" name="Google Shape;95;p1"/>
          <p:cNvSpPr/>
          <p:nvPr/>
        </p:nvSpPr>
        <p:spPr>
          <a:xfrm>
            <a:off x="29662853" y="5209761"/>
            <a:ext cx="13823664" cy="231824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endParaRPr sz="64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08512" y="5150277"/>
            <a:ext cx="13545216" cy="1933715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endParaRPr sz="64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9662851" y="30045427"/>
            <a:ext cx="13823664" cy="268962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endParaRPr sz="64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0B9128-EE7D-424A-9AED-67A98210E983}"/>
              </a:ext>
            </a:extLst>
          </p:cNvPr>
          <p:cNvSpPr txBox="1"/>
          <p:nvPr/>
        </p:nvSpPr>
        <p:spPr>
          <a:xfrm>
            <a:off x="11230819" y="2116492"/>
            <a:ext cx="21945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Ryan Corkill</a:t>
            </a:r>
            <a:r>
              <a:rPr lang="en-US" sz="4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4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Sungman</a:t>
            </a:r>
            <a:r>
              <a:rPr lang="en-US" sz="4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Kang</a:t>
            </a:r>
            <a:endParaRPr lang="en-US" sz="4800" baseline="30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University of Alabama at Birmingham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602C9-1978-3A47-9F23-954D9A031F50}"/>
              </a:ext>
            </a:extLst>
          </p:cNvPr>
          <p:cNvSpPr txBox="1"/>
          <p:nvPr/>
        </p:nvSpPr>
        <p:spPr>
          <a:xfrm>
            <a:off x="7571524" y="50941"/>
            <a:ext cx="292641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DeBERTRAMa</a:t>
            </a:r>
            <a:r>
              <a:rPr lang="en-US" sz="6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Merging BERTRAM and DeBERTa to Achieve a High-Performance Sentiment-Analysis Model with Rare Word Contextualization</a:t>
            </a:r>
          </a:p>
        </p:txBody>
      </p:sp>
      <p:sp>
        <p:nvSpPr>
          <p:cNvPr id="157" name="Google Shape;93;p1">
            <a:extLst>
              <a:ext uri="{FF2B5EF4-FFF2-40B4-BE49-F238E27FC236}">
                <a16:creationId xmlns:a16="http://schemas.microsoft.com/office/drawing/2014/main" id="{29E2E88D-7971-E74C-99A1-5A917E07A406}"/>
              </a:ext>
            </a:extLst>
          </p:cNvPr>
          <p:cNvSpPr/>
          <p:nvPr/>
        </p:nvSpPr>
        <p:spPr>
          <a:xfrm>
            <a:off x="508512" y="24803434"/>
            <a:ext cx="13630124" cy="1084032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sz="5789" dirty="0"/>
          </a:p>
        </p:txBody>
      </p:sp>
      <p:sp>
        <p:nvSpPr>
          <p:cNvPr id="158" name="Google Shape;88;p1">
            <a:extLst>
              <a:ext uri="{FF2B5EF4-FFF2-40B4-BE49-F238E27FC236}">
                <a16:creationId xmlns:a16="http://schemas.microsoft.com/office/drawing/2014/main" id="{659657B5-CBB6-624A-AB79-A8600860305E}"/>
              </a:ext>
            </a:extLst>
          </p:cNvPr>
          <p:cNvSpPr/>
          <p:nvPr/>
        </p:nvSpPr>
        <p:spPr>
          <a:xfrm>
            <a:off x="500927" y="26203464"/>
            <a:ext cx="13604743" cy="653159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32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1F4C8E-CBD3-C543-A6A7-D6B952A56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6" y="395761"/>
            <a:ext cx="5800044" cy="15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46D15-64EB-7262-EE4D-B9EFC8B164E4}"/>
              </a:ext>
            </a:extLst>
          </p:cNvPr>
          <p:cNvGrpSpPr/>
          <p:nvPr/>
        </p:nvGrpSpPr>
        <p:grpSpPr>
          <a:xfrm>
            <a:off x="8868931" y="6184533"/>
            <a:ext cx="4642763" cy="9588993"/>
            <a:chOff x="10464137" y="6714936"/>
            <a:chExt cx="2982412" cy="61597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8BF202-BE39-F0E9-081B-A69AB98AF1C9}"/>
                </a:ext>
              </a:extLst>
            </p:cNvPr>
            <p:cNvGrpSpPr/>
            <p:nvPr/>
          </p:nvGrpSpPr>
          <p:grpSpPr>
            <a:xfrm>
              <a:off x="10464137" y="6714936"/>
              <a:ext cx="2807020" cy="4063900"/>
              <a:chOff x="9490721" y="1269151"/>
              <a:chExt cx="1880095" cy="2721932"/>
            </a:xfrm>
          </p:grpSpPr>
          <p:pic>
            <p:nvPicPr>
              <p:cNvPr id="7" name="Picture 6" descr="Diagram&#10;&#10;Description automatically generated">
                <a:extLst>
                  <a:ext uri="{FF2B5EF4-FFF2-40B4-BE49-F238E27FC236}">
                    <a16:creationId xmlns:a16="http://schemas.microsoft.com/office/drawing/2014/main" id="{3F754225-1CBC-832F-F0EF-C5F09FAE76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748" t="-1" r="17942" b="83747"/>
              <a:stretch/>
            </p:blipFill>
            <p:spPr>
              <a:xfrm>
                <a:off x="10271278" y="1269151"/>
                <a:ext cx="1099538" cy="871276"/>
              </a:xfrm>
              <a:prstGeom prst="rect">
                <a:avLst/>
              </a:prstGeom>
            </p:spPr>
          </p:pic>
          <p:pic>
            <p:nvPicPr>
              <p:cNvPr id="8" name="Picture 7" descr="Diagram&#10;&#10;Description automatically generated">
                <a:extLst>
                  <a:ext uri="{FF2B5EF4-FFF2-40B4-BE49-F238E27FC236}">
                    <a16:creationId xmlns:a16="http://schemas.microsoft.com/office/drawing/2014/main" id="{5F943BDD-16F2-9050-AE54-0CF397827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629" r="52131" b="27849"/>
              <a:stretch/>
            </p:blipFill>
            <p:spPr>
              <a:xfrm>
                <a:off x="9490721" y="2140427"/>
                <a:ext cx="1859180" cy="1850656"/>
              </a:xfrm>
              <a:prstGeom prst="rect">
                <a:avLst/>
              </a:prstGeom>
            </p:spPr>
          </p:pic>
        </p:grpSp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0834D205-FE03-26D2-D6D4-D68D444E8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5514" t="14882"/>
            <a:stretch/>
          </p:blipFill>
          <p:spPr>
            <a:xfrm>
              <a:off x="11362851" y="10778836"/>
              <a:ext cx="2083698" cy="2095865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C9841E-AC32-4914-4053-38B86B19E6A4}"/>
                </a:ext>
              </a:extLst>
            </p:cNvPr>
            <p:cNvCxnSpPr/>
            <p:nvPr/>
          </p:nvCxnSpPr>
          <p:spPr>
            <a:xfrm>
              <a:off x="12350962" y="10538691"/>
              <a:ext cx="0" cy="3693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16DBC7F1-9FE9-E507-3C09-CE6364849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439" y="19446647"/>
            <a:ext cx="6616545" cy="4196178"/>
          </a:xfrm>
          <a:prstGeom prst="rect">
            <a:avLst/>
          </a:prstGeom>
        </p:spPr>
      </p:pic>
      <p:sp>
        <p:nvSpPr>
          <p:cNvPr id="17" name="Google Shape;132;p1">
            <a:extLst>
              <a:ext uri="{FF2B5EF4-FFF2-40B4-BE49-F238E27FC236}">
                <a16:creationId xmlns:a16="http://schemas.microsoft.com/office/drawing/2014/main" id="{B35429C0-B4CE-D3E5-84DA-AD7A3E0C70CF}"/>
              </a:ext>
            </a:extLst>
          </p:cNvPr>
          <p:cNvSpPr/>
          <p:nvPr/>
        </p:nvSpPr>
        <p:spPr>
          <a:xfrm>
            <a:off x="5588225" y="5436607"/>
            <a:ext cx="3045332" cy="100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DeBERTa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32;p1">
            <a:extLst>
              <a:ext uri="{FF2B5EF4-FFF2-40B4-BE49-F238E27FC236}">
                <a16:creationId xmlns:a16="http://schemas.microsoft.com/office/drawing/2014/main" id="{01FBA863-BB8C-17EB-FD68-F79631C3BC52}"/>
              </a:ext>
            </a:extLst>
          </p:cNvPr>
          <p:cNvSpPr/>
          <p:nvPr/>
        </p:nvSpPr>
        <p:spPr>
          <a:xfrm>
            <a:off x="5758454" y="15540409"/>
            <a:ext cx="3045332" cy="100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BERTRAM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32;p1">
            <a:extLst>
              <a:ext uri="{FF2B5EF4-FFF2-40B4-BE49-F238E27FC236}">
                <a16:creationId xmlns:a16="http://schemas.microsoft.com/office/drawing/2014/main" id="{45F03709-BA1E-0844-5D19-936413EE4993}"/>
              </a:ext>
            </a:extLst>
          </p:cNvPr>
          <p:cNvSpPr/>
          <p:nvPr/>
        </p:nvSpPr>
        <p:spPr>
          <a:xfrm>
            <a:off x="32140756" y="14427172"/>
            <a:ext cx="8831277" cy="89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r>
              <a:rPr lang="en-US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</a:t>
            </a: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Comparison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32;p1">
            <a:extLst>
              <a:ext uri="{FF2B5EF4-FFF2-40B4-BE49-F238E27FC236}">
                <a16:creationId xmlns:a16="http://schemas.microsoft.com/office/drawing/2014/main" id="{CCF99078-C361-E33B-ACA9-3B159799AAA2}"/>
              </a:ext>
            </a:extLst>
          </p:cNvPr>
          <p:cNvSpPr/>
          <p:nvPr/>
        </p:nvSpPr>
        <p:spPr>
          <a:xfrm>
            <a:off x="38650517" y="15720278"/>
            <a:ext cx="3863670" cy="82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DeBERTRAMa-SST2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32;p1">
            <a:extLst>
              <a:ext uri="{FF2B5EF4-FFF2-40B4-BE49-F238E27FC236}">
                <a16:creationId xmlns:a16="http://schemas.microsoft.com/office/drawing/2014/main" id="{80702AD2-8F66-81B1-E514-D521EBF157E8}"/>
              </a:ext>
            </a:extLst>
          </p:cNvPr>
          <p:cNvSpPr/>
          <p:nvPr/>
        </p:nvSpPr>
        <p:spPr>
          <a:xfrm>
            <a:off x="33999038" y="15720099"/>
            <a:ext cx="2096998" cy="82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BERT-SST2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32;p1">
            <a:extLst>
              <a:ext uri="{FF2B5EF4-FFF2-40B4-BE49-F238E27FC236}">
                <a16:creationId xmlns:a16="http://schemas.microsoft.com/office/drawing/2014/main" id="{F53C1D84-5ECB-D3A6-8F49-7A297DABAB94}"/>
              </a:ext>
            </a:extLst>
          </p:cNvPr>
          <p:cNvSpPr/>
          <p:nvPr/>
        </p:nvSpPr>
        <p:spPr>
          <a:xfrm>
            <a:off x="29910670" y="16560965"/>
            <a:ext cx="1999879" cy="82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pPr algn="ctr"/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gave me a bike</a:t>
            </a:r>
            <a:endParaRPr sz="2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32;p1">
            <a:extLst>
              <a:ext uri="{FF2B5EF4-FFF2-40B4-BE49-F238E27FC236}">
                <a16:creationId xmlns:a16="http://schemas.microsoft.com/office/drawing/2014/main" id="{E9F40D63-BAD5-C734-B7C2-4F4DE6BCF50E}"/>
              </a:ext>
            </a:extLst>
          </p:cNvPr>
          <p:cNvSpPr/>
          <p:nvPr/>
        </p:nvSpPr>
        <p:spPr>
          <a:xfrm>
            <a:off x="29909848" y="21189364"/>
            <a:ext cx="1932654" cy="82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“bike” </a:t>
            </a:r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to</a:t>
            </a:r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“unicycle”</a:t>
            </a:r>
            <a:endParaRPr sz="2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E843321-84D3-B3FA-4486-A57C42ABA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63153"/>
              </p:ext>
            </p:extLst>
          </p:nvPr>
        </p:nvGraphicFramePr>
        <p:xfrm>
          <a:off x="30470423" y="6898219"/>
          <a:ext cx="12208517" cy="2235100"/>
        </p:xfrm>
        <a:graphic>
          <a:graphicData uri="http://schemas.openxmlformats.org/drawingml/2006/table">
            <a:tbl>
              <a:tblPr/>
              <a:tblGrid>
                <a:gridCol w="2971950">
                  <a:extLst>
                    <a:ext uri="{9D8B030D-6E8A-4147-A177-3AD203B41FA5}">
                      <a16:colId xmlns:a16="http://schemas.microsoft.com/office/drawing/2014/main" val="2482227163"/>
                    </a:ext>
                  </a:extLst>
                </a:gridCol>
                <a:gridCol w="2613820">
                  <a:extLst>
                    <a:ext uri="{9D8B030D-6E8A-4147-A177-3AD203B41FA5}">
                      <a16:colId xmlns:a16="http://schemas.microsoft.com/office/drawing/2014/main" val="1979203304"/>
                    </a:ext>
                  </a:extLst>
                </a:gridCol>
                <a:gridCol w="2613820">
                  <a:extLst>
                    <a:ext uri="{9D8B030D-6E8A-4147-A177-3AD203B41FA5}">
                      <a16:colId xmlns:a16="http://schemas.microsoft.com/office/drawing/2014/main" val="3430482971"/>
                    </a:ext>
                  </a:extLst>
                </a:gridCol>
                <a:gridCol w="2613820">
                  <a:extLst>
                    <a:ext uri="{9D8B030D-6E8A-4147-A177-3AD203B41FA5}">
                      <a16:colId xmlns:a16="http://schemas.microsoft.com/office/drawing/2014/main" val="1216118732"/>
                    </a:ext>
                  </a:extLst>
                </a:gridCol>
                <a:gridCol w="1395107">
                  <a:extLst>
                    <a:ext uri="{9D8B030D-6E8A-4147-A177-3AD203B41FA5}">
                      <a16:colId xmlns:a16="http://schemas.microsoft.com/office/drawing/2014/main" val="3741033855"/>
                    </a:ext>
                  </a:extLst>
                </a:gridCol>
              </a:tblGrid>
              <a:tr h="3193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Epoch 1 (Acc/Val. Loss)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Epoch 2 (Acc/Val. Loss)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Epoch 3 (Acc/Val. Loss)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∆ BERTRAM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356667"/>
                  </a:ext>
                </a:extLst>
              </a:tr>
              <a:tr h="319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BERT</a:t>
                      </a:r>
                      <a:r>
                        <a:rPr lang="en-US" sz="2000" u="none" strike="noStrike" baseline="-25000" dirty="0">
                          <a:effectLst/>
                        </a:rPr>
                        <a:t>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92.2 / 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91.9 / 0.34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92.0 / 0.36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911541"/>
                  </a:ext>
                </a:extLst>
              </a:tr>
              <a:tr h="319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RoBERTa</a:t>
                      </a:r>
                      <a:r>
                        <a:rPr lang="en-US" sz="2000" u="none" strike="noStrike" baseline="-25000" dirty="0" err="1">
                          <a:effectLst/>
                        </a:rPr>
                        <a:t>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93.1 / 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93.0 / 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93.7 / 0.34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444766"/>
                  </a:ext>
                </a:extLst>
              </a:tr>
              <a:tr h="319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DeBERTa</a:t>
                      </a:r>
                      <a:r>
                        <a:rPr lang="en-US" sz="2000" u="none" strike="noStrike" baseline="-25000" dirty="0" err="1">
                          <a:effectLst/>
                        </a:rPr>
                        <a:t>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93.9 / 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93.3 / 0.34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93.2 / 0.34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067562"/>
                  </a:ext>
                </a:extLst>
              </a:tr>
              <a:tr h="319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BERT + BERTRAM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91.7 / 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92.5 / 0.36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93.0 / 0.36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4222704"/>
                  </a:ext>
                </a:extLst>
              </a:tr>
              <a:tr h="319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RoBERTRAMa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92.5 / 0.29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92.8 / 0.32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93.7 / 0.33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268732"/>
                  </a:ext>
                </a:extLst>
              </a:tr>
              <a:tr h="319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DeBERTRAMa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93.0 / 0.30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93.7 / 0.32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94.2</a:t>
                      </a:r>
                      <a:r>
                        <a:rPr lang="en-US" sz="2000" u="none" strike="noStrike" dirty="0">
                          <a:effectLst/>
                        </a:rPr>
                        <a:t> / 0.32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293686"/>
                  </a:ext>
                </a:extLst>
              </a:tr>
            </a:tbl>
          </a:graphicData>
        </a:graphic>
      </p:graphicFrame>
      <p:sp>
        <p:nvSpPr>
          <p:cNvPr id="47" name="Google Shape;132;p1">
            <a:extLst>
              <a:ext uri="{FF2B5EF4-FFF2-40B4-BE49-F238E27FC236}">
                <a16:creationId xmlns:a16="http://schemas.microsoft.com/office/drawing/2014/main" id="{8EE65210-E96A-743A-6120-3FAC27C8453E}"/>
              </a:ext>
            </a:extLst>
          </p:cNvPr>
          <p:cNvSpPr/>
          <p:nvPr/>
        </p:nvSpPr>
        <p:spPr>
          <a:xfrm>
            <a:off x="33765559" y="5436607"/>
            <a:ext cx="5618244" cy="103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on SST-2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32;p1">
            <a:extLst>
              <a:ext uri="{FF2B5EF4-FFF2-40B4-BE49-F238E27FC236}">
                <a16:creationId xmlns:a16="http://schemas.microsoft.com/office/drawing/2014/main" id="{E0C22731-E8A4-E0CA-F5D7-592D05255C01}"/>
              </a:ext>
            </a:extLst>
          </p:cNvPr>
          <p:cNvSpPr/>
          <p:nvPr/>
        </p:nvSpPr>
        <p:spPr>
          <a:xfrm>
            <a:off x="18895277" y="5491808"/>
            <a:ext cx="5996732" cy="122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Data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32;p1">
            <a:extLst>
              <a:ext uri="{FF2B5EF4-FFF2-40B4-BE49-F238E27FC236}">
                <a16:creationId xmlns:a16="http://schemas.microsoft.com/office/drawing/2014/main" id="{06C2B460-FCE7-0A6A-6AF8-95E6C55926E9}"/>
              </a:ext>
            </a:extLst>
          </p:cNvPr>
          <p:cNvSpPr/>
          <p:nvPr/>
        </p:nvSpPr>
        <p:spPr>
          <a:xfrm>
            <a:off x="15293027" y="11765070"/>
            <a:ext cx="13201232" cy="169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Pre-training BERTRAM Instances on Brown Corpus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32;p1">
            <a:extLst>
              <a:ext uri="{FF2B5EF4-FFF2-40B4-BE49-F238E27FC236}">
                <a16:creationId xmlns:a16="http://schemas.microsoft.com/office/drawing/2014/main" id="{D9755D38-4153-F2FB-937C-47990FCF51D5}"/>
              </a:ext>
            </a:extLst>
          </p:cNvPr>
          <p:cNvSpPr/>
          <p:nvPr/>
        </p:nvSpPr>
        <p:spPr>
          <a:xfrm>
            <a:off x="16224695" y="18916858"/>
            <a:ext cx="11387185" cy="134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Injecting Words with Context into Models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32;p1">
            <a:extLst>
              <a:ext uri="{FF2B5EF4-FFF2-40B4-BE49-F238E27FC236}">
                <a16:creationId xmlns:a16="http://schemas.microsoft.com/office/drawing/2014/main" id="{3737272E-7B8E-7134-952F-965E041AA850}"/>
              </a:ext>
            </a:extLst>
          </p:cNvPr>
          <p:cNvSpPr/>
          <p:nvPr/>
        </p:nvSpPr>
        <p:spPr>
          <a:xfrm>
            <a:off x="18838782" y="25528471"/>
            <a:ext cx="6213635" cy="134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on SST-2 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91D5DA-B4C6-35C8-A6F0-54341FBC602A}"/>
              </a:ext>
            </a:extLst>
          </p:cNvPr>
          <p:cNvGrpSpPr/>
          <p:nvPr/>
        </p:nvGrpSpPr>
        <p:grpSpPr>
          <a:xfrm>
            <a:off x="1567032" y="28467212"/>
            <a:ext cx="10721957" cy="3689667"/>
            <a:chOff x="2844027" y="28853798"/>
            <a:chExt cx="10721957" cy="3689667"/>
          </a:xfrm>
        </p:grpSpPr>
        <p:pic>
          <p:nvPicPr>
            <p:cNvPr id="16" name="Picture 1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9C4A8E0-61DF-0A47-FD53-DF292D570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4027" y="28853798"/>
              <a:ext cx="10721957" cy="368966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FCEFCC-BBB6-2887-E355-84EC3034A483}"/>
                </a:ext>
              </a:extLst>
            </p:cNvPr>
            <p:cNvSpPr txBox="1"/>
            <p:nvPr/>
          </p:nvSpPr>
          <p:spPr>
            <a:xfrm>
              <a:off x="5952184" y="30210031"/>
              <a:ext cx="11684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DeBERTa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87BDB38-79E4-9560-C3C4-620B53088184}"/>
              </a:ext>
            </a:extLst>
          </p:cNvPr>
          <p:cNvSpPr txBox="1"/>
          <p:nvPr/>
        </p:nvSpPr>
        <p:spPr>
          <a:xfrm>
            <a:off x="736842" y="26658924"/>
            <a:ext cx="13173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Capitalize on strong performance of DeBERTa relative to BERT and RoBERTa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BA2118-AA25-DD08-33B9-5F437DD4E8FF}"/>
              </a:ext>
            </a:extLst>
          </p:cNvPr>
          <p:cNvSpPr txBox="1"/>
          <p:nvPr/>
        </p:nvSpPr>
        <p:spPr>
          <a:xfrm>
            <a:off x="736842" y="27670927"/>
            <a:ext cx="1335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 DeBERTa with BERTRAM to further enhance rare word contextualization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E4A54A-E253-A24B-89F1-783F50F0A5A9}"/>
              </a:ext>
            </a:extLst>
          </p:cNvPr>
          <p:cNvSpPr txBox="1"/>
          <p:nvPr/>
        </p:nvSpPr>
        <p:spPr>
          <a:xfrm>
            <a:off x="824177" y="6526912"/>
            <a:ext cx="1040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Transformer-based architecture, modified BERT 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979808-FBE4-93E7-ABCA-91B5A4C0B196}"/>
              </a:ext>
            </a:extLst>
          </p:cNvPr>
          <p:cNvSpPr txBox="1"/>
          <p:nvPr/>
        </p:nvSpPr>
        <p:spPr>
          <a:xfrm>
            <a:off x="824177" y="7493310"/>
            <a:ext cx="10406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key novel changes from BERT:</a:t>
            </a:r>
            <a:endParaRPr lang="en-US" sz="3200" i="1" dirty="0"/>
          </a:p>
          <a:p>
            <a:endParaRPr lang="en-US" sz="3200" i="1" dirty="0"/>
          </a:p>
          <a:p>
            <a:pPr algn="ctr"/>
            <a:endParaRPr lang="en-US" sz="3200" i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6D72155-C639-CE90-C34A-AD9FD73B1F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813" r="21813"/>
          <a:stretch/>
        </p:blipFill>
        <p:spPr>
          <a:xfrm rot="5400000">
            <a:off x="3519980" y="7011709"/>
            <a:ext cx="3103283" cy="712387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6352EC8-942F-84C7-743E-64B1FEAEE700}"/>
              </a:ext>
            </a:extLst>
          </p:cNvPr>
          <p:cNvSpPr txBox="1"/>
          <p:nvPr/>
        </p:nvSpPr>
        <p:spPr>
          <a:xfrm>
            <a:off x="824176" y="12341931"/>
            <a:ext cx="893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Word content </a:t>
            </a:r>
            <a:r>
              <a:rPr lang="en-US" sz="3200" i="1" dirty="0"/>
              <a:t>and </a:t>
            </a:r>
            <a:r>
              <a:rPr lang="en-US" sz="3200" dirty="0"/>
              <a:t>relative position vectors are used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C3F50C-85F3-35EC-746C-631FA84F7A93}"/>
              </a:ext>
            </a:extLst>
          </p:cNvPr>
          <p:cNvSpPr txBox="1"/>
          <p:nvPr/>
        </p:nvSpPr>
        <p:spPr>
          <a:xfrm>
            <a:off x="1925400" y="13331663"/>
            <a:ext cx="820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Enhanced Masking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EB310D-3F8E-6856-6989-5526AFC02670}"/>
              </a:ext>
            </a:extLst>
          </p:cNvPr>
          <p:cNvSpPr txBox="1"/>
          <p:nvPr/>
        </p:nvSpPr>
        <p:spPr>
          <a:xfrm>
            <a:off x="824176" y="14059049"/>
            <a:ext cx="89017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Absolute</a:t>
            </a:r>
            <a:r>
              <a:rPr lang="en-US" sz="3200" dirty="0"/>
              <a:t> word position vectors are introduced in pre-training via masked language modeling </a:t>
            </a:r>
            <a:endParaRPr lang="en-US" sz="3200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6FA057-3E52-C682-F04F-E9BCC3DC621B}"/>
              </a:ext>
            </a:extLst>
          </p:cNvPr>
          <p:cNvSpPr txBox="1"/>
          <p:nvPr/>
        </p:nvSpPr>
        <p:spPr>
          <a:xfrm>
            <a:off x="3622330" y="8248297"/>
            <a:ext cx="53065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dirty="0"/>
              <a:t>Disentangled Attention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5A4136-394C-9DF0-CFFD-4E1449B142C6}"/>
              </a:ext>
            </a:extLst>
          </p:cNvPr>
          <p:cNvSpPr txBox="1"/>
          <p:nvPr/>
        </p:nvSpPr>
        <p:spPr>
          <a:xfrm>
            <a:off x="15099874" y="6605831"/>
            <a:ext cx="1040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Brown Corpus used to pre-train Bertram instances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C22DF6-2ACB-A5F7-7813-8106B268C6BA}"/>
              </a:ext>
            </a:extLst>
          </p:cNvPr>
          <p:cNvSpPr txBox="1"/>
          <p:nvPr/>
        </p:nvSpPr>
        <p:spPr>
          <a:xfrm>
            <a:off x="15099874" y="7527777"/>
            <a:ext cx="13394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Pre-processing data involved generating “buckets” of words occurring at designated frequencies in the pre-training corpus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26B8C8-7233-4CDD-60BE-5AF6EDC890EE}"/>
              </a:ext>
            </a:extLst>
          </p:cNvPr>
          <p:cNvSpPr/>
          <p:nvPr/>
        </p:nvSpPr>
        <p:spPr>
          <a:xfrm>
            <a:off x="15915854" y="9363728"/>
            <a:ext cx="2776880" cy="1444180"/>
          </a:xfrm>
          <a:prstGeom prst="rect">
            <a:avLst/>
          </a:prstGeom>
          <a:solidFill>
            <a:schemeClr val="accent1">
              <a:alpha val="3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Brown Corpus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94B5F07C-5067-5E62-DFD4-B0BC3EC7AFEB}"/>
              </a:ext>
            </a:extLst>
          </p:cNvPr>
          <p:cNvSpPr/>
          <p:nvPr/>
        </p:nvSpPr>
        <p:spPr>
          <a:xfrm>
            <a:off x="19105971" y="9875011"/>
            <a:ext cx="6092497" cy="337835"/>
          </a:xfrm>
          <a:prstGeom prst="rightArrow">
            <a:avLst>
              <a:gd name="adj1" fmla="val 50000"/>
              <a:gd name="adj2" fmla="val 977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F97B05-B3B6-7FCE-F337-95E32905BE8C}"/>
              </a:ext>
            </a:extLst>
          </p:cNvPr>
          <p:cNvSpPr txBox="1"/>
          <p:nvPr/>
        </p:nvSpPr>
        <p:spPr>
          <a:xfrm>
            <a:off x="20528599" y="9432737"/>
            <a:ext cx="3771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Words occurring at least 20 times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92E00C7-B8CB-4858-5DE0-0CF859E31C57}"/>
              </a:ext>
            </a:extLst>
          </p:cNvPr>
          <p:cNvSpPr/>
          <p:nvPr/>
        </p:nvSpPr>
        <p:spPr>
          <a:xfrm>
            <a:off x="25835602" y="9432737"/>
            <a:ext cx="2776880" cy="1444180"/>
          </a:xfrm>
          <a:prstGeom prst="rect">
            <a:avLst/>
          </a:prstGeom>
          <a:solidFill>
            <a:schemeClr val="accent1">
              <a:alpha val="3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Bucket 20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797C27-D44E-4FB9-EB62-513E6CF85F44}"/>
              </a:ext>
            </a:extLst>
          </p:cNvPr>
          <p:cNvSpPr txBox="1"/>
          <p:nvPr/>
        </p:nvSpPr>
        <p:spPr>
          <a:xfrm>
            <a:off x="15099874" y="13146334"/>
            <a:ext cx="1214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Instances of BERTRAM trained for (1) BERT, (2) RoBERTa, (3) DeBERTa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600E9-3210-B75D-A9ED-462011AF89C7}"/>
              </a:ext>
            </a:extLst>
          </p:cNvPr>
          <p:cNvSpPr txBox="1"/>
          <p:nvPr/>
        </p:nvSpPr>
        <p:spPr>
          <a:xfrm>
            <a:off x="15096874" y="13924292"/>
            <a:ext cx="1390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instance requires pre-training of a </a:t>
            </a:r>
            <a:r>
              <a:rPr lang="en-US" sz="3200" i="1" dirty="0"/>
              <a:t>form-only </a:t>
            </a:r>
            <a:r>
              <a:rPr lang="en-US" sz="3200" dirty="0"/>
              <a:t>model and a </a:t>
            </a:r>
            <a:r>
              <a:rPr lang="en-US" sz="3200" i="1" dirty="0"/>
              <a:t>context-only </a:t>
            </a:r>
            <a:r>
              <a:rPr lang="en-US" sz="3200" dirty="0"/>
              <a:t>model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C6F1FB-8637-8520-5054-A67557FB5A05}"/>
              </a:ext>
            </a:extLst>
          </p:cNvPr>
          <p:cNvSpPr txBox="1"/>
          <p:nvPr/>
        </p:nvSpPr>
        <p:spPr>
          <a:xfrm>
            <a:off x="15096874" y="14701235"/>
            <a:ext cx="1390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Form and context models are fused, and the fused model is pre-trained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92C2D1-C07D-0919-F57A-A2EAD5394EA2}"/>
              </a:ext>
            </a:extLst>
          </p:cNvPr>
          <p:cNvSpPr txBox="1"/>
          <p:nvPr/>
        </p:nvSpPr>
        <p:spPr>
          <a:xfrm>
            <a:off x="15096874" y="20482905"/>
            <a:ext cx="1390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Once a (fused) BERTRAM instance is pre-trained, a “wrapper” is made to inject words with context into BERT/RoBERTa/DeBERTa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597552-8DB7-10A0-A06C-78BFFBDB521F}"/>
              </a:ext>
            </a:extLst>
          </p:cNvPr>
          <p:cNvSpPr txBox="1"/>
          <p:nvPr/>
        </p:nvSpPr>
        <p:spPr>
          <a:xfrm>
            <a:off x="15096874" y="22015020"/>
            <a:ext cx="491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Words with context form: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9DB60A-E23B-25D6-DC79-BB27E5955A66}"/>
              </a:ext>
            </a:extLst>
          </p:cNvPr>
          <p:cNvSpPr txBox="1"/>
          <p:nvPr/>
        </p:nvSpPr>
        <p:spPr>
          <a:xfrm>
            <a:off x="17151037" y="22661957"/>
            <a:ext cx="11461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{WORD</a:t>
            </a:r>
            <a:r>
              <a:rPr lang="en-US" sz="3200" baseline="-25000" dirty="0"/>
              <a:t>1</a:t>
            </a:r>
            <a:r>
              <a:rPr lang="en-US" sz="3200" dirty="0"/>
              <a:t>: [CONTEXT</a:t>
            </a:r>
            <a:r>
              <a:rPr lang="en-US" sz="3200" baseline="-25000" dirty="0"/>
              <a:t>1</a:t>
            </a:r>
            <a:r>
              <a:rPr lang="en-US" sz="3200" dirty="0"/>
              <a:t>, CONTEXT</a:t>
            </a:r>
            <a:r>
              <a:rPr lang="en-US" sz="3200" baseline="-25000" dirty="0"/>
              <a:t>2</a:t>
            </a:r>
            <a:r>
              <a:rPr lang="en-US" sz="3200" dirty="0"/>
              <a:t> … CONTEXT</a:t>
            </a:r>
            <a:r>
              <a:rPr lang="en-US" sz="3200" baseline="-25000" dirty="0"/>
              <a:t>N</a:t>
            </a:r>
            <a:r>
              <a:rPr lang="en-US" sz="3200" dirty="0"/>
              <a:t>] </a:t>
            </a:r>
          </a:p>
          <a:p>
            <a:r>
              <a:rPr lang="en-US" sz="3200" dirty="0"/>
              <a:t>… 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4833CD-D19B-6E4B-64CE-4EF5E6C96AF7}"/>
              </a:ext>
            </a:extLst>
          </p:cNvPr>
          <p:cNvSpPr txBox="1"/>
          <p:nvPr/>
        </p:nvSpPr>
        <p:spPr>
          <a:xfrm>
            <a:off x="15293027" y="24788046"/>
            <a:ext cx="1390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Context</a:t>
            </a:r>
            <a:r>
              <a:rPr lang="en-US" sz="3200" baseline="-25000" dirty="0" err="1"/>
              <a:t>i</a:t>
            </a:r>
            <a:r>
              <a:rPr lang="en-US" sz="3200" dirty="0"/>
              <a:t> is a sentence from the corpus containing the word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FA991CA-9684-A9E2-D26D-6294BDA1B843}"/>
              </a:ext>
            </a:extLst>
          </p:cNvPr>
          <p:cNvSpPr txBox="1"/>
          <p:nvPr/>
        </p:nvSpPr>
        <p:spPr>
          <a:xfrm>
            <a:off x="30470423" y="9742843"/>
            <a:ext cx="1220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 fine-tuning and testing on SST-2 evaluates performance at a sentiment-analysis task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2B9DCB-1C0B-0B4B-009C-0A0A4937AD17}"/>
              </a:ext>
            </a:extLst>
          </p:cNvPr>
          <p:cNvSpPr txBox="1"/>
          <p:nvPr/>
        </p:nvSpPr>
        <p:spPr>
          <a:xfrm>
            <a:off x="30476061" y="11411202"/>
            <a:ext cx="12596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 of BERTRAM to BERT and DeBERTa (referred to as </a:t>
            </a:r>
            <a:r>
              <a:rPr lang="en-US" sz="3200" dirty="0" err="1"/>
              <a:t>DeBERTRAMa</a:t>
            </a:r>
            <a:r>
              <a:rPr lang="en-US" sz="3200" dirty="0"/>
              <a:t>) improves performance of each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BC36A7-8D86-A59D-8548-80D95D89B29E}"/>
              </a:ext>
            </a:extLst>
          </p:cNvPr>
          <p:cNvSpPr txBox="1"/>
          <p:nvPr/>
        </p:nvSpPr>
        <p:spPr>
          <a:xfrm>
            <a:off x="30476062" y="13226720"/>
            <a:ext cx="1259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/>
              <a:t>DeBERTRAMa</a:t>
            </a:r>
            <a:r>
              <a:rPr lang="en-US" sz="3200" b="1" i="1" dirty="0"/>
              <a:t> outperforms all other models on SST-2 benchmark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CB539D-CEBB-7A9F-2FE5-BF8AFA4A4C88}"/>
              </a:ext>
            </a:extLst>
          </p:cNvPr>
          <p:cNvSpPr txBox="1"/>
          <p:nvPr/>
        </p:nvSpPr>
        <p:spPr>
          <a:xfrm>
            <a:off x="30143017" y="23770722"/>
            <a:ext cx="1259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Fine-tuned models uploaded to </a:t>
            </a:r>
            <a:r>
              <a:rPr lang="en-US" sz="3200" dirty="0" err="1"/>
              <a:t>HuggingFace</a:t>
            </a:r>
            <a:r>
              <a:rPr lang="en-US" sz="3200" dirty="0"/>
              <a:t> (</a:t>
            </a:r>
            <a:r>
              <a:rPr lang="en-US" sz="3200" dirty="0" err="1"/>
              <a:t>rcorkill</a:t>
            </a:r>
            <a:r>
              <a:rPr lang="en-US" sz="3200" dirty="0"/>
              <a:t>/DeBERTRAMa-SST2)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F4AA484-7920-6237-57BE-39FAA250BF28}"/>
              </a:ext>
            </a:extLst>
          </p:cNvPr>
          <p:cNvSpPr txBox="1"/>
          <p:nvPr/>
        </p:nvSpPr>
        <p:spPr>
          <a:xfrm>
            <a:off x="30143017" y="24709003"/>
            <a:ext cx="1259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the </a:t>
            </a:r>
            <a:r>
              <a:rPr lang="en-US" sz="3200" dirty="0" err="1"/>
              <a:t>HuggingFace</a:t>
            </a:r>
            <a:r>
              <a:rPr lang="en-US" sz="3200" dirty="0"/>
              <a:t> API, DeBERTRAMa-SST2 compared to BERT-SST-2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78E16-D036-0E48-F4BA-DF51D630D8A7}"/>
              </a:ext>
            </a:extLst>
          </p:cNvPr>
          <p:cNvSpPr txBox="1"/>
          <p:nvPr/>
        </p:nvSpPr>
        <p:spPr>
          <a:xfrm>
            <a:off x="30143017" y="25738724"/>
            <a:ext cx="1365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text: “He gave me a bike”, both models assign a positive sentiment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DB3CAF7-220E-0ED8-E586-C8D7000FFBB4}"/>
              </a:ext>
            </a:extLst>
          </p:cNvPr>
          <p:cNvSpPr txBox="1"/>
          <p:nvPr/>
        </p:nvSpPr>
        <p:spPr>
          <a:xfrm>
            <a:off x="30143017" y="26768445"/>
            <a:ext cx="12775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“bike” changed to “unicycle” (an example of a rare word). </a:t>
            </a:r>
            <a:r>
              <a:rPr lang="en-US" sz="3200" i="1" dirty="0"/>
              <a:t>BERT fails to correctly predict the sentiment, where </a:t>
            </a:r>
            <a:r>
              <a:rPr lang="en-US" sz="3200" i="1" dirty="0" err="1"/>
              <a:t>DeBERTRAMa</a:t>
            </a:r>
            <a:r>
              <a:rPr lang="en-US" sz="3200" i="1" dirty="0"/>
              <a:t> remains successful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8D795-000D-7D99-D8DE-063C3EFC798D}"/>
              </a:ext>
            </a:extLst>
          </p:cNvPr>
          <p:cNvSpPr txBox="1"/>
          <p:nvPr/>
        </p:nvSpPr>
        <p:spPr>
          <a:xfrm>
            <a:off x="789501" y="18090978"/>
            <a:ext cx="13477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Combined surface-form and context of words, leading to better representation and embeddings (particularly for rare words)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24069-8F9F-8075-CDB3-42D1B72709A5}"/>
              </a:ext>
            </a:extLst>
          </p:cNvPr>
          <p:cNvSpPr txBox="1"/>
          <p:nvPr/>
        </p:nvSpPr>
        <p:spPr>
          <a:xfrm>
            <a:off x="14959941" y="15516431"/>
            <a:ext cx="51129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</a:t>
            </a:r>
            <a:r>
              <a:rPr lang="en-US" dirty="0" err="1"/>
              <a:t>model_cls</a:t>
            </a:r>
            <a:r>
              <a:rPr lang="en-US" dirty="0"/>
              <a:t> '</a:t>
            </a:r>
            <a:r>
              <a:rPr lang="en-US" dirty="0" err="1"/>
              <a:t>deberta</a:t>
            </a:r>
            <a:r>
              <a:rPr lang="en-US" dirty="0"/>
              <a:t>' </a:t>
            </a:r>
          </a:p>
          <a:p>
            <a:r>
              <a:rPr lang="en-US" dirty="0"/>
              <a:t>--</a:t>
            </a:r>
            <a:r>
              <a:rPr lang="en-US" dirty="0" err="1"/>
              <a:t>bert_model</a:t>
            </a:r>
            <a:r>
              <a:rPr lang="en-US" dirty="0"/>
              <a:t> '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deberta</a:t>
            </a:r>
            <a:r>
              <a:rPr lang="en-US" dirty="0"/>
              <a:t>-base' </a:t>
            </a:r>
          </a:p>
          <a:p>
            <a:r>
              <a:rPr lang="en-US" dirty="0"/>
              <a:t>--vocab ./training/train.vwc100 </a:t>
            </a:r>
          </a:p>
          <a:p>
            <a:r>
              <a:rPr lang="en-US" dirty="0"/>
              <a:t>--</a:t>
            </a:r>
            <a:r>
              <a:rPr lang="en-US" dirty="0" err="1"/>
              <a:t>emb_file</a:t>
            </a:r>
            <a:r>
              <a:rPr lang="en-US" dirty="0"/>
              <a:t> ./</a:t>
            </a:r>
            <a:r>
              <a:rPr lang="en-US" dirty="0" err="1"/>
              <a:t>fcm</a:t>
            </a:r>
            <a:r>
              <a:rPr lang="en-US" dirty="0"/>
              <a:t>/</a:t>
            </a:r>
            <a:r>
              <a:rPr lang="en-US" dirty="0" err="1"/>
              <a:t>wordEmbeddings</a:t>
            </a:r>
            <a:r>
              <a:rPr lang="en-US" dirty="0"/>
              <a:t>/glove.6B.300d.txt </a:t>
            </a:r>
          </a:p>
          <a:p>
            <a:r>
              <a:rPr lang="en-US" dirty="0"/>
              <a:t>--</a:t>
            </a:r>
            <a:r>
              <a:rPr lang="en-US" dirty="0" err="1"/>
              <a:t>num_train_epochs</a:t>
            </a:r>
            <a:r>
              <a:rPr lang="en-US" dirty="0"/>
              <a:t> 3 </a:t>
            </a:r>
          </a:p>
          <a:p>
            <a:r>
              <a:rPr lang="en-US" dirty="0"/>
              <a:t>--</a:t>
            </a:r>
            <a:r>
              <a:rPr lang="en-US" dirty="0" err="1"/>
              <a:t>emb_dim</a:t>
            </a:r>
            <a:r>
              <a:rPr lang="en-US" dirty="0"/>
              <a:t> 768 </a:t>
            </a:r>
          </a:p>
          <a:p>
            <a:r>
              <a:rPr lang="en-US" dirty="0"/>
              <a:t>--</a:t>
            </a:r>
            <a:r>
              <a:rPr lang="en-US" dirty="0" err="1"/>
              <a:t>max_seq_length</a:t>
            </a:r>
            <a:r>
              <a:rPr lang="en-US" dirty="0"/>
              <a:t> 100 </a:t>
            </a:r>
          </a:p>
          <a:p>
            <a:r>
              <a:rPr lang="en-US" dirty="0"/>
              <a:t>--mode context </a:t>
            </a:r>
          </a:p>
          <a:p>
            <a:r>
              <a:rPr lang="en-US" dirty="0"/>
              <a:t>--</a:t>
            </a:r>
            <a:r>
              <a:rPr lang="en-US" dirty="0" err="1"/>
              <a:t>train_batch_size</a:t>
            </a:r>
            <a:r>
              <a:rPr lang="en-US" dirty="0"/>
              <a:t> 32 </a:t>
            </a:r>
          </a:p>
          <a:p>
            <a:r>
              <a:rPr lang="en-US" dirty="0"/>
              <a:t>--</a:t>
            </a:r>
            <a:r>
              <a:rPr lang="en-US" dirty="0" err="1"/>
              <a:t>smin</a:t>
            </a:r>
            <a:r>
              <a:rPr lang="en-US" dirty="0"/>
              <a:t> 4 </a:t>
            </a:r>
          </a:p>
          <a:p>
            <a:r>
              <a:rPr lang="en-US" dirty="0"/>
              <a:t>--</a:t>
            </a:r>
            <a:r>
              <a:rPr lang="en-US" dirty="0" err="1"/>
              <a:t>smax</a:t>
            </a:r>
            <a:r>
              <a:rPr lang="en-US" dirty="0"/>
              <a:t> 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628AF-577E-66AE-E601-4BD8E50324CC}"/>
              </a:ext>
            </a:extLst>
          </p:cNvPr>
          <p:cNvSpPr txBox="1"/>
          <p:nvPr/>
        </p:nvSpPr>
        <p:spPr>
          <a:xfrm>
            <a:off x="19927553" y="15511582"/>
            <a:ext cx="52881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--</a:t>
            </a:r>
            <a:r>
              <a:rPr lang="en-US" dirty="0" err="1"/>
              <a:t>model_cls</a:t>
            </a:r>
            <a:r>
              <a:rPr lang="en-US" dirty="0"/>
              <a:t> '</a:t>
            </a:r>
            <a:r>
              <a:rPr lang="en-US" dirty="0" err="1"/>
              <a:t>deberta</a:t>
            </a:r>
            <a:r>
              <a:rPr lang="en-US" dirty="0"/>
              <a:t>’ </a:t>
            </a:r>
          </a:p>
          <a:p>
            <a:r>
              <a:rPr lang="en-US" dirty="0"/>
              <a:t>   --</a:t>
            </a:r>
            <a:r>
              <a:rPr lang="en-US" dirty="0" err="1"/>
              <a:t>bert_model</a:t>
            </a:r>
            <a:r>
              <a:rPr lang="en-US" dirty="0"/>
              <a:t> '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deberta</a:t>
            </a:r>
            <a:r>
              <a:rPr lang="en-US" dirty="0"/>
              <a:t>-base’ </a:t>
            </a:r>
          </a:p>
          <a:p>
            <a:r>
              <a:rPr lang="en-US" dirty="0"/>
              <a:t>   --vocab ./training/train.vwc100 </a:t>
            </a:r>
          </a:p>
          <a:p>
            <a:r>
              <a:rPr lang="en-US" dirty="0"/>
              <a:t>   --</a:t>
            </a:r>
            <a:r>
              <a:rPr lang="en-US" dirty="0" err="1"/>
              <a:t>emb_file</a:t>
            </a:r>
            <a:r>
              <a:rPr lang="en-US" dirty="0"/>
              <a:t> ./</a:t>
            </a:r>
            <a:r>
              <a:rPr lang="en-US" dirty="0" err="1"/>
              <a:t>fcm</a:t>
            </a:r>
            <a:r>
              <a:rPr lang="en-US" dirty="0"/>
              <a:t>/</a:t>
            </a:r>
            <a:r>
              <a:rPr lang="en-US" dirty="0" err="1"/>
              <a:t>wordEmbeddings</a:t>
            </a:r>
            <a:r>
              <a:rPr lang="en-US" dirty="0"/>
              <a:t>/glove.6B.300d.txt </a:t>
            </a:r>
          </a:p>
          <a:p>
            <a:r>
              <a:rPr lang="en-US" dirty="0"/>
              <a:t>   --</a:t>
            </a:r>
            <a:r>
              <a:rPr lang="en-US" dirty="0" err="1"/>
              <a:t>num_train_epochs</a:t>
            </a:r>
            <a:r>
              <a:rPr lang="en-US" dirty="0"/>
              <a:t> 20 </a:t>
            </a:r>
          </a:p>
          <a:p>
            <a:r>
              <a:rPr lang="en-US" dirty="0"/>
              <a:t>   --</a:t>
            </a:r>
            <a:r>
              <a:rPr lang="en-US" dirty="0" err="1"/>
              <a:t>emb_dim</a:t>
            </a:r>
            <a:r>
              <a:rPr lang="en-US" dirty="0"/>
              <a:t> 768 </a:t>
            </a:r>
          </a:p>
          <a:p>
            <a:r>
              <a:rPr lang="en-US" dirty="0"/>
              <a:t>   --mode form </a:t>
            </a:r>
          </a:p>
          <a:p>
            <a:r>
              <a:rPr lang="en-US" dirty="0"/>
              <a:t>   --</a:t>
            </a:r>
            <a:r>
              <a:rPr lang="en-US" dirty="0" err="1"/>
              <a:t>train_batch_size</a:t>
            </a:r>
            <a:r>
              <a:rPr lang="en-US" dirty="0"/>
              <a:t> 32 </a:t>
            </a:r>
          </a:p>
          <a:p>
            <a:r>
              <a:rPr lang="en-US" dirty="0"/>
              <a:t>   --</a:t>
            </a:r>
            <a:r>
              <a:rPr lang="en-US" dirty="0" err="1"/>
              <a:t>smin</a:t>
            </a:r>
            <a:r>
              <a:rPr lang="en-US" dirty="0"/>
              <a:t> 4</a:t>
            </a:r>
          </a:p>
          <a:p>
            <a:r>
              <a:rPr lang="en-US" dirty="0"/>
              <a:t>   --</a:t>
            </a:r>
            <a:r>
              <a:rPr lang="en-US" dirty="0" err="1"/>
              <a:t>smax</a:t>
            </a:r>
            <a:r>
              <a:rPr lang="en-US" dirty="0"/>
              <a:t> 32 </a:t>
            </a:r>
          </a:p>
          <a:p>
            <a:r>
              <a:rPr lang="en-US" dirty="0"/>
              <a:t>   --</a:t>
            </a:r>
            <a:r>
              <a:rPr lang="en-US" dirty="0" err="1"/>
              <a:t>learning_rate</a:t>
            </a:r>
            <a:r>
              <a:rPr lang="en-US" dirty="0"/>
              <a:t> 0.01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7A51D4-7FDB-1F18-8F54-8E2DD272019B}"/>
              </a:ext>
            </a:extLst>
          </p:cNvPr>
          <p:cNvSpPr txBox="1"/>
          <p:nvPr/>
        </p:nvSpPr>
        <p:spPr>
          <a:xfrm>
            <a:off x="24259438" y="17409751"/>
            <a:ext cx="44800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--</a:t>
            </a:r>
            <a:r>
              <a:rPr lang="en-US" dirty="0" err="1"/>
              <a:t>form_model</a:t>
            </a:r>
            <a:r>
              <a:rPr lang="en-US" dirty="0"/>
              <a:t> ./outputs/</a:t>
            </a:r>
            <a:r>
              <a:rPr lang="en-US" dirty="0" err="1"/>
              <a:t>deberta_form</a:t>
            </a:r>
            <a:r>
              <a:rPr lang="en-US" dirty="0"/>
              <a:t> </a:t>
            </a:r>
          </a:p>
          <a:p>
            <a:r>
              <a:rPr lang="en-US" dirty="0"/>
              <a:t>   --</a:t>
            </a:r>
            <a:r>
              <a:rPr lang="en-US" dirty="0" err="1"/>
              <a:t>context_model</a:t>
            </a:r>
            <a:r>
              <a:rPr lang="en-US" dirty="0"/>
              <a:t> ./outputs/</a:t>
            </a:r>
            <a:r>
              <a:rPr lang="en-US" dirty="0" err="1"/>
              <a:t>deberta_context</a:t>
            </a:r>
            <a:r>
              <a:rPr lang="en-US" dirty="0"/>
              <a:t> </a:t>
            </a:r>
          </a:p>
          <a:p>
            <a:r>
              <a:rPr lang="en-US" dirty="0"/>
              <a:t>   --mode ‘add’</a:t>
            </a:r>
          </a:p>
          <a:p>
            <a:r>
              <a:rPr lang="en-US" dirty="0"/>
              <a:t>   --output ./outputs/</a:t>
            </a:r>
            <a:r>
              <a:rPr lang="en-US" dirty="0" err="1"/>
              <a:t>deberta_fused</a:t>
            </a:r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D025EC3-B35C-4782-A260-DDF19F64A9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63070" y="30660748"/>
            <a:ext cx="6243901" cy="174191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F5D67CA-5660-A3CC-B89D-36900EF6368D}"/>
              </a:ext>
            </a:extLst>
          </p:cNvPr>
          <p:cNvSpPr txBox="1"/>
          <p:nvPr/>
        </p:nvSpPr>
        <p:spPr>
          <a:xfrm>
            <a:off x="22052762" y="30256105"/>
            <a:ext cx="51183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trainer = Trainer(</a:t>
            </a:r>
          </a:p>
          <a:p>
            <a:r>
              <a:rPr lang="en-US" dirty="0"/>
              <a:t>    </a:t>
            </a:r>
            <a:r>
              <a:rPr lang="en-US" dirty="0" err="1"/>
              <a:t>args</a:t>
            </a:r>
            <a:r>
              <a:rPr lang="en-US" dirty="0"/>
              <a:t>=</a:t>
            </a:r>
            <a:r>
              <a:rPr lang="en-US" dirty="0" err="1"/>
              <a:t>training_args</a:t>
            </a:r>
            <a:r>
              <a:rPr lang="en-US" dirty="0"/>
              <a:t>,</a:t>
            </a:r>
          </a:p>
          <a:p>
            <a:r>
              <a:rPr lang="en-US" dirty="0"/>
              <a:t>    model=model,</a:t>
            </a:r>
          </a:p>
          <a:p>
            <a:r>
              <a:rPr lang="en-US" dirty="0"/>
              <a:t>    </a:t>
            </a:r>
            <a:r>
              <a:rPr lang="en-US" dirty="0" err="1"/>
              <a:t>train_dataset</a:t>
            </a:r>
            <a:r>
              <a:rPr lang="en-US" dirty="0"/>
              <a:t>=</a:t>
            </a:r>
            <a:r>
              <a:rPr lang="en-US" dirty="0" err="1"/>
              <a:t>encoded_dataset</a:t>
            </a:r>
            <a:r>
              <a:rPr lang="en-US" dirty="0"/>
              <a:t>['train'],</a:t>
            </a:r>
          </a:p>
          <a:p>
            <a:r>
              <a:rPr lang="en-US" dirty="0"/>
              <a:t>    </a:t>
            </a:r>
            <a:r>
              <a:rPr lang="en-US" dirty="0" err="1"/>
              <a:t>eval_dataset</a:t>
            </a:r>
            <a:r>
              <a:rPr lang="en-US" dirty="0"/>
              <a:t>=</a:t>
            </a:r>
            <a:r>
              <a:rPr lang="en-US" dirty="0" err="1"/>
              <a:t>encoded_dataset</a:t>
            </a:r>
            <a:r>
              <a:rPr lang="en-US" dirty="0"/>
              <a:t>['validation'],</a:t>
            </a:r>
          </a:p>
          <a:p>
            <a:r>
              <a:rPr lang="en-US" dirty="0"/>
              <a:t>    </a:t>
            </a:r>
            <a:r>
              <a:rPr lang="en-US" dirty="0" err="1"/>
              <a:t>compute_metrics</a:t>
            </a:r>
            <a:r>
              <a:rPr lang="en-US" dirty="0"/>
              <a:t>=</a:t>
            </a:r>
            <a:r>
              <a:rPr lang="en-US" dirty="0" err="1"/>
              <a:t>compute_metrics</a:t>
            </a:r>
            <a:r>
              <a:rPr lang="en-US" dirty="0"/>
              <a:t>,</a:t>
            </a:r>
          </a:p>
          <a:p>
            <a:r>
              <a:rPr lang="en-US" dirty="0"/>
              <a:t>    tokenizer=tokenizer</a:t>
            </a:r>
          </a:p>
          <a:p>
            <a:r>
              <a:rPr lang="en-US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A92110-9E20-E4A2-F4F5-96D4BC5EC18D}"/>
              </a:ext>
            </a:extLst>
          </p:cNvPr>
          <p:cNvSpPr txBox="1"/>
          <p:nvPr/>
        </p:nvSpPr>
        <p:spPr>
          <a:xfrm>
            <a:off x="15189502" y="26620042"/>
            <a:ext cx="518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Define training parameters: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4AC1D1-B062-768D-9434-406AECE3DFAA}"/>
              </a:ext>
            </a:extLst>
          </p:cNvPr>
          <p:cNvSpPr txBox="1"/>
          <p:nvPr/>
        </p:nvSpPr>
        <p:spPr>
          <a:xfrm>
            <a:off x="21918286" y="26659766"/>
            <a:ext cx="569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Encode the dataset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0AE00-59FB-74B6-E0E0-4F799D1760D4}"/>
              </a:ext>
            </a:extLst>
          </p:cNvPr>
          <p:cNvSpPr txBox="1"/>
          <p:nvPr/>
        </p:nvSpPr>
        <p:spPr>
          <a:xfrm>
            <a:off x="15096874" y="29910072"/>
            <a:ext cx="587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Train and evaluate each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15CF7-8D83-12A7-962D-852872879C62}"/>
              </a:ext>
            </a:extLst>
          </p:cNvPr>
          <p:cNvSpPr txBox="1"/>
          <p:nvPr/>
        </p:nvSpPr>
        <p:spPr>
          <a:xfrm>
            <a:off x="14827876" y="27351982"/>
            <a:ext cx="6903412" cy="2585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training_args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TrainingArguments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evaluation_strategy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"epoch"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logging_steps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output_dir</a:t>
            </a:r>
            <a:r>
              <a:rPr lang="en-US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=f"{</a:t>
            </a:r>
            <a:r>
              <a:rPr lang="en-US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model_name</a:t>
            </a:r>
            <a:r>
              <a:rPr lang="en-US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}-finetuned-{task}",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save_strategy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"epoch"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2e-5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per_device_train_batch_size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per_device_eval_batch_size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366C0-C3EA-FE15-1BD2-79B8B7F0A50B}"/>
              </a:ext>
            </a:extLst>
          </p:cNvPr>
          <p:cNvSpPr txBox="1"/>
          <p:nvPr/>
        </p:nvSpPr>
        <p:spPr>
          <a:xfrm>
            <a:off x="22049746" y="27378619"/>
            <a:ext cx="6439938" cy="2585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encoded_dataset</a:t>
            </a:r>
            <a:r>
              <a:rPr lang="en-US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DatasetDict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train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Dataset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features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['</a:t>
            </a:r>
            <a:r>
              <a:rPr lang="en-US" b="0" dirty="0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input_ids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token_type_ids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attention_mask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'],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num_rows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Menlo" panose="020B0609030804020204" pitchFamily="49" charset="0"/>
              </a:rPr>
              <a:t>67349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})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validation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Dataset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features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['</a:t>
            </a:r>
            <a:r>
              <a:rPr lang="en-US" b="0" dirty="0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input_ids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token_type_ids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attention_mask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'],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num_rows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Menlo" panose="020B0609030804020204" pitchFamily="49" charset="0"/>
              </a:rPr>
              <a:t>872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})</a:t>
            </a:r>
            <a:r>
              <a:rPr lang="en-US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})</a:t>
            </a:r>
            <a:r>
              <a:rPr lang="en-US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0C3DB7-8FAD-E32C-7518-47AB2527A699}"/>
              </a:ext>
            </a:extLst>
          </p:cNvPr>
          <p:cNvCxnSpPr>
            <a:cxnSpLocks/>
          </p:cNvCxnSpPr>
          <p:nvPr/>
        </p:nvCxnSpPr>
        <p:spPr>
          <a:xfrm flipV="1">
            <a:off x="23924871" y="30679770"/>
            <a:ext cx="2867613" cy="3519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22EAA6-93E3-7AF1-2B70-EC97985B7C94}"/>
              </a:ext>
            </a:extLst>
          </p:cNvPr>
          <p:cNvSpPr txBox="1"/>
          <p:nvPr/>
        </p:nvSpPr>
        <p:spPr>
          <a:xfrm>
            <a:off x="26029467" y="30286972"/>
            <a:ext cx="322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BERTRAM+(Ro/De)BERT(a)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43C31E-1706-66FC-07CE-8C35849A544E}"/>
              </a:ext>
            </a:extLst>
          </p:cNvPr>
          <p:cNvCxnSpPr>
            <a:cxnSpLocks/>
          </p:cNvCxnSpPr>
          <p:nvPr/>
        </p:nvCxnSpPr>
        <p:spPr>
          <a:xfrm flipV="1">
            <a:off x="24243922" y="31969740"/>
            <a:ext cx="2532654" cy="140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889D07-BBDE-2E7E-4B98-145D57E8BFEF}"/>
              </a:ext>
            </a:extLst>
          </p:cNvPr>
          <p:cNvSpPr txBox="1"/>
          <p:nvPr/>
        </p:nvSpPr>
        <p:spPr>
          <a:xfrm>
            <a:off x="26402362" y="31615299"/>
            <a:ext cx="322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(Ro/De)BERT(a)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4E448-A15C-8AB4-55D1-5AE5E4E5B438}"/>
              </a:ext>
            </a:extLst>
          </p:cNvPr>
          <p:cNvSpPr txBox="1"/>
          <p:nvPr/>
        </p:nvSpPr>
        <p:spPr>
          <a:xfrm>
            <a:off x="830149" y="16903162"/>
            <a:ext cx="12687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Employs “attentive mimicking” (AM) to represent rare words contextually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6A0412-6AD7-4BD7-A276-08B8FC7A7036}"/>
              </a:ext>
            </a:extLst>
          </p:cNvPr>
          <p:cNvSpPr txBox="1"/>
          <p:nvPr/>
        </p:nvSpPr>
        <p:spPr>
          <a:xfrm>
            <a:off x="828601" y="19892611"/>
            <a:ext cx="5784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Previously integrated with BERT and RoBERTa, resulting in better performance in contextualization compared to base models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E625A-A206-F39E-3E4A-8DEA0D043890}"/>
              </a:ext>
            </a:extLst>
          </p:cNvPr>
          <p:cNvSpPr txBox="1"/>
          <p:nvPr/>
        </p:nvSpPr>
        <p:spPr>
          <a:xfrm>
            <a:off x="830149" y="22541373"/>
            <a:ext cx="5631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Integration with DeBERTa has thus far not been attempted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EACACB-D9BA-DC27-6352-61A3F7D9E717}"/>
              </a:ext>
            </a:extLst>
          </p:cNvPr>
          <p:cNvSpPr txBox="1"/>
          <p:nvPr/>
        </p:nvSpPr>
        <p:spPr>
          <a:xfrm>
            <a:off x="29842168" y="30387388"/>
            <a:ext cx="13289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He, P., Liu, X., Gao, J., &amp; Chen, W. (2020).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Deberta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Decoding-enhanced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with disentangled attention. </a:t>
            </a:r>
            <a:r>
              <a:rPr lang="en-US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arXiv:2006.03654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F2CE87-3486-EB81-96A1-E46C7BF578DD}"/>
              </a:ext>
            </a:extLst>
          </p:cNvPr>
          <p:cNvSpPr txBox="1"/>
          <p:nvPr/>
        </p:nvSpPr>
        <p:spPr>
          <a:xfrm>
            <a:off x="29842168" y="31511826"/>
            <a:ext cx="130597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E4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Schick, T., &amp; </a:t>
            </a:r>
            <a:r>
              <a:rPr lang="en-US" sz="2400" b="0" i="0" dirty="0" err="1">
                <a:solidFill>
                  <a:srgbClr val="2E4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Schütze</a:t>
            </a:r>
            <a:r>
              <a:rPr lang="en-US" sz="2400" b="0" i="0" dirty="0">
                <a:solidFill>
                  <a:srgbClr val="2E4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 (2020). BERTRAM: Improved Word Embeddings Have Big Impact on Contextualized Model Performance. </a:t>
            </a:r>
            <a:r>
              <a:rPr lang="en-US" sz="2400" b="0" i="1" dirty="0">
                <a:solidFill>
                  <a:srgbClr val="2E4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r>
              <a:rPr lang="en-US" sz="2400" b="0" i="0" dirty="0">
                <a:solidFill>
                  <a:srgbClr val="2E4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 descr="Qr code&#10;&#10;Description automatically generated">
            <a:extLst>
              <a:ext uri="{FF2B5EF4-FFF2-40B4-BE49-F238E27FC236}">
                <a16:creationId xmlns:a16="http://schemas.microsoft.com/office/drawing/2014/main" id="{38293D9A-28CB-1EE5-F04A-7E2654230D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44089" y="319857"/>
            <a:ext cx="3097480" cy="3097480"/>
          </a:xfrm>
          <a:prstGeom prst="rect">
            <a:avLst/>
          </a:prstGeom>
        </p:spPr>
      </p:pic>
      <p:sp>
        <p:nvSpPr>
          <p:cNvPr id="68" name="Google Shape;132;p1">
            <a:extLst>
              <a:ext uri="{FF2B5EF4-FFF2-40B4-BE49-F238E27FC236}">
                <a16:creationId xmlns:a16="http://schemas.microsoft.com/office/drawing/2014/main" id="{F9BC4063-DBF3-6566-2CBE-E0E98902233B}"/>
              </a:ext>
            </a:extLst>
          </p:cNvPr>
          <p:cNvSpPr/>
          <p:nvPr/>
        </p:nvSpPr>
        <p:spPr>
          <a:xfrm>
            <a:off x="32056364" y="2387642"/>
            <a:ext cx="11285205" cy="103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our model on </a:t>
            </a:r>
            <a:r>
              <a:rPr lang="en-US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</a:t>
            </a: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Picture 8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E3D05F3-C2A7-B209-07F9-C54D86BE17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75446" y="16387291"/>
            <a:ext cx="5580913" cy="3455359"/>
          </a:xfrm>
          <a:prstGeom prst="rect">
            <a:avLst/>
          </a:prstGeom>
        </p:spPr>
      </p:pic>
      <p:pic>
        <p:nvPicPr>
          <p:cNvPr id="97" name="Picture 9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726454-1E09-0685-2215-D968C1B29E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25500" y="16496503"/>
            <a:ext cx="5580914" cy="3455360"/>
          </a:xfrm>
          <a:prstGeom prst="rect">
            <a:avLst/>
          </a:prstGeom>
        </p:spPr>
      </p:pic>
      <p:pic>
        <p:nvPicPr>
          <p:cNvPr id="100" name="Picture 9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941C22-5DE1-A48A-20B4-68354E952C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13693" y="20136091"/>
            <a:ext cx="5580914" cy="3455360"/>
          </a:xfrm>
          <a:prstGeom prst="rect">
            <a:avLst/>
          </a:prstGeom>
        </p:spPr>
      </p:pic>
      <p:pic>
        <p:nvPicPr>
          <p:cNvPr id="102" name="Picture 10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793ABD-9220-D0C4-086F-CA6A91941F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36705" y="19977373"/>
            <a:ext cx="5580914" cy="3455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1013</Words>
  <Application>Microsoft Macintosh PowerPoint</Application>
  <PresentationFormat>Custom</PresentationFormat>
  <Paragraphs>142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Menlo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Corkill, Ryan</dc:creator>
  <cp:lastModifiedBy>Corkill, Ryan</cp:lastModifiedBy>
  <cp:revision>9</cp:revision>
  <dcterms:created xsi:type="dcterms:W3CDTF">2022-11-28T17:18:33Z</dcterms:created>
  <dcterms:modified xsi:type="dcterms:W3CDTF">2022-11-29T19:55:20Z</dcterms:modified>
</cp:coreProperties>
</file>