
<file path=[Content_Types].xml><?xml version="1.0" encoding="utf-8"?>
<Types xmlns="http://schemas.openxmlformats.org/package/2006/content-types">
  <Default Extension="jpeg" ContentType="image/jpeg"/>
  <Default Extension="mp4" ContentType="video/unknown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>
        <p:scale>
          <a:sx n="60" d="100"/>
          <a:sy n="60" d="100"/>
        </p:scale>
        <p:origin x="-1014" y="-45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537BC4-EE4C-446D-9A92-EFCAC8429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3873E1-D7AC-4333-AF83-2EFEAF191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D90B54-B152-408D-8EEB-3D7E1E62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08A7EB4-C55C-45D9-9641-B174206D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EBF5EF-BCEE-4471-B62A-FCDB84D0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6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AB0A69-8343-4FCC-BB91-2028C662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84A349-ED81-42A5-AE78-C6CB31FF8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5F079C-CB56-460F-A820-789CC41C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AAD087-0AA0-4625-A2BB-3771B3B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FA75A9-0EB5-4531-8BCF-5889B439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C4F7887-1178-4EF2-93DC-6E2B21107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3F09C74-E876-4AD1-8125-B792E6775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DC2A733-0E34-4A3E-9AEB-D9D8D29A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45B21F-495A-4F52-8479-30B88C99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6659B7-014C-45F8-AAFE-0B0ECE6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5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4E75AC-3039-4171-9D8B-53FC77D5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32BBB2-89A3-45BC-A1F0-BD38E7E5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CD929DC-CF27-4BA9-8C85-3B10BB96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46F4C4-6764-45A8-AA18-01DC060C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2A973B-273F-4DA8-9D93-A2064FD3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4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653AD1-41FC-44BD-A0C4-19E545AF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9AAF24F-E4E0-4136-95EC-60538A8A1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7DC5FC-C965-4EC7-ADA4-D9AEB94E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E679CC6-F7A5-4266-8BEA-F8A543E6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6204B41-C005-4F66-AD92-673233AC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637953-1942-4670-9B56-553C5D3C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71B0E3-9B14-43E8-A5F7-AE48A69BD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8D9C601-C84F-4626-917C-8E4049CC6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17E15F9-8D0F-4083-9555-C254745B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29BCF7-1368-4F0B-86C6-FF3030D1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177B5A3-AEF9-4F98-B4EA-9EE08383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0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EF3C96-B8A1-4DBC-A75A-180E88AF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B37ADC7-9F06-4A78-B0C3-9B842238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98B35F7-9408-4802-9772-7597FB88E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0E7FADF-5548-4D58-83E9-1A2EF76AC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08049D3-61CC-4B30-8436-26F7A6415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82D0BD9-82B6-4377-AFF0-7D2C30B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2D93DBA-B168-417D-A378-6D9E110B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707347B-2E26-47E4-ACE8-22F98681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31CB93-89CB-43D4-8983-28E0B8D1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3D6A3A7-AE2C-4A6D-BB5D-105AFF87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F459612-BC37-4A39-98EB-D4E1C066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C4CD2BF-B5B9-40AB-ADCD-3E83D426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7A7C0C5-ADD7-4471-892F-DAE2B0E7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E5C75AB-CA3C-4ED8-AA16-20FD28D6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E4CFDEA-2A62-4439-BC48-2DADA698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9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FF285A-EC62-4056-9948-00D6D2F5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0425A40-ADBF-47A4-954B-994A79E8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76AE393-C589-49F2-883E-62C2AFDD2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C41BDD5-B06B-4D9C-9BC9-37503F46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6E4B7D-ACFF-4C3D-8620-4ADAD293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838D40F-F0ED-40FC-AAE3-DE538AD6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C856B2-F145-4ABE-B068-214558BD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E16B8DF-3E77-4F85-8743-151148334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AAD1311-6B07-4A14-9075-18034437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2974EE-DFB2-4BC1-B440-206338DD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E0A-2D61-430A-A2C6-5D4D0CD5E7A3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E6D581-3B88-43DA-B663-AFD7C8D4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50E0C02-21CC-4392-9A18-3A13BA86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518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836758B-BE60-4F2B-B7EE-E164920A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E20C15B-56B9-4BD0-8B69-F4008EE51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4BE5DE-AEA3-4685-ACF9-92731518B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AE0A-2D61-430A-A2C6-5D4D0CD5E7A3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3F71B50-13C3-4AA3-84E8-1F81E9BBB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9A20B46-B168-4CCC-BEDA-BB9154EF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2DAF-583E-4B33-A5F1-63AEBB103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3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../media/unknown4.mp4"  /><Relationship Id="rId3" Type="http://schemas.microsoft.com/office/2007/relationships/media" Target="../media/unknown4.mp4"  /><Relationship Id="rId4" Type="http://schemas.openxmlformats.org/officeDocument/2006/relationships/image" Target="../media/image12.png"  /><Relationship Id="rId5" Type="http://schemas.openxmlformats.org/officeDocument/2006/relationships/image" Target="../media/image1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../media/unknown5.mp4"  /><Relationship Id="rId3" Type="http://schemas.microsoft.com/office/2007/relationships/media" Target="../media/unknown5.mp4"  /><Relationship Id="rId4" Type="http://schemas.openxmlformats.org/officeDocument/2006/relationships/image" Target="../media/image14.png"  /><Relationship Id="rId5" Type="http://schemas.openxmlformats.org/officeDocument/2006/relationships/image" Target="../media/image15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Relationship Id="rId3" Type="http://schemas.openxmlformats.org/officeDocument/2006/relationships/video" Target="../media/unknown6.mp4"  /><Relationship Id="rId4" Type="http://schemas.microsoft.com/office/2007/relationships/media" Target="../media/unknown6.mp4"  /><Relationship Id="rId5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Relationship Id="rId3" Type="http://schemas.openxmlformats.org/officeDocument/2006/relationships/image" Target="../media/image1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../media/unknown7.mp4"  /><Relationship Id="rId3" Type="http://schemas.microsoft.com/office/2007/relationships/media" Target="../media/unknown7.mp4"  /><Relationship Id="rId4" Type="http://schemas.openxmlformats.org/officeDocument/2006/relationships/image" Target="../media/image20.png"  /><Relationship Id="rId5" Type="http://schemas.openxmlformats.org/officeDocument/2006/relationships/image" Target="../media/image21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Relationship Id="rId3" Type="http://schemas.openxmlformats.org/officeDocument/2006/relationships/image" Target="../media/image1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../media/unknown1.mp4"  /><Relationship Id="rId3" Type="http://schemas.microsoft.com/office/2007/relationships/media" Target="../media/unknown1.mp4"  /><Relationship Id="rId4" Type="http://schemas.openxmlformats.org/officeDocument/2006/relationships/image" Target="../media/image6.png"  /><Relationship Id="rId5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../media/unknown2.mp4"  /><Relationship Id="rId3" Type="http://schemas.microsoft.com/office/2007/relationships/media" Target="../media/unknown2.mp4"  /><Relationship Id="rId4" Type="http://schemas.openxmlformats.org/officeDocument/2006/relationships/image" Target="../media/image8.png"  /><Relationship Id="rId5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video" Target="../media/unknown3.mp4"  /><Relationship Id="rId4" Type="http://schemas.microsoft.com/office/2007/relationships/media" Target="../media/unknown3.mp4"  /><Relationship Id="rId5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4122008" y="1922888"/>
            <a:ext cx="3947984" cy="3018682"/>
            <a:chOff x="4090883" y="2441167"/>
            <a:chExt cx="3947984" cy="1751727"/>
          </a:xfrm>
        </p:grpSpPr>
        <p:sp>
          <p:nvSpPr>
            <p:cNvPr id="2" name="직사각형 1"/>
            <p:cNvSpPr/>
            <p:nvPr/>
          </p:nvSpPr>
          <p:spPr>
            <a:xfrm>
              <a:off x="4090883" y="2441167"/>
              <a:ext cx="3947984" cy="642551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97005" y="2510675"/>
              <a:ext cx="3916680" cy="4054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000" b="1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제어기 설계</a:t>
              </a:r>
              <a:endParaRPr lang="ko-KR" altLang="en-US" sz="4000" b="1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24795" y="3964366"/>
              <a:ext cx="3258094" cy="228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spc="-150">
                  <a:solidFill>
                    <a:srgbClr val="3e3e3b"/>
                  </a:solidFill>
                  <a:latin typeface="나눔스퀘어OTF Bold"/>
                  <a:ea typeface="나눔스퀘어OTF Bold"/>
                  <a:cs typeface="+mn-cs"/>
                </a:rPr>
                <a:t>2014146042</a:t>
              </a:r>
              <a:r>
                <a:rPr lang="ko-KR" altLang="en-US" sz="2000" b="1" spc="-150">
                  <a:solidFill>
                    <a:srgbClr val="3e3e3b"/>
                  </a:solidFill>
                  <a:latin typeface="나눔스퀘어OTF Bold"/>
                  <a:ea typeface="나눔스퀘어OTF Bold"/>
                  <a:cs typeface="+mn-cs"/>
                </a:rPr>
                <a:t> 주성민</a:t>
              </a:r>
              <a:endParaRPr lang="ko-KR" altLang="en-US" sz="2000" b="1" spc="-150">
                <a:solidFill>
                  <a:srgbClr val="3e3e3b"/>
                </a:solidFill>
                <a:latin typeface="나눔스퀘어OTF Bold"/>
                <a:ea typeface="나눔스퀘어OTF Bold"/>
                <a:cs typeface="+mn-cs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ln>
            <a:solidFill>
              <a:srgbClr val="4c5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ln>
            <a:solidFill>
              <a:srgbClr val="4c5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"/>
          <p:cNvSpPr txBox="1"/>
          <p:nvPr/>
        </p:nvSpPr>
        <p:spPr>
          <a:xfrm>
            <a:off x="3871640" y="3429000"/>
            <a:ext cx="4669836" cy="9982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-150" normalizeH="0" baseline="0" mc:Ignorable="hp" hp:hslEmbossed="0">
                <a:solidFill>
                  <a:srgbClr val="3e3e3b"/>
                </a:solidFill>
                <a:latin typeface="나눔스퀘어OTF Bold"/>
                <a:ea typeface="나눔스퀘어OTF Bold"/>
                <a:cs typeface="맑은 고딕"/>
              </a:rPr>
              <a:t>텀프로젝트 발표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-150" normalizeH="0" baseline="0" mc:Ignorable="hp" hp:hslEmbossed="0">
              <a:solidFill>
                <a:srgbClr val="3e3e3b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-150" normalizeH="0" baseline="0" mc:Ignorable="hp" hp:hslEmbossed="0">
                <a:solidFill>
                  <a:srgbClr val="3e3e3b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-150" normalizeH="0" baseline="0" mc:Ignorable="hp" hp:hslEmbossed="0">
                <a:solidFill>
                  <a:srgbClr val="3e3e3b"/>
                </a:solidFill>
                <a:latin typeface="나눔스퀘어OTF Bold"/>
                <a:ea typeface="나눔스퀘어OTF Bold"/>
                <a:cs typeface="맑은 고딕"/>
              </a:rPr>
              <a:t>  모터 회전각 제어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-150" normalizeH="0" baseline="0" mc:Ignorable="hp" hp:hslEmbossed="0">
                <a:solidFill>
                  <a:srgbClr val="3e3e3b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-150" normalizeH="0" baseline="0" mc:Ignorable="hp" hp:hslEmbossed="0">
              <a:solidFill>
                <a:srgbClr val="3e3e3b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60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14" name="직사각형 13"/>
          <p:cNvSpPr/>
          <p:nvPr/>
        </p:nvSpPr>
        <p:spPr>
          <a:xfrm>
            <a:off x="0" y="201485"/>
            <a:ext cx="5727117" cy="639161"/>
          </a:xfrm>
          <a:prstGeom prst="rect">
            <a:avLst/>
          </a:prstGeom>
          <a:solidFill>
            <a:srgbClr val="ff00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최종 결과 및 평가 </a:t>
            </a:r>
            <a:r>
              <a:rPr lang="en-US" altLang="ko-KR" sz="2500" b="1">
                <a:solidFill>
                  <a:schemeClr val="lt1"/>
                </a:solidFill>
              </a:rPr>
              <a:t>-</a:t>
            </a:r>
            <a:r>
              <a:rPr lang="ko-KR" altLang="en-US" sz="2500" b="1">
                <a:solidFill>
                  <a:schemeClr val="lt1"/>
                </a:solidFill>
              </a:rPr>
              <a:t> </a:t>
            </a:r>
            <a:r>
              <a:rPr lang="en-US" altLang="ko-KR" sz="2500" b="1">
                <a:solidFill>
                  <a:schemeClr val="lt1"/>
                </a:solidFill>
              </a:rPr>
              <a:t>PD</a:t>
            </a:r>
            <a:r>
              <a:rPr lang="ko-KR" altLang="en-US" sz="2500" b="1">
                <a:solidFill>
                  <a:schemeClr val="lt1"/>
                </a:solidFill>
              </a:rPr>
              <a:t>제어기</a:t>
            </a:r>
            <a:r>
              <a:rPr lang="en-US" altLang="ko-KR" sz="2500" b="1">
                <a:solidFill>
                  <a:schemeClr val="lt1"/>
                </a:solidFill>
              </a:rPr>
              <a:t>(Kp = 0)</a:t>
            </a:r>
            <a:endParaRPr lang="en-US" altLang="ko-KR" sz="2500" b="1">
              <a:solidFill>
                <a:schemeClr val="lt1"/>
              </a:solidFill>
            </a:endParaRPr>
          </a:p>
        </p:txBody>
      </p:sp>
      <p:sp>
        <p:nvSpPr>
          <p:cNvPr id="65" name="TextBox 6"/>
          <p:cNvSpPr txBox="1"/>
          <p:nvPr/>
        </p:nvSpPr>
        <p:spPr>
          <a:xfrm>
            <a:off x="1017604" y="5148490"/>
            <a:ext cx="10128268" cy="44078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비례상수가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이면 비례제어기의 오차의 변동이 없기때문에 아무 변화가 없음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pic>
        <p:nvPicPr>
          <p:cNvPr id="71" name="D제어기만사용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984250" y="1171574"/>
            <a:ext cx="3937000" cy="3657600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42000" y="857250"/>
            <a:ext cx="5334000" cy="4000500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5400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71"/>
                </p:tgtEl>
              </p:cMediaNode>
            </p:video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60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14" name="직사각형 13"/>
          <p:cNvSpPr/>
          <p:nvPr/>
        </p:nvSpPr>
        <p:spPr>
          <a:xfrm>
            <a:off x="0" y="201485"/>
            <a:ext cx="5727117" cy="639161"/>
          </a:xfrm>
          <a:prstGeom prst="rect">
            <a:avLst/>
          </a:prstGeom>
          <a:solidFill>
            <a:srgbClr val="ff00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최종 결과 및 평가 </a:t>
            </a:r>
            <a:r>
              <a:rPr lang="en-US" altLang="ko-KR" sz="2500" b="1">
                <a:solidFill>
                  <a:schemeClr val="lt1"/>
                </a:solidFill>
              </a:rPr>
              <a:t>-</a:t>
            </a:r>
            <a:r>
              <a:rPr lang="ko-KR" altLang="en-US" sz="2500" b="1">
                <a:solidFill>
                  <a:schemeClr val="lt1"/>
                </a:solidFill>
              </a:rPr>
              <a:t> </a:t>
            </a:r>
            <a:r>
              <a:rPr lang="en-US" altLang="ko-KR" sz="2500" b="1">
                <a:solidFill>
                  <a:schemeClr val="lt1"/>
                </a:solidFill>
              </a:rPr>
              <a:t>PD</a:t>
            </a:r>
            <a:r>
              <a:rPr lang="ko-KR" altLang="en-US" sz="2500" b="1">
                <a:solidFill>
                  <a:schemeClr val="lt1"/>
                </a:solidFill>
              </a:rPr>
              <a:t>제어기</a:t>
            </a:r>
            <a:endParaRPr lang="en-US" altLang="ko-KR" sz="2500" b="1">
              <a:solidFill>
                <a:schemeClr val="lt1"/>
              </a:solidFill>
            </a:endParaRPr>
          </a:p>
        </p:txBody>
      </p:sp>
      <p:sp>
        <p:nvSpPr>
          <p:cNvPr id="65" name="TextBox 6"/>
          <p:cNvSpPr txBox="1"/>
          <p:nvPr/>
        </p:nvSpPr>
        <p:spPr>
          <a:xfrm>
            <a:off x="1017604" y="5148490"/>
            <a:ext cx="10128268" cy="79320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비례상수를 적당히 설정하여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PD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제어를 한 결과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트래킹성능이 상당히 좋아진 결과를 볼 수 있음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pic>
        <p:nvPicPr>
          <p:cNvPr id="73" name="PD제어기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095374" y="1282700"/>
            <a:ext cx="3810000" cy="3657600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73750" y="984250"/>
            <a:ext cx="5334000" cy="4000500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7633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73"/>
                </p:tgtEl>
              </p:cMediaNode>
            </p:video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60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14" name="직사각형 13"/>
          <p:cNvSpPr/>
          <p:nvPr/>
        </p:nvSpPr>
        <p:spPr>
          <a:xfrm>
            <a:off x="0" y="201485"/>
            <a:ext cx="5727117" cy="639161"/>
          </a:xfrm>
          <a:prstGeom prst="rect">
            <a:avLst/>
          </a:prstGeom>
          <a:solidFill>
            <a:srgbClr val="ff00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최종 결과 및 평가 </a:t>
            </a:r>
            <a:r>
              <a:rPr lang="en-US" altLang="ko-KR" sz="2500" b="1">
                <a:solidFill>
                  <a:schemeClr val="lt1"/>
                </a:solidFill>
              </a:rPr>
              <a:t>-</a:t>
            </a:r>
            <a:r>
              <a:rPr lang="ko-KR" altLang="en-US" sz="2500" b="1">
                <a:solidFill>
                  <a:schemeClr val="lt1"/>
                </a:solidFill>
              </a:rPr>
              <a:t> </a:t>
            </a:r>
            <a:r>
              <a:rPr lang="en-US" altLang="ko-KR" sz="2500" b="1">
                <a:solidFill>
                  <a:schemeClr val="lt1"/>
                </a:solidFill>
              </a:rPr>
              <a:t>PID</a:t>
            </a:r>
            <a:r>
              <a:rPr lang="ko-KR" altLang="en-US" sz="2500" b="1">
                <a:solidFill>
                  <a:schemeClr val="lt1"/>
                </a:solidFill>
              </a:rPr>
              <a:t>제어기</a:t>
            </a:r>
            <a:endParaRPr lang="ko-KR" altLang="en-US" sz="2500" b="1">
              <a:solidFill>
                <a:schemeClr val="lt1"/>
              </a:solidFill>
            </a:endParaRPr>
          </a:p>
        </p:txBody>
      </p:sp>
      <p:sp>
        <p:nvSpPr>
          <p:cNvPr id="65" name="TextBox 6"/>
          <p:cNvSpPr txBox="1"/>
          <p:nvPr/>
        </p:nvSpPr>
        <p:spPr>
          <a:xfrm>
            <a:off x="1017604" y="5148490"/>
            <a:ext cx="10128268" cy="79320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P,I,D(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비례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적분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미분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) 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각각의 장점들을 합친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PID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제어의 결과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Kp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= 18, Ki = 8, Kd = 7 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로 설정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10250" y="1000124"/>
            <a:ext cx="5334000" cy="4000500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  <p:pic>
        <p:nvPicPr>
          <p:cNvPr id="78" name="PID제어기.mp4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1301750" y="1314450"/>
            <a:ext cx="3810000" cy="3657600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5267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78"/>
                </p:tgtEl>
              </p:cMediaNode>
            </p:video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60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14" name="직사각형 13"/>
          <p:cNvSpPr/>
          <p:nvPr/>
        </p:nvSpPr>
        <p:spPr>
          <a:xfrm>
            <a:off x="0" y="201485"/>
            <a:ext cx="8727493" cy="639161"/>
          </a:xfrm>
          <a:prstGeom prst="rect">
            <a:avLst/>
          </a:prstGeom>
          <a:solidFill>
            <a:srgbClr val="ff00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최종 결과 및 평가 </a:t>
            </a:r>
            <a:r>
              <a:rPr lang="en-US" altLang="ko-KR" sz="2500" b="1">
                <a:solidFill>
                  <a:schemeClr val="lt1"/>
                </a:solidFill>
              </a:rPr>
              <a:t>-</a:t>
            </a:r>
            <a:r>
              <a:rPr lang="ko-KR" altLang="en-US" sz="2500" b="1">
                <a:solidFill>
                  <a:schemeClr val="lt1"/>
                </a:solidFill>
              </a:rPr>
              <a:t> 상태 피드백 제어기</a:t>
            </a:r>
            <a:r>
              <a:rPr lang="en-US" altLang="ko-KR" sz="2500" b="1">
                <a:solidFill>
                  <a:schemeClr val="lt1"/>
                </a:solidFill>
              </a:rPr>
              <a:t>(</a:t>
            </a:r>
            <a:r>
              <a:rPr lang="ko-KR" altLang="en-US" sz="2500" b="1">
                <a:solidFill>
                  <a:schemeClr val="lt1"/>
                </a:solidFill>
              </a:rPr>
              <a:t>제어가능성 확인</a:t>
            </a:r>
            <a:r>
              <a:rPr lang="en-US" altLang="ko-KR" sz="2500" b="1">
                <a:solidFill>
                  <a:schemeClr val="lt1"/>
                </a:solidFill>
              </a:rPr>
              <a:t>)</a:t>
            </a:r>
            <a:endParaRPr lang="en-US" altLang="ko-KR" sz="2500" b="1">
              <a:solidFill>
                <a:schemeClr val="lt1"/>
              </a:solidFill>
            </a:endParaRPr>
          </a:p>
        </p:txBody>
      </p:sp>
      <p:sp>
        <p:nvSpPr>
          <p:cNvPr id="65" name="TextBox 6"/>
          <p:cNvSpPr txBox="1"/>
          <p:nvPr/>
        </p:nvSpPr>
        <p:spPr>
          <a:xfrm>
            <a:off x="1574791" y="4418239"/>
            <a:ext cx="8937644" cy="79003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제어가능성을 확인하는 과정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 N = 3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으로 만족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31175" y="1530350"/>
            <a:ext cx="2381250" cy="2440781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03362" y="1571625"/>
            <a:ext cx="5739494" cy="2413000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  <p:cxnSp>
        <p:nvCxnSpPr>
          <p:cNvPr id="81" name=""/>
          <p:cNvCxnSpPr/>
          <p:nvPr/>
        </p:nvCxnSpPr>
        <p:spPr>
          <a:xfrm>
            <a:off x="1581150" y="3929062"/>
            <a:ext cx="4111625" cy="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/>
          <p:cNvCxnSpPr>
            <a:endCxn id="79" idx="1"/>
          </p:cNvCxnSpPr>
          <p:nvPr/>
        </p:nvCxnSpPr>
        <p:spPr>
          <a:xfrm flipV="1">
            <a:off x="5241925" y="2750741"/>
            <a:ext cx="2889250" cy="11814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60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14" name="직사각형 13"/>
          <p:cNvSpPr/>
          <p:nvPr/>
        </p:nvSpPr>
        <p:spPr>
          <a:xfrm>
            <a:off x="0" y="201485"/>
            <a:ext cx="8727493" cy="639161"/>
          </a:xfrm>
          <a:prstGeom prst="rect">
            <a:avLst/>
          </a:prstGeom>
          <a:solidFill>
            <a:srgbClr val="ff00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최종 결과 및 평가 </a:t>
            </a:r>
            <a:r>
              <a:rPr lang="en-US" altLang="ko-KR" sz="2500" b="1">
                <a:solidFill>
                  <a:schemeClr val="lt1"/>
                </a:solidFill>
              </a:rPr>
              <a:t>-</a:t>
            </a:r>
            <a:r>
              <a:rPr lang="ko-KR" altLang="en-US" sz="2500" b="1">
                <a:solidFill>
                  <a:schemeClr val="lt1"/>
                </a:solidFill>
              </a:rPr>
              <a:t> 상태 피드백 제어기</a:t>
            </a:r>
            <a:endParaRPr lang="en-US" altLang="ko-KR" sz="2500" b="1">
              <a:solidFill>
                <a:schemeClr val="lt1"/>
              </a:solidFill>
            </a:endParaRPr>
          </a:p>
        </p:txBody>
      </p:sp>
      <p:sp>
        <p:nvSpPr>
          <p:cNvPr id="65" name="TextBox 6"/>
          <p:cNvSpPr txBox="1"/>
          <p:nvPr/>
        </p:nvSpPr>
        <p:spPr>
          <a:xfrm>
            <a:off x="1779578" y="5310414"/>
            <a:ext cx="8937644" cy="44078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적절한 극점을 선택 후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Ackerman 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공식을 사용하여 제어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pic>
        <p:nvPicPr>
          <p:cNvPr id="83" name="상태피드백제어기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174750" y="1298574"/>
            <a:ext cx="3810000" cy="3657600"/>
          </a:xfrm>
          <a:prstGeom prst="rect">
            <a:avLst/>
          </a:prstGeom>
          <a:ln w="25400">
            <a:solidFill>
              <a:srgbClr val="ff0066"/>
            </a:solidFill>
          </a:ln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42000" y="1079500"/>
            <a:ext cx="5334000" cy="4000500"/>
          </a:xfrm>
          <a:prstGeom prst="rect">
            <a:avLst/>
          </a:prstGeom>
          <a:ln w="25400">
            <a:solidFill>
              <a:srgbClr val="ff006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9533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83"/>
                </p:tgtEl>
              </p:cMediaNode>
            </p:video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60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14" name="직사각형 13"/>
          <p:cNvSpPr/>
          <p:nvPr/>
        </p:nvSpPr>
        <p:spPr>
          <a:xfrm>
            <a:off x="0" y="201485"/>
            <a:ext cx="8727493" cy="639161"/>
          </a:xfrm>
          <a:prstGeom prst="rect">
            <a:avLst/>
          </a:prstGeom>
          <a:solidFill>
            <a:srgbClr val="ff00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최종 결과 및 평가 </a:t>
            </a:r>
            <a:r>
              <a:rPr lang="en-US" altLang="ko-KR" sz="2500" b="1">
                <a:solidFill>
                  <a:schemeClr val="lt1"/>
                </a:solidFill>
              </a:rPr>
              <a:t>-</a:t>
            </a:r>
            <a:r>
              <a:rPr lang="ko-KR" altLang="en-US" sz="2500" b="1">
                <a:solidFill>
                  <a:schemeClr val="lt1"/>
                </a:solidFill>
              </a:rPr>
              <a:t> 두 제어기 비교</a:t>
            </a:r>
            <a:endParaRPr lang="ko-KR" altLang="en-US" sz="2500" b="1">
              <a:solidFill>
                <a:schemeClr val="lt1"/>
              </a:solidFill>
            </a:endParaRPr>
          </a:p>
        </p:txBody>
      </p:sp>
      <p:sp>
        <p:nvSpPr>
          <p:cNvPr id="65" name="TextBox 6"/>
          <p:cNvSpPr txBox="1"/>
          <p:nvPr/>
        </p:nvSpPr>
        <p:spPr>
          <a:xfrm>
            <a:off x="1779578" y="5281839"/>
            <a:ext cx="8937644" cy="137423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좌측은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PID,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우측은 상태피드백 제어기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매번 오차를 계산해야하는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PID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제어기와 다르게 상태피드백 제어기는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Ackerman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공식을 이용해 한 번 계산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과도응답 특성은 차이가 있지만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정상상태 특성은 비슷하다고 볼 수 있음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51550" y="1108075"/>
            <a:ext cx="5334000" cy="4000500"/>
          </a:xfrm>
          <a:prstGeom prst="rect">
            <a:avLst/>
          </a:prstGeom>
          <a:ln w="25400">
            <a:solidFill>
              <a:srgbClr val="ff0066"/>
            </a:solidFill>
          </a:ln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574" y="1104900"/>
            <a:ext cx="5334000" cy="4000500"/>
          </a:xfrm>
          <a:prstGeom prst="rect">
            <a:avLst/>
          </a:prstGeom>
          <a:ln w="25400">
            <a:solidFill>
              <a:srgbClr val="ff006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8716" y="2396339"/>
            <a:ext cx="333456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>
                <a:solidFill>
                  <a:srgbClr val="3e3e3b"/>
                </a:solidFill>
                <a:latin typeface="나눔스퀘어 ExtraBold"/>
                <a:ea typeface="나눔스퀘어 ExtraBold"/>
              </a:rPr>
              <a:t>감사합니다</a:t>
            </a:r>
            <a:endParaRPr lang="ko-KR" altLang="en-US" sz="5400">
              <a:solidFill>
                <a:srgbClr val="3e3e3b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66154" y="0"/>
            <a:ext cx="3424136" cy="1926077"/>
          </a:xfrm>
          <a:prstGeom prst="line">
            <a:avLst/>
          </a:prstGeom>
          <a:ln>
            <a:solidFill>
              <a:srgbClr val="4c5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653719" y="4596319"/>
            <a:ext cx="4020766" cy="2261681"/>
          </a:xfrm>
          <a:prstGeom prst="line">
            <a:avLst/>
          </a:prstGeom>
          <a:ln>
            <a:solidFill>
              <a:srgbClr val="4c5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3485" y="3711409"/>
            <a:ext cx="21450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-150">
                <a:solidFill>
                  <a:srgbClr val="3e3e3b"/>
                </a:solidFill>
                <a:latin typeface="나눔스퀘어OTF Bold"/>
                <a:ea typeface="나눔스퀘어OTF Bold"/>
                <a:cs typeface="+mn-cs"/>
              </a:rPr>
              <a:t>2014146042</a:t>
            </a:r>
            <a:r>
              <a:rPr lang="ko-KR" altLang="en-US" sz="2000" spc="-150">
                <a:solidFill>
                  <a:srgbClr val="3e3e3b"/>
                </a:solidFill>
                <a:latin typeface="나눔스퀘어OTF Bold"/>
                <a:ea typeface="나눔스퀘어OTF Bold"/>
                <a:cs typeface="+mn-cs"/>
              </a:rPr>
              <a:t> 주성민</a:t>
            </a:r>
            <a:endParaRPr lang="ko-KR" altLang="en-US" sz="2000" spc="-150">
              <a:solidFill>
                <a:srgbClr val="3e3e3b"/>
              </a:solidFill>
              <a:latin typeface="나눔스퀘어OTF Bold"/>
              <a:ea typeface="나눔스퀘어OTF Bold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88584"/>
            <a:ext cx="1463547" cy="55411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2100" b="1">
                <a:latin typeface="나눔스퀘어OTF"/>
                <a:ea typeface="나눔스퀘어OTF"/>
              </a:rPr>
              <a:t>목차	</a:t>
            </a:r>
            <a:endParaRPr lang="ko-KR" altLang="en-US" sz="2100" b="1">
              <a:latin typeface="나눔스퀘어OTF"/>
              <a:ea typeface="나눔스퀘어OTF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6000" y="1120583"/>
            <a:ext cx="0" cy="9839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096000" y="2770682"/>
            <a:ext cx="0" cy="9839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96000" y="4420781"/>
            <a:ext cx="0" cy="9839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37786" y="530408"/>
            <a:ext cx="2288079" cy="486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600" b="1">
                <a:solidFill>
                  <a:srgbClr val="3e3e3b"/>
                </a:solidFill>
                <a:latin typeface="나눔스퀘어OTF Bold"/>
                <a:ea typeface="나눔스퀘어OTF Bold"/>
                <a:cs typeface="+mn-cs"/>
              </a:rPr>
              <a:t>초기 계획 모델</a:t>
            </a:r>
            <a:endParaRPr lang="ko-KR" altLang="en-US" sz="2600" b="1">
              <a:solidFill>
                <a:srgbClr val="3e3e3b"/>
              </a:solidFill>
              <a:latin typeface="나눔스퀘어OTF Bold"/>
              <a:ea typeface="나눔스퀘어OTF Bold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4212" y="407298"/>
            <a:ext cx="8835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>
                <a:solidFill>
                  <a:srgbClr val="ff0066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4400">
              <a:solidFill>
                <a:srgbClr val="ff006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5554" y="2162531"/>
            <a:ext cx="4468657" cy="4835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>
                <a:latin typeface="나눔스퀘어OTF Bold"/>
                <a:ea typeface="나눔스퀘어OTF Bold"/>
              </a:defRPr>
            </a:lvl1pPr>
          </a:lstStyle>
          <a:p>
            <a:pPr lvl="0">
              <a:defRPr/>
            </a:pPr>
            <a:r>
              <a:rPr lang="ko-KR" altLang="en-US" sz="2600" b="1">
                <a:solidFill>
                  <a:srgbClr val="3e3e3b"/>
                </a:solidFill>
              </a:rPr>
              <a:t>매트랩을 사용한 제어기 설계</a:t>
            </a:r>
            <a:endParaRPr lang="ko-KR" altLang="en-US" sz="2600" b="1">
              <a:solidFill>
                <a:srgbClr val="3e3e3b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54212" y="2039421"/>
            <a:ext cx="8835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>
                <a:solidFill>
                  <a:srgbClr val="ff0066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4400">
              <a:solidFill>
                <a:srgbClr val="ff006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4211" y="3689520"/>
            <a:ext cx="8835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>
                <a:solidFill>
                  <a:srgbClr val="ff0066"/>
                </a:solidFill>
                <a:latin typeface="나눔스퀘어 ExtraBold"/>
                <a:ea typeface="나눔스퀘어 ExtraBold"/>
              </a:rPr>
              <a:t>03</a:t>
            </a:r>
            <a:endParaRPr lang="ko-KR" altLang="en-US" sz="4400">
              <a:solidFill>
                <a:srgbClr val="ff006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54212" y="5337792"/>
            <a:ext cx="8835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>
                <a:solidFill>
                  <a:srgbClr val="ff0066"/>
                </a:solidFill>
                <a:latin typeface="나눔스퀘어 ExtraBold"/>
                <a:ea typeface="나눔스퀘어 ExtraBold"/>
              </a:rPr>
              <a:t>04</a:t>
            </a:r>
            <a:endParaRPr lang="ko-KR" altLang="en-US" sz="4400">
              <a:solidFill>
                <a:srgbClr val="ff0066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37782" y="3812630"/>
            <a:ext cx="2202358" cy="4907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800">
                <a:latin typeface="나눔스퀘어OTF Bold"/>
                <a:ea typeface="나눔스퀘어OTF Bold"/>
              </a:defRPr>
            </a:lvl1pPr>
          </a:lstStyle>
          <a:p>
            <a:pPr lvl="0">
              <a:defRPr/>
            </a:pPr>
            <a:r>
              <a:rPr lang="ko-KR" altLang="en-US" sz="2600" b="1">
                <a:solidFill>
                  <a:srgbClr val="3e3e3b"/>
                </a:solidFill>
              </a:rPr>
              <a:t>주요코드 설명</a:t>
            </a:r>
            <a:endParaRPr lang="ko-KR" altLang="en-US" sz="2600" b="1">
              <a:solidFill>
                <a:srgbClr val="3e3e3b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13067" y="5460902"/>
            <a:ext cx="2841144" cy="49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>
                <a:latin typeface="나눔스퀘어OTF Bold"/>
                <a:ea typeface="나눔스퀘어OTF Bold"/>
              </a:defRPr>
            </a:lvl1pPr>
          </a:lstStyle>
          <a:p>
            <a:pPr lvl="0">
              <a:defRPr/>
            </a:pPr>
            <a:r>
              <a:rPr lang="ko-KR" altLang="en-US" sz="2600" b="1">
                <a:solidFill>
                  <a:srgbClr val="3e3e3b"/>
                </a:solidFill>
              </a:rPr>
              <a:t>최종 결과 및 평가</a:t>
            </a:r>
            <a:endParaRPr lang="ko-KR" altLang="en-US" sz="2600" b="1">
              <a:solidFill>
                <a:srgbClr val="3e3e3b"/>
              </a:solidFill>
            </a:endParaRPr>
          </a:p>
        </p:txBody>
      </p:sp>
      <p:cxnSp>
        <p:nvCxnSpPr>
          <p:cNvPr id="60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61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52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14" name="직사각형 13"/>
          <p:cNvSpPr/>
          <p:nvPr/>
        </p:nvSpPr>
        <p:spPr>
          <a:xfrm>
            <a:off x="0" y="201485"/>
            <a:ext cx="2467073" cy="639161"/>
          </a:xfrm>
          <a:prstGeom prst="rect">
            <a:avLst/>
          </a:prstGeom>
          <a:solidFill>
            <a:srgbClr val="ff00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500" b="1">
                <a:latin typeface="나눔스퀘어OTF"/>
                <a:ea typeface="나눔스퀘어OTF"/>
              </a:rPr>
              <a:t>초기 계획 모델</a:t>
            </a:r>
            <a:endParaRPr lang="ko-KR" altLang="en-US" sz="2500" b="1">
              <a:latin typeface="나눔스퀘어OTF"/>
              <a:ea typeface="나눔스퀘어OTF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0837" y="789894"/>
            <a:ext cx="6410325" cy="4733925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  <p:sp>
        <p:nvSpPr>
          <p:cNvPr id="56" name="TextBox 6"/>
          <p:cNvSpPr txBox="1"/>
          <p:nvPr/>
        </p:nvSpPr>
        <p:spPr>
          <a:xfrm>
            <a:off x="2746387" y="5716358"/>
            <a:ext cx="6699222" cy="46346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</a:rPr>
              <a:t> 서보모터의 각을 제어하여 공의 위치를 제어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  <p:sp>
        <p:nvSpPr>
          <p:cNvPr id="57" name="직사각형 13"/>
          <p:cNvSpPr/>
          <p:nvPr/>
        </p:nvSpPr>
        <p:spPr>
          <a:xfrm>
            <a:off x="1101498" y="5711697"/>
            <a:ext cx="1643879" cy="464021"/>
          </a:xfrm>
          <a:prstGeom prst="rect">
            <a:avLst/>
          </a:prstGeom>
          <a:solidFill>
            <a:srgbClr val="ff0066">
              <a:alpha val="9765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"/>
                <a:ea typeface="나눔스퀘어OTF"/>
              </a:rPr>
              <a:t>모델 설명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OTF"/>
              <a:ea typeface="나눔스퀘어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52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43" name="직사각형 13"/>
          <p:cNvSpPr/>
          <p:nvPr/>
        </p:nvSpPr>
        <p:spPr>
          <a:xfrm>
            <a:off x="0" y="302860"/>
            <a:ext cx="2926314" cy="571125"/>
          </a:xfrm>
          <a:prstGeom prst="rect">
            <a:avLst/>
          </a:prstGeom>
          <a:solidFill>
            <a:srgbClr val="ff0066">
              <a:alpha val="98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"/>
                <a:ea typeface="나눔스퀘어OTF"/>
              </a:rPr>
              <a:t>모델에 사용한 코드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OTF"/>
              <a:ea typeface="나눔스퀘어OTF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" y="1016454"/>
            <a:ext cx="2867025" cy="5473412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  <p:sp>
        <p:nvSpPr>
          <p:cNvPr id="56" name="TextBox 6"/>
          <p:cNvSpPr txBox="1"/>
          <p:nvPr/>
        </p:nvSpPr>
        <p:spPr>
          <a:xfrm>
            <a:off x="4081307" y="2206398"/>
            <a:ext cx="7517012" cy="87848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공과 거리를 측정하여 오차를 구한 후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오차에 비례상수를 곱하여 서보모터를 제어하는 알고리즘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sp>
        <p:nvSpPr>
          <p:cNvPr id="57" name="TextBox 6"/>
          <p:cNvSpPr txBox="1"/>
          <p:nvPr/>
        </p:nvSpPr>
        <p:spPr>
          <a:xfrm>
            <a:off x="4046609" y="1033459"/>
            <a:ext cx="7517012" cy="87916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간단한 비례제어기로 먼저 설계하여 동작을 확 인 후 더 정밀한 제어기를 설계하려고 계획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sp>
        <p:nvSpPr>
          <p:cNvPr id="58" name="TextBox 6"/>
          <p:cNvSpPr txBox="1"/>
          <p:nvPr/>
        </p:nvSpPr>
        <p:spPr>
          <a:xfrm>
            <a:off x="4088111" y="3352119"/>
            <a:ext cx="7517012" cy="206570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초기에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번의 거리측정을 한 후 중앙 값을 받아오는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Median Filter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를 사용하였으나 모델의 반응속도가 느려서 정밀한 제어가 불가능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ADC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의 최소 분주비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(2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분주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를 사용하여 사용하였지만 정밀 제어 실패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sp>
        <p:nvSpPr>
          <p:cNvPr id="59" name="TextBox 6"/>
          <p:cNvSpPr txBox="1"/>
          <p:nvPr/>
        </p:nvSpPr>
        <p:spPr>
          <a:xfrm>
            <a:off x="4071782" y="2187348"/>
            <a:ext cx="7517012" cy="87848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공과 거리를 측정하여 오차를 구한 후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오차에 비례상수를 곱하여 서보모터를 제어하는 알고리즘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52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14" name="직사각형 13"/>
          <p:cNvSpPr/>
          <p:nvPr/>
        </p:nvSpPr>
        <p:spPr>
          <a:xfrm>
            <a:off x="0" y="201485"/>
            <a:ext cx="4491136" cy="639161"/>
          </a:xfrm>
          <a:prstGeom prst="rect">
            <a:avLst/>
          </a:prstGeom>
          <a:solidFill>
            <a:srgbClr val="ff00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500" b="1">
                <a:latin typeface="나눔스퀘어OTF"/>
                <a:ea typeface="나눔스퀘어OTF"/>
              </a:rPr>
              <a:t>매트랩을 사용한 제어기 설계</a:t>
            </a:r>
            <a:endParaRPr lang="ko-KR" altLang="en-US" sz="2500" b="1">
              <a:latin typeface="나눔스퀘어OTF"/>
              <a:ea typeface="나눔스퀘어OTF"/>
            </a:endParaRPr>
          </a:p>
        </p:txBody>
      </p:sp>
      <p:sp>
        <p:nvSpPr>
          <p:cNvPr id="43" name="직사각형 13"/>
          <p:cNvSpPr/>
          <p:nvPr/>
        </p:nvSpPr>
        <p:spPr>
          <a:xfrm>
            <a:off x="638175" y="1323394"/>
            <a:ext cx="1820733" cy="571125"/>
          </a:xfrm>
          <a:prstGeom prst="rect">
            <a:avLst/>
          </a:prstGeom>
          <a:solidFill>
            <a:srgbClr val="ff0066">
              <a:alpha val="98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"/>
                <a:ea typeface="나눔스퀘어OTF"/>
              </a:rPr>
              <a:t>사용 모델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OTF"/>
              <a:ea typeface="나눔스퀘어OTF"/>
            </a:endParaRPr>
          </a:p>
        </p:txBody>
      </p:sp>
      <p:sp>
        <p:nvSpPr>
          <p:cNvPr id="44" name="TextBox 6"/>
          <p:cNvSpPr txBox="1"/>
          <p:nvPr/>
        </p:nvSpPr>
        <p:spPr>
          <a:xfrm>
            <a:off x="626458" y="1906358"/>
            <a:ext cx="4751357" cy="48251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DC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모터의 회전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각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제어 모델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  <p:sp>
        <p:nvSpPr>
          <p:cNvPr id="47" name="직사각형 13"/>
          <p:cNvSpPr/>
          <p:nvPr/>
        </p:nvSpPr>
        <p:spPr>
          <a:xfrm>
            <a:off x="638175" y="2857874"/>
            <a:ext cx="2228948" cy="571125"/>
          </a:xfrm>
          <a:prstGeom prst="rect">
            <a:avLst/>
          </a:prstGeom>
          <a:solidFill>
            <a:srgbClr val="ff0066">
              <a:alpha val="9765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"/>
                <a:ea typeface="나눔스퀘어OTF"/>
              </a:rPr>
              <a:t>모델 사용 이유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OTF"/>
              <a:ea typeface="나눔스퀘어OTF"/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623742" y="3429000"/>
            <a:ext cx="9843147" cy="48387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66"/>
            </a:solidFill>
            <a:prstDash val="solid"/>
            <a:round/>
            <a:headEnd w="med" len="med"/>
            <a:tailEnd w="med" len="med"/>
          </a:ln>
        </p:spPr>
        <p:txBody>
          <a:bodyPr wrap="square">
            <a:spAutoFit/>
          </a:bodyPr>
          <a:p>
            <a:pPr defTabSz="914400"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앞서 시도했던 모델과 비슷한 모델을 선택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sp>
        <p:nvSpPr>
          <p:cNvPr id="49" name="직사각형 13"/>
          <p:cNvSpPr/>
          <p:nvPr/>
        </p:nvSpPr>
        <p:spPr>
          <a:xfrm>
            <a:off x="670087" y="4370988"/>
            <a:ext cx="1871759" cy="571125"/>
          </a:xfrm>
          <a:prstGeom prst="rect">
            <a:avLst/>
          </a:prstGeom>
          <a:solidFill>
            <a:srgbClr val="ff0066">
              <a:alpha val="9765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"/>
                <a:ea typeface="나눔스퀘어OTF"/>
              </a:rPr>
              <a:t>설계 계획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OTF"/>
              <a:ea typeface="나눔스퀘어OTF"/>
            </a:endParaRPr>
          </a:p>
        </p:txBody>
      </p:sp>
      <p:sp>
        <p:nvSpPr>
          <p:cNvPr id="50" name="TextBox 6"/>
          <p:cNvSpPr txBox="1"/>
          <p:nvPr/>
        </p:nvSpPr>
        <p:spPr>
          <a:xfrm>
            <a:off x="655654" y="4942114"/>
            <a:ext cx="10874394" cy="87575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/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개인적으로 부족했던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P,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PI, PD,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PID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제어기를 설계해본 후 비교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제어가능성을 판단 후 상태 피드백 제어기 설계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 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59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14" name="직사각형 13"/>
          <p:cNvSpPr/>
          <p:nvPr/>
        </p:nvSpPr>
        <p:spPr>
          <a:xfrm>
            <a:off x="0" y="201485"/>
            <a:ext cx="6336944" cy="639161"/>
          </a:xfrm>
          <a:prstGeom prst="rect">
            <a:avLst/>
          </a:prstGeom>
          <a:solidFill>
            <a:srgbClr val="ff00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>
                <a:latin typeface="나눔스퀘어OTF"/>
                <a:ea typeface="나눔스퀘어OTF"/>
              </a:rPr>
              <a:t>  - </a:t>
            </a:r>
            <a:r>
              <a:rPr lang="ko-KR" altLang="en-US" sz="2500" b="1">
                <a:latin typeface="나눔스퀘어OTF"/>
                <a:ea typeface="나눔스퀘어OTF"/>
              </a:rPr>
              <a:t>매트랩에 사용한 모델 설명</a:t>
            </a:r>
            <a:endParaRPr lang="ko-KR" altLang="en-US" sz="2500" b="1">
              <a:latin typeface="나눔스퀘어OTF"/>
              <a:ea typeface="나눔스퀘어OTF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3700" y="1271587"/>
            <a:ext cx="6010541" cy="3405429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  <p:sp>
        <p:nvSpPr>
          <p:cNvPr id="62" name="TextBox 6"/>
          <p:cNvSpPr txBox="1"/>
          <p:nvPr/>
        </p:nvSpPr>
        <p:spPr>
          <a:xfrm>
            <a:off x="1794856" y="5478233"/>
            <a:ext cx="8678834" cy="48251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B = 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점성마찰계수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Kt = 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모터 토크 상수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Ke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역기전력 상수</a:t>
            </a: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53198" y="695325"/>
            <a:ext cx="5038187" cy="2346793"/>
          </a:xfrm>
          <a:prstGeom prst="rect">
            <a:avLst/>
          </a:prstGeom>
          <a:ln w="12700">
            <a:solidFill>
              <a:srgbClr val="ff0066">
                <a:alpha val="100000"/>
              </a:srgbClr>
            </a:solidFill>
          </a:ln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46849" y="3136900"/>
            <a:ext cx="5035456" cy="2226324"/>
          </a:xfrm>
          <a:prstGeom prst="rect">
            <a:avLst/>
          </a:prstGeom>
          <a:ln w="12700">
            <a:solidFill>
              <a:srgbClr val="ff0066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60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14" name="직사각형 13"/>
          <p:cNvSpPr/>
          <p:nvPr/>
        </p:nvSpPr>
        <p:spPr>
          <a:xfrm>
            <a:off x="0" y="201485"/>
            <a:ext cx="5139743" cy="639161"/>
          </a:xfrm>
          <a:prstGeom prst="rect">
            <a:avLst/>
          </a:prstGeom>
          <a:solidFill>
            <a:srgbClr val="ff00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최종 결과 및 평가 </a:t>
            </a:r>
            <a:r>
              <a:rPr lang="en-US" altLang="ko-KR" sz="2500" b="1">
                <a:solidFill>
                  <a:schemeClr val="lt1"/>
                </a:solidFill>
              </a:rPr>
              <a:t>-</a:t>
            </a:r>
            <a:r>
              <a:rPr lang="ko-KR" altLang="en-US" sz="2500" b="1">
                <a:solidFill>
                  <a:schemeClr val="lt1"/>
                </a:solidFill>
              </a:rPr>
              <a:t> </a:t>
            </a:r>
            <a:r>
              <a:rPr lang="en-US" altLang="ko-KR" sz="2500" b="1">
                <a:solidFill>
                  <a:schemeClr val="lt1"/>
                </a:solidFill>
              </a:rPr>
              <a:t>P</a:t>
            </a:r>
            <a:r>
              <a:rPr lang="ko-KR" altLang="en-US" sz="2500" b="1">
                <a:solidFill>
                  <a:schemeClr val="lt1"/>
                </a:solidFill>
              </a:rPr>
              <a:t>제어기 </a:t>
            </a:r>
            <a:endParaRPr lang="ko-KR" altLang="en-US" sz="2500" b="1">
              <a:solidFill>
                <a:schemeClr val="lt1"/>
              </a:solidFill>
            </a:endParaRPr>
          </a:p>
        </p:txBody>
      </p:sp>
      <p:pic>
        <p:nvPicPr>
          <p:cNvPr id="63" name="P제어기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047749" y="1250949"/>
            <a:ext cx="3810000" cy="3657600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26123" y="1174751"/>
            <a:ext cx="5320665" cy="3800475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  <p:sp>
        <p:nvSpPr>
          <p:cNvPr id="65" name="TextBox 6"/>
          <p:cNvSpPr txBox="1"/>
          <p:nvPr/>
        </p:nvSpPr>
        <p:spPr>
          <a:xfrm>
            <a:off x="1017604" y="5148490"/>
            <a:ext cx="10128268" cy="118373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 적절한 비례상수를 선택하여 제어한 결과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 목표값에 도달할수록 힘이 약해진다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 너무 작은값을 선택하면 잔류편차가 생기게 된다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9833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63"/>
                </p:tgtEl>
              </p:cMediaNode>
            </p:video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60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14" name="직사각형 13"/>
          <p:cNvSpPr/>
          <p:nvPr/>
        </p:nvSpPr>
        <p:spPr>
          <a:xfrm>
            <a:off x="0" y="201485"/>
            <a:ext cx="5727117" cy="639161"/>
          </a:xfrm>
          <a:prstGeom prst="rect">
            <a:avLst/>
          </a:prstGeom>
          <a:solidFill>
            <a:srgbClr val="ff00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최종 결과 및 평가 </a:t>
            </a:r>
            <a:r>
              <a:rPr lang="en-US" altLang="ko-KR" sz="2500" b="1">
                <a:solidFill>
                  <a:schemeClr val="lt1"/>
                </a:solidFill>
              </a:rPr>
              <a:t>-</a:t>
            </a:r>
            <a:r>
              <a:rPr lang="ko-KR" altLang="en-US" sz="2500" b="1">
                <a:solidFill>
                  <a:schemeClr val="lt1"/>
                </a:solidFill>
              </a:rPr>
              <a:t> </a:t>
            </a:r>
            <a:r>
              <a:rPr lang="en-US" altLang="ko-KR" sz="2500" b="1">
                <a:solidFill>
                  <a:schemeClr val="lt1"/>
                </a:solidFill>
              </a:rPr>
              <a:t>PI</a:t>
            </a:r>
            <a:r>
              <a:rPr lang="ko-KR" altLang="en-US" sz="2500" b="1">
                <a:solidFill>
                  <a:schemeClr val="lt1"/>
                </a:solidFill>
              </a:rPr>
              <a:t>제어기</a:t>
            </a:r>
            <a:r>
              <a:rPr lang="en-US" altLang="ko-KR" sz="2500" b="1">
                <a:solidFill>
                  <a:schemeClr val="lt1"/>
                </a:solidFill>
              </a:rPr>
              <a:t>(Kp = 0)</a:t>
            </a:r>
            <a:endParaRPr lang="en-US" altLang="ko-KR" sz="2500" b="1">
              <a:solidFill>
                <a:schemeClr val="lt1"/>
              </a:solidFill>
            </a:endParaRPr>
          </a:p>
        </p:txBody>
      </p:sp>
      <p:sp>
        <p:nvSpPr>
          <p:cNvPr id="65" name="TextBox 6"/>
          <p:cNvSpPr txBox="1"/>
          <p:nvPr/>
        </p:nvSpPr>
        <p:spPr>
          <a:xfrm>
            <a:off x="1017604" y="5148490"/>
            <a:ext cx="10128268" cy="82178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비례제어가 없다면 진동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발산하는 결과가 나옴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누적 적분 성분때문에 변화량이 늘어나는것을 볼 수 있음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pic>
        <p:nvPicPr>
          <p:cNvPr id="66" name="I제어기만사용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936624" y="1108074"/>
            <a:ext cx="3810000" cy="3657600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29250" y="920750"/>
            <a:ext cx="5334000" cy="4000500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9733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66"/>
                </p:tgtEl>
              </p:cMediaNode>
            </p:video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2"/>
          <p:cNvCxnSpPr/>
          <p:nvPr/>
        </p:nvCxnSpPr>
        <p:spPr>
          <a:xfrm>
            <a:off x="1821288" y="0"/>
            <a:ext cx="3424136" cy="1926077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cxnSp>
        <p:nvCxnSpPr>
          <p:cNvPr id="60" name="직선 연결선 10"/>
          <p:cNvCxnSpPr/>
          <p:nvPr/>
        </p:nvCxnSpPr>
        <p:spPr>
          <a:xfrm>
            <a:off x="7334076" y="4596319"/>
            <a:ext cx="4020766" cy="2261681"/>
          </a:xfrm>
          <a:prstGeom prst="line">
            <a:avLst/>
          </a:prstGeom>
          <a:noFill/>
          <a:ln w="6350" cap="flat" cmpd="sng" algn="ctr">
            <a:solidFill>
              <a:srgbClr val="4c586f">
                <a:alpha val="100000"/>
              </a:srgbClr>
            </a:solidFill>
            <a:prstDash val="solid"/>
            <a:miter/>
          </a:ln>
        </p:spPr>
      </p:cxnSp>
      <p:sp>
        <p:nvSpPr>
          <p:cNvPr id="14" name="직사각형 13"/>
          <p:cNvSpPr/>
          <p:nvPr/>
        </p:nvSpPr>
        <p:spPr>
          <a:xfrm>
            <a:off x="0" y="201485"/>
            <a:ext cx="5727117" cy="639161"/>
          </a:xfrm>
          <a:prstGeom prst="rect">
            <a:avLst/>
          </a:prstGeom>
          <a:solidFill>
            <a:srgbClr val="ff00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최종 결과 및 평가 </a:t>
            </a:r>
            <a:r>
              <a:rPr lang="en-US" altLang="ko-KR" sz="2500" b="1">
                <a:solidFill>
                  <a:schemeClr val="lt1"/>
                </a:solidFill>
              </a:rPr>
              <a:t>-</a:t>
            </a:r>
            <a:r>
              <a:rPr lang="ko-KR" altLang="en-US" sz="2500" b="1">
                <a:solidFill>
                  <a:schemeClr val="lt1"/>
                </a:solidFill>
              </a:rPr>
              <a:t> </a:t>
            </a:r>
            <a:r>
              <a:rPr lang="en-US" altLang="ko-KR" sz="2500" b="1">
                <a:solidFill>
                  <a:schemeClr val="lt1"/>
                </a:solidFill>
              </a:rPr>
              <a:t>PI</a:t>
            </a:r>
            <a:r>
              <a:rPr lang="ko-KR" altLang="en-US" sz="2500" b="1">
                <a:solidFill>
                  <a:schemeClr val="lt1"/>
                </a:solidFill>
              </a:rPr>
              <a:t>제어기</a:t>
            </a:r>
            <a:endParaRPr lang="en-US" altLang="ko-KR" sz="2500" b="1">
              <a:solidFill>
                <a:schemeClr val="lt1"/>
              </a:solidFill>
            </a:endParaRPr>
          </a:p>
        </p:txBody>
      </p:sp>
      <p:sp>
        <p:nvSpPr>
          <p:cNvPr id="65" name="TextBox 6"/>
          <p:cNvSpPr txBox="1"/>
          <p:nvPr/>
        </p:nvSpPr>
        <p:spPr>
          <a:xfrm>
            <a:off x="1017604" y="5148490"/>
            <a:ext cx="10128268" cy="118373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0066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비례상수를 적당히 설정하여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PI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제어를 한 결과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트래킹 성능이 좋지 않지만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목표치 부근에서 토크를 생성해주는 장점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 잔류편차를 제거해주는 역할을 한다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 Bold"/>
                <a:ea typeface="나눔스퀘어OTF 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 Bold"/>
              <a:ea typeface="나눔스퀘어OTF Bold"/>
              <a:cs typeface="맑은 고딕"/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83250" y="1003299"/>
            <a:ext cx="5334000" cy="4000500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  <p:pic>
        <p:nvPicPr>
          <p:cNvPr id="70" name="PI제어기.mp4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777874" y="996950"/>
            <a:ext cx="4256484" cy="4086224"/>
          </a:xfrm>
          <a:prstGeom prst="rect">
            <a:avLst/>
          </a:prstGeom>
          <a:ln w="12700">
            <a:solidFill>
              <a:srgbClr val="ff006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6738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70"/>
                </p:tgtEl>
              </p:cMediaNode>
            </p:video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381</ep:Words>
  <ep:PresentationFormat>사용자 지정</ep:PresentationFormat>
  <ep:Paragraphs>60</ep:Paragraphs>
  <ep:Slides>16</ep:Slides>
  <ep:Notes>0</ep:Notes>
  <ep:TotalTime>0</ep:TotalTime>
  <ep:HiddenSlides>0</ep:HiddenSlides>
  <ep:MMClips>7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2018-04-18T08:10:13.000</dcterms:created>
  <dc:creator>국도리</dc:creator>
  <cp:lastModifiedBy>wntjd</cp:lastModifiedBy>
  <dcterms:modified xsi:type="dcterms:W3CDTF">2018-12-17T17:58:52.467</dcterms:modified>
  <cp:revision>88</cp:revision>
  <dc:title>PowerPoint 프레젠테이션</dc:title>
  <cp:version/>
</cp:coreProperties>
</file>