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4" r:id="rId3"/>
    <p:sldId id="267" r:id="rId4"/>
    <p:sldId id="268" r:id="rId5"/>
    <p:sldId id="277" r:id="rId6"/>
    <p:sldId id="275" r:id="rId7"/>
    <p:sldId id="276" r:id="rId8"/>
    <p:sldId id="269" r:id="rId9"/>
    <p:sldId id="278" r:id="rId10"/>
    <p:sldId id="286" r:id="rId11"/>
    <p:sldId id="283" r:id="rId12"/>
    <p:sldId id="285" r:id="rId13"/>
    <p:sldId id="287" r:id="rId14"/>
    <p:sldId id="291" r:id="rId15"/>
    <p:sldId id="288" r:id="rId16"/>
    <p:sldId id="292" r:id="rId17"/>
    <p:sldId id="289" r:id="rId18"/>
    <p:sldId id="290" r:id="rId19"/>
    <p:sldId id="293" r:id="rId20"/>
    <p:sldId id="26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C97"/>
    <a:srgbClr val="F2F2F2"/>
    <a:srgbClr val="CDCDCD"/>
    <a:srgbClr val="5DA3AF"/>
    <a:srgbClr val="92C1C9"/>
    <a:srgbClr val="B1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4FB8-F9C6-49FF-ACEE-D6D62EBC9AD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D582-D805-43A8-AC66-881A3FF0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9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5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3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3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3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4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53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7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5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1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3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ED582-D805-43A8-AC66-881A3FF0C7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0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8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0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4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1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1043-A373-4617-BEE1-797303E17AD5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E2E1-9843-4506-B3B3-FAFD0036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99992" y="0"/>
            <a:ext cx="4644008" cy="685800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797FF-542A-417A-ABDA-6DB67A4EDB58}"/>
              </a:ext>
            </a:extLst>
          </p:cNvPr>
          <p:cNvSpPr/>
          <p:nvPr/>
        </p:nvSpPr>
        <p:spPr>
          <a:xfrm>
            <a:off x="670066" y="1422370"/>
            <a:ext cx="7659851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83D7D-9616-4364-BD40-89DFF4AFFD24}"/>
              </a:ext>
            </a:extLst>
          </p:cNvPr>
          <p:cNvSpPr/>
          <p:nvPr/>
        </p:nvSpPr>
        <p:spPr>
          <a:xfrm>
            <a:off x="899591" y="2196842"/>
            <a:ext cx="7200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4B8C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Machine Translation</a:t>
            </a:r>
          </a:p>
          <a:p>
            <a:pPr algn="ctr"/>
            <a:r>
              <a:rPr lang="en-US" altLang="ko-KR" sz="2800" dirty="0">
                <a:solidFill>
                  <a:srgbClr val="4B8C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Jointly Learning To Align And Translate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7858E2-3FF9-4639-9591-98822C9EEDC1}"/>
              </a:ext>
            </a:extLst>
          </p:cNvPr>
          <p:cNvSpPr/>
          <p:nvPr/>
        </p:nvSpPr>
        <p:spPr>
          <a:xfrm>
            <a:off x="5802592" y="3820946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soMLier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45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3CB821-FDFC-4D15-A716-5125BA8C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00425"/>
            <a:ext cx="2914650" cy="2847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D436F5-3F19-4FAF-B351-E3F066023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57" y="1124822"/>
            <a:ext cx="2400300" cy="4295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8E498-AA5E-48BC-BE8D-EEE32894B55B}"/>
              </a:ext>
            </a:extLst>
          </p:cNvPr>
          <p:cNvSpPr/>
          <p:nvPr/>
        </p:nvSpPr>
        <p:spPr>
          <a:xfrm>
            <a:off x="1167074" y="5005099"/>
            <a:ext cx="2667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seq2seq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모델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(Enc-Dec)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96A06A-4F12-47AE-9E03-11155888939E}"/>
              </a:ext>
            </a:extLst>
          </p:cNvPr>
          <p:cNvSpPr/>
          <p:nvPr/>
        </p:nvSpPr>
        <p:spPr>
          <a:xfrm>
            <a:off x="5796136" y="5502345"/>
            <a:ext cx="18311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Attention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추가한 모델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138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65CD7-66E5-4E8A-8088-E3AD22CE09BC}"/>
              </a:ext>
            </a:extLst>
          </p:cNvPr>
          <p:cNvSpPr/>
          <p:nvPr/>
        </p:nvSpPr>
        <p:spPr>
          <a:xfrm>
            <a:off x="899592" y="1050662"/>
            <a:ext cx="3812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Encoder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Bidirectional RNN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E52FCE-9116-4825-847A-AB438478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00425"/>
            <a:ext cx="2914650" cy="2847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E29357-EF59-4D0C-AD62-D0FD8808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57" y="1124822"/>
            <a:ext cx="2400300" cy="4295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D254FB-7B1C-44B6-99FE-FE9CF8CAEA0A}"/>
              </a:ext>
            </a:extLst>
          </p:cNvPr>
          <p:cNvSpPr/>
          <p:nvPr/>
        </p:nvSpPr>
        <p:spPr>
          <a:xfrm>
            <a:off x="944906" y="5051265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앞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뒤에 오는 단어들의 정보를 포함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2C8F4A-500D-4680-8984-D7F247CB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26443"/>
            <a:ext cx="4388550" cy="27618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65CD7-66E5-4E8A-8088-E3AD22CE09BC}"/>
              </a:ext>
            </a:extLst>
          </p:cNvPr>
          <p:cNvSpPr/>
          <p:nvPr/>
        </p:nvSpPr>
        <p:spPr>
          <a:xfrm>
            <a:off x="899592" y="1050662"/>
            <a:ext cx="3812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Encoder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GRU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Cell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활용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CA4EEC-6220-40EF-B562-B4B4E441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7" y="1950673"/>
            <a:ext cx="3819525" cy="2066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A85E6A-FE27-4EC4-B925-39DEEE25A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757" y="3271962"/>
            <a:ext cx="231421" cy="253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C3FC59-F096-4FB8-9DCA-78D567AB4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47" y="4278099"/>
            <a:ext cx="1190625" cy="790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1D5FB3-A81D-443D-85B8-6882E25D3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409" y="3271904"/>
            <a:ext cx="280279" cy="2634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708EEA-6DEB-4556-95F7-ABB583A0C1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4208" y="2762590"/>
            <a:ext cx="377469" cy="1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F51F74-34E6-41AD-A0CD-D97406DB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26443"/>
            <a:ext cx="4388550" cy="27618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65CD7-66E5-4E8A-8088-E3AD22CE09BC}"/>
              </a:ext>
            </a:extLst>
          </p:cNvPr>
          <p:cNvSpPr/>
          <p:nvPr/>
        </p:nvSpPr>
        <p:spPr>
          <a:xfrm>
            <a:off x="899592" y="1050662"/>
            <a:ext cx="46104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Decoder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에서와 같이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GRU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Cell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활용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D28883-9DA5-4E51-B83B-F075E6A5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24" y="1950673"/>
            <a:ext cx="3495675" cy="1333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4CFF22-2654-4626-AC9D-297A192E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4451073"/>
            <a:ext cx="361950" cy="219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BF6173-C940-42AE-AE61-5727DDF9E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096" y="2418805"/>
            <a:ext cx="432048" cy="209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F9637F-6BEB-4721-B0EF-544415FF9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416" y="1950673"/>
            <a:ext cx="234856" cy="2630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62C007-419C-49CB-BAF3-BEE409BA5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757" y="3284173"/>
            <a:ext cx="204788" cy="2143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49D0BD-3002-4D2F-A7E3-CAF3391B1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1409" y="3271904"/>
            <a:ext cx="280279" cy="2634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4AB1E8-0AF5-4F09-8EEB-C99687768C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4208" y="2762590"/>
            <a:ext cx="377469" cy="1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5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65CD7-66E5-4E8A-8088-E3AD22CE09BC}"/>
              </a:ext>
            </a:extLst>
          </p:cNvPr>
          <p:cNvSpPr/>
          <p:nvPr/>
        </p:nvSpPr>
        <p:spPr>
          <a:xfrm>
            <a:off x="899592" y="1050662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전체적인 과정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7D797C-B120-49AC-8BEC-9B235591B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6" y="1950673"/>
            <a:ext cx="4408030" cy="3836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49D4E7-AB66-4F98-B78B-E7B37FEB9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7" y="1950673"/>
            <a:ext cx="3819525" cy="206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DA0808-9C9D-4B46-801A-216844937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47" y="4473838"/>
            <a:ext cx="3495675" cy="1333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9596EF-77DA-4AEF-A6B9-759800CE1970}"/>
              </a:ext>
            </a:extLst>
          </p:cNvPr>
          <p:cNvSpPr/>
          <p:nvPr/>
        </p:nvSpPr>
        <p:spPr>
          <a:xfrm>
            <a:off x="630557" y="1599235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21E948-F222-4468-8EF4-C10486604064}"/>
              </a:ext>
            </a:extLst>
          </p:cNvPr>
          <p:cNvSpPr/>
          <p:nvPr/>
        </p:nvSpPr>
        <p:spPr>
          <a:xfrm>
            <a:off x="630247" y="4134298"/>
            <a:ext cx="1080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Decoding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54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6F7E89-C0DE-409C-8C7B-EC995EA2C4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5"/>
            <a:ext cx="3744416" cy="325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D4440D-1C01-436A-B848-84C048562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93800"/>
            <a:ext cx="4530940" cy="336078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48AA6C-2EBD-457B-98F7-08548CCDCF9F}"/>
              </a:ext>
            </a:extLst>
          </p:cNvPr>
          <p:cNvSpPr/>
          <p:nvPr/>
        </p:nvSpPr>
        <p:spPr>
          <a:xfrm>
            <a:off x="899592" y="1050662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Context Vector</a:t>
            </a:r>
          </a:p>
        </p:txBody>
      </p:sp>
    </p:spTree>
    <p:extLst>
      <p:ext uri="{BB962C8B-B14F-4D97-AF65-F5344CB8AC3E}">
        <p14:creationId xmlns:p14="http://schemas.microsoft.com/office/powerpoint/2010/main" val="42669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EB971-7994-454A-B441-1FED7551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22" y="1973992"/>
            <a:ext cx="1257300" cy="6572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593DD-AE24-48B2-9C48-ED2E6A548CF5}"/>
              </a:ext>
            </a:extLst>
          </p:cNvPr>
          <p:cNvSpPr/>
          <p:nvPr/>
        </p:nvSpPr>
        <p:spPr>
          <a:xfrm>
            <a:off x="899592" y="1050662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E01221-C7FE-4628-BD46-448E6B8D3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24" y="2964572"/>
            <a:ext cx="1847850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8CE0EE-2A12-4789-A040-7F84C082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24" y="4182929"/>
            <a:ext cx="3181350" cy="390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D16A98-B3B2-45B2-BC08-4903AC0FE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93800"/>
            <a:ext cx="4530940" cy="33607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4753C-9458-4819-B04B-2467C4F281AD}"/>
              </a:ext>
            </a:extLst>
          </p:cNvPr>
          <p:cNvSpPr/>
          <p:nvPr/>
        </p:nvSpPr>
        <p:spPr>
          <a:xfrm>
            <a:off x="899592" y="5297849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번역해야 할 문장을 계속 보면서 번역을 하는 것과 비슷한 원리</a:t>
            </a:r>
          </a:p>
        </p:txBody>
      </p:sp>
    </p:spTree>
    <p:extLst>
      <p:ext uri="{BB962C8B-B14F-4D97-AF65-F5344CB8AC3E}">
        <p14:creationId xmlns:p14="http://schemas.microsoft.com/office/powerpoint/2010/main" val="329342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</a:p>
        </p:txBody>
      </p:sp>
      <p:pic>
        <p:nvPicPr>
          <p:cNvPr id="7" name="그림 6" descr="전자기기, 잭, 사진, 하얀색이(가) 표시된 사진&#10;&#10;자동 생성된 설명">
            <a:extLst>
              <a:ext uri="{FF2B5EF4-FFF2-40B4-BE49-F238E27FC236}">
                <a16:creationId xmlns:a16="http://schemas.microsoft.com/office/drawing/2014/main" id="{5EEBC538-511E-4527-9D28-00E3624C4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0662"/>
            <a:ext cx="7620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F56332-B0E0-44B5-86D4-CE08B6B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6768752" cy="26651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73E1B8-411A-4F59-9CA6-0A6BDA98D997}"/>
              </a:ext>
            </a:extLst>
          </p:cNvPr>
          <p:cNvSpPr/>
          <p:nvPr/>
        </p:nvSpPr>
        <p:spPr>
          <a:xfrm>
            <a:off x="827584" y="5781138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문장이 길어지면 급격히 성능이 저하하는 한계를 극복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517A5B-7A2A-4A11-8FFC-F9C844AC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898710"/>
            <a:ext cx="3384695" cy="17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2BCD3A-4834-418A-BB1D-71D64E7F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96751"/>
            <a:ext cx="4968552" cy="53405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F9B5F8-67E6-4E7B-B490-52EA6211B4D3}"/>
              </a:ext>
            </a:extLst>
          </p:cNvPr>
          <p:cNvSpPr/>
          <p:nvPr/>
        </p:nvSpPr>
        <p:spPr>
          <a:xfrm>
            <a:off x="5652120" y="4197578"/>
            <a:ext cx="2830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(d)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La(L’) 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단수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Le(L’) 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단수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Les –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복수형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man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l’homme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2065FE-C439-4F2D-BCF1-8C92596082AE}"/>
              </a:ext>
            </a:extLst>
          </p:cNvPr>
          <p:cNvSpPr/>
          <p:nvPr/>
        </p:nvSpPr>
        <p:spPr>
          <a:xfrm>
            <a:off x="5652120" y="1477803"/>
            <a:ext cx="2830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Area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zone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5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4644008" cy="685800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564B69-CB37-4786-A01E-8FEF1118CF1D}"/>
              </a:ext>
            </a:extLst>
          </p:cNvPr>
          <p:cNvSpPr/>
          <p:nvPr/>
        </p:nvSpPr>
        <p:spPr>
          <a:xfrm>
            <a:off x="395536" y="548680"/>
            <a:ext cx="259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INDEX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26AC6F-14C2-4078-8E93-BBA2E63A008F}"/>
              </a:ext>
            </a:extLst>
          </p:cNvPr>
          <p:cNvSpPr/>
          <p:nvPr/>
        </p:nvSpPr>
        <p:spPr>
          <a:xfrm>
            <a:off x="4014194" y="82567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ko-KR" dirty="0">
              <a:solidFill>
                <a:srgbClr val="5DA3A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324F1-F974-48BE-88FB-40E53CF972C9}"/>
              </a:ext>
            </a:extLst>
          </p:cNvPr>
          <p:cNvSpPr txBox="1"/>
          <p:nvPr/>
        </p:nvSpPr>
        <p:spPr>
          <a:xfrm>
            <a:off x="4031170" y="1138674"/>
            <a:ext cx="48613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8C97"/>
              </a:buClr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 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(RBTM &amp; SMT)</a:t>
            </a:r>
          </a:p>
          <a:p>
            <a:pPr>
              <a:buClr>
                <a:srgbClr val="4B8C97"/>
              </a:buClr>
            </a:pP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</a:t>
            </a:r>
          </a:p>
          <a:p>
            <a:pPr>
              <a:buClr>
                <a:srgbClr val="4B8C97"/>
              </a:buClr>
            </a:pPr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BLEU</a:t>
            </a:r>
            <a:r>
              <a:rPr lang="ko-KR" altLang="en-US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endParaRPr lang="ko-KR" altLang="en-US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    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  <a:p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Clr>
                <a:srgbClr val="4B8C97"/>
              </a:buClr>
            </a:pP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     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</a:p>
          <a:p>
            <a:pPr>
              <a:buClr>
                <a:srgbClr val="4B8C97"/>
              </a:buClr>
            </a:pPr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Clr>
                <a:srgbClr val="4B8C97"/>
              </a:buClr>
            </a:pPr>
            <a:endParaRPr lang="en-US" altLang="ko-KR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Clr>
                <a:srgbClr val="4B8C97"/>
              </a:buClr>
            </a:pP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Experiments</a:t>
            </a:r>
            <a:endParaRPr lang="ko-KR" altLang="en-US" sz="2400" dirty="0">
              <a:solidFill>
                <a:srgbClr val="5DA3A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23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99992" y="0"/>
            <a:ext cx="4644008" cy="685800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797FF-542A-417A-ABDA-6DB67A4EDB58}"/>
              </a:ext>
            </a:extLst>
          </p:cNvPr>
          <p:cNvSpPr/>
          <p:nvPr/>
        </p:nvSpPr>
        <p:spPr>
          <a:xfrm>
            <a:off x="1079612" y="1934834"/>
            <a:ext cx="6840760" cy="2988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6E8D6D-17AA-4F21-8B10-099F4D229D13}"/>
              </a:ext>
            </a:extLst>
          </p:cNvPr>
          <p:cNvSpPr/>
          <p:nvPr/>
        </p:nvSpPr>
        <p:spPr>
          <a:xfrm>
            <a:off x="2144335" y="2996952"/>
            <a:ext cx="47113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40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761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2A3583-DCD9-41D4-A6DE-2FA04D8ABBF1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26AA07-F2DA-486D-A88F-9B458B6687B3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(RBTM &amp; SMT)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3976B6-A2D9-4C20-9663-7937875AEA5B}"/>
              </a:ext>
            </a:extLst>
          </p:cNvPr>
          <p:cNvSpPr/>
          <p:nvPr/>
        </p:nvSpPr>
        <p:spPr>
          <a:xfrm>
            <a:off x="1403648" y="989354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RBTM &amp; SMT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B3E038-8CEC-480A-87C4-456308B4326D}"/>
              </a:ext>
            </a:extLst>
          </p:cNvPr>
          <p:cNvSpPr/>
          <p:nvPr/>
        </p:nvSpPr>
        <p:spPr>
          <a:xfrm>
            <a:off x="755576" y="1755206"/>
            <a:ext cx="65115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Rule-based Machine Translation (RBMT)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대규모의 복잡한 규칙집합이 필요 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품질 개선에 비용이 많이 소모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9F6DB9-5E5A-4C81-8A0C-DD1E37D79AEC}"/>
              </a:ext>
            </a:extLst>
          </p:cNvPr>
          <p:cNvSpPr/>
          <p:nvPr/>
        </p:nvSpPr>
        <p:spPr>
          <a:xfrm>
            <a:off x="755576" y="3429000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Statistical Machine Translation (SMT)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이용하지만 각 과정에서 따로따로 수행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(end-to-end X)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  <a:sym typeface="Wingdings" panose="05000000000000000000" pitchFamily="2" charset="2"/>
              </a:rPr>
              <a:t> 구조가 복잡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B407F-2757-4DBC-9806-77CF272640FF}"/>
              </a:ext>
            </a:extLst>
          </p:cNvPr>
          <p:cNvSpPr/>
          <p:nvPr/>
        </p:nvSpPr>
        <p:spPr>
          <a:xfrm>
            <a:off x="731184" y="5459798"/>
            <a:ext cx="7441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무엇보다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둘 다 높은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Knowledge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필요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19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D57314-769F-4B22-A2D2-3024A986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43" y="1894210"/>
            <a:ext cx="7315200" cy="4210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8018C8-7C58-46B2-8204-C213E511A532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DF0F52-8841-47B2-A132-75B565200D6A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(RBTM &amp; SMT)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50F238-B8B3-47C1-A0DC-9B918FB4FCAD}"/>
              </a:ext>
            </a:extLst>
          </p:cNvPr>
          <p:cNvSpPr/>
          <p:nvPr/>
        </p:nvSpPr>
        <p:spPr>
          <a:xfrm>
            <a:off x="1403648" y="989354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SMT VS NMT</a:t>
            </a:r>
          </a:p>
        </p:txBody>
      </p:sp>
    </p:spTree>
    <p:extLst>
      <p:ext uri="{BB962C8B-B14F-4D97-AF65-F5344CB8AC3E}">
        <p14:creationId xmlns:p14="http://schemas.microsoft.com/office/powerpoint/2010/main" val="390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89C931-694D-47D3-B83C-11D9CF8E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26" y="1451019"/>
            <a:ext cx="6034547" cy="49842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0FD10-6965-4BC2-9DEA-DC6A40EB8C23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210834-0D1F-4EEF-985F-91143DE46BDF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(RBTM &amp; SMT)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3130E5-B974-4058-B964-DB554E84643F}"/>
              </a:ext>
            </a:extLst>
          </p:cNvPr>
          <p:cNvSpPr/>
          <p:nvPr/>
        </p:nvSpPr>
        <p:spPr>
          <a:xfrm>
            <a:off x="1403648" y="989354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SMT VS NMT</a:t>
            </a:r>
          </a:p>
        </p:txBody>
      </p:sp>
    </p:spTree>
    <p:extLst>
      <p:ext uri="{BB962C8B-B14F-4D97-AF65-F5344CB8AC3E}">
        <p14:creationId xmlns:p14="http://schemas.microsoft.com/office/powerpoint/2010/main" val="38541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972834-BE84-4ED6-AAD9-B947D812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41" y="2348880"/>
            <a:ext cx="4321117" cy="22908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419D0-E460-45A5-B280-ECED5FDE2E00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4CA874-3D59-4062-A37E-472CFE264A1E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연구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(RBTM &amp; SMT)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27DABF-6CC6-4E98-B26F-7143EDA26A12}"/>
              </a:ext>
            </a:extLst>
          </p:cNvPr>
          <p:cNvSpPr/>
          <p:nvPr/>
        </p:nvSpPr>
        <p:spPr>
          <a:xfrm>
            <a:off x="1403648" y="989354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SMT VS NMT</a:t>
            </a:r>
          </a:p>
        </p:txBody>
      </p:sp>
    </p:spTree>
    <p:extLst>
      <p:ext uri="{BB962C8B-B14F-4D97-AF65-F5344CB8AC3E}">
        <p14:creationId xmlns:p14="http://schemas.microsoft.com/office/powerpoint/2010/main" val="90271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CEBB8C-6FAF-47E3-979B-83B8CADC59C2}"/>
              </a:ext>
            </a:extLst>
          </p:cNvPr>
          <p:cNvSpPr/>
          <p:nvPr/>
        </p:nvSpPr>
        <p:spPr>
          <a:xfrm>
            <a:off x="899592" y="1050662"/>
            <a:ext cx="3812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BLEU Score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번역 성능 측정기법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5CA8C5-03C0-449A-A843-4856CD39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87350"/>
            <a:ext cx="4697576" cy="6001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545595-FD37-44B1-AFDA-B5D56578D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17" y="2702042"/>
            <a:ext cx="3771900" cy="819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496123-6680-4C49-9C7A-CE6845DCBCA1}"/>
              </a:ext>
            </a:extLst>
          </p:cNvPr>
          <p:cNvSpPr/>
          <p:nvPr/>
        </p:nvSpPr>
        <p:spPr>
          <a:xfrm>
            <a:off x="4787898" y="2720323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번역된 문장의 길이 변화 여부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6232F8-E344-4C0D-9105-EF44E7C78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38" y="3867295"/>
            <a:ext cx="1695450" cy="742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78B762-4B13-4E2E-A42F-2FCDB5E2ED66}"/>
                  </a:ext>
                </a:extLst>
              </p:cNvPr>
              <p:cNvSpPr/>
              <p:nvPr/>
            </p:nvSpPr>
            <p:spPr>
              <a:xfrm>
                <a:off x="2718004" y="3860977"/>
                <a:ext cx="5266185" cy="117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Wingdings" panose="05000000000000000000" pitchFamily="2" charset="2"/>
                  </a:rPr>
                  <a:t>예측 문장과 실제 문장의 유사도 판별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Wingdings" panose="05000000000000000000" pitchFamily="2" charset="2"/>
                </a:endParaRPr>
              </a:p>
              <a:p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Wingdings" panose="05000000000000000000" pitchFamily="2" charset="2"/>
                  </a:rPr>
                  <a:t>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장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함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  <a:sym typeface="Wingdings" panose="05000000000000000000" pitchFamily="2" charset="2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78B762-4B13-4E2E-A42F-2FCDB5E2E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04" y="3860977"/>
                <a:ext cx="5266185" cy="1174039"/>
              </a:xfrm>
              <a:prstGeom prst="rect">
                <a:avLst/>
              </a:prstGeom>
              <a:blipFill>
                <a:blip r:embed="rId6"/>
                <a:stretch>
                  <a:fillRect l="-1042" t="-2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9E9C0-A6D4-4B7A-A62B-C0EBBA74A32B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6BAB27-3F79-4AF1-B1CF-58A9144DF97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BLEU Score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8E54C-6D52-4589-A848-21CC586C79A6}"/>
              </a:ext>
            </a:extLst>
          </p:cNvPr>
          <p:cNvSpPr/>
          <p:nvPr/>
        </p:nvSpPr>
        <p:spPr>
          <a:xfrm>
            <a:off x="875838" y="5190135"/>
            <a:ext cx="5459315" cy="1107996"/>
          </a:xfrm>
          <a:prstGeom prst="rect">
            <a:avLst/>
          </a:prstGeom>
          <a:ln w="12700">
            <a:solidFill>
              <a:srgbClr val="4B8C97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* n-gram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문장을 어떻게 나눌 것인지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Ex)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나는 학교에 가는 길이다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1-gram =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나는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’,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학교에‘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가는‘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길이다‘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2-gram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[‘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나는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학교에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’], [‘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학교에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‘,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’], [‘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가는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’, 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길이다‘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26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FB0271-176A-4909-B342-811E82B8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92" y="1451019"/>
            <a:ext cx="6740415" cy="5028384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A2E9EBE1-A4D9-4352-B1F3-561599E534F6}"/>
              </a:ext>
            </a:extLst>
          </p:cNvPr>
          <p:cNvSpPr/>
          <p:nvPr/>
        </p:nvSpPr>
        <p:spPr>
          <a:xfrm>
            <a:off x="2555776" y="3287021"/>
            <a:ext cx="2808312" cy="555666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BDD473-C8B2-4C59-A373-363B54659540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6314C7-6C64-4514-8989-D64674A741CD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900685-BDE3-4AC3-96E6-8ABE0066BB1B}"/>
              </a:ext>
            </a:extLst>
          </p:cNvPr>
          <p:cNvSpPr/>
          <p:nvPr/>
        </p:nvSpPr>
        <p:spPr>
          <a:xfrm>
            <a:off x="1403648" y="989354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NMT History</a:t>
            </a:r>
          </a:p>
        </p:txBody>
      </p:sp>
    </p:spTree>
    <p:extLst>
      <p:ext uri="{BB962C8B-B14F-4D97-AF65-F5344CB8AC3E}">
        <p14:creationId xmlns:p14="http://schemas.microsoft.com/office/powerpoint/2010/main" val="23132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34" y="0"/>
            <a:ext cx="9138666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23543-3438-41E5-BD9D-B2E3D54545F4}"/>
              </a:ext>
            </a:extLst>
          </p:cNvPr>
          <p:cNvSpPr/>
          <p:nvPr/>
        </p:nvSpPr>
        <p:spPr>
          <a:xfrm>
            <a:off x="2216343" y="153399"/>
            <a:ext cx="4711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5DA3A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03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E4EE6-5023-47C0-A5A1-024C9A322DC9}"/>
              </a:ext>
            </a:extLst>
          </p:cNvPr>
          <p:cNvSpPr/>
          <p:nvPr/>
        </p:nvSpPr>
        <p:spPr>
          <a:xfrm>
            <a:off x="1316243" y="588997"/>
            <a:ext cx="651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 &amp; Decoder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BB942-5399-41E1-B6C6-76DFC3249A4E}"/>
              </a:ext>
            </a:extLst>
          </p:cNvPr>
          <p:cNvSpPr/>
          <p:nvPr/>
        </p:nvSpPr>
        <p:spPr>
          <a:xfrm>
            <a:off x="967009" y="1959222"/>
            <a:ext cx="2693913" cy="2693913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1A21B7-F226-4C8D-B342-94DD28F558D1}"/>
              </a:ext>
            </a:extLst>
          </p:cNvPr>
          <p:cNvSpPr/>
          <p:nvPr/>
        </p:nvSpPr>
        <p:spPr>
          <a:xfrm>
            <a:off x="5551996" y="1901814"/>
            <a:ext cx="2751321" cy="2751321"/>
          </a:xfrm>
          <a:prstGeom prst="ellipse">
            <a:avLst/>
          </a:prstGeom>
          <a:solidFill>
            <a:srgbClr val="9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114D40-0BCE-461D-9F8A-D46A204C32D4}"/>
              </a:ext>
            </a:extLst>
          </p:cNvPr>
          <p:cNvSpPr/>
          <p:nvPr/>
        </p:nvSpPr>
        <p:spPr>
          <a:xfrm>
            <a:off x="977340" y="2861975"/>
            <a:ext cx="2667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seq2seq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모델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(Enc-Dec)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83C82F-A5DD-4B23-AFB6-3402DCE67A25}"/>
              </a:ext>
            </a:extLst>
          </p:cNvPr>
          <p:cNvSpPr/>
          <p:nvPr/>
        </p:nvSpPr>
        <p:spPr>
          <a:xfrm>
            <a:off x="5845557" y="3066887"/>
            <a:ext cx="218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Attention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개념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EF98A28-8380-42C5-A523-8F0F48CE093C}"/>
              </a:ext>
            </a:extLst>
          </p:cNvPr>
          <p:cNvSpPr/>
          <p:nvPr/>
        </p:nvSpPr>
        <p:spPr>
          <a:xfrm rot="10800000">
            <a:off x="3896661" y="3025959"/>
            <a:ext cx="1152128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1C49CFF1-33A2-4B0D-B892-F0894F1F772C}"/>
              </a:ext>
            </a:extLst>
          </p:cNvPr>
          <p:cNvSpPr/>
          <p:nvPr/>
        </p:nvSpPr>
        <p:spPr>
          <a:xfrm>
            <a:off x="4221058" y="2420888"/>
            <a:ext cx="605071" cy="605071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2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374</Words>
  <Application>Microsoft Office PowerPoint</Application>
  <PresentationFormat>화면 슬라이드 쇼(4:3)</PresentationFormat>
  <Paragraphs>122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</dc:creator>
  <cp:lastModifiedBy>정원</cp:lastModifiedBy>
  <cp:revision>38</cp:revision>
  <dcterms:created xsi:type="dcterms:W3CDTF">2018-02-28T06:11:26Z</dcterms:created>
  <dcterms:modified xsi:type="dcterms:W3CDTF">2020-04-25T06:54:24Z</dcterms:modified>
</cp:coreProperties>
</file>