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notesMasterIdLst>
    <p:notesMasterId r:id="rId23"/>
  </p:notesMasterIdLst>
  <p:sldIdLst>
    <p:sldId id="257" r:id="rId5"/>
    <p:sldId id="258" r:id="rId6"/>
    <p:sldId id="296" r:id="rId7"/>
    <p:sldId id="297" r:id="rId8"/>
    <p:sldId id="259" r:id="rId9"/>
    <p:sldId id="261" r:id="rId10"/>
    <p:sldId id="283" r:id="rId11"/>
    <p:sldId id="289" r:id="rId12"/>
    <p:sldId id="284" r:id="rId13"/>
    <p:sldId id="290" r:id="rId14"/>
    <p:sldId id="286" r:id="rId15"/>
    <p:sldId id="285" r:id="rId16"/>
    <p:sldId id="287" r:id="rId17"/>
    <p:sldId id="292" r:id="rId18"/>
    <p:sldId id="291" r:id="rId19"/>
    <p:sldId id="294" r:id="rId20"/>
    <p:sldId id="295"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F414"/>
    <a:srgbClr val="70AD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4086" autoAdjust="0"/>
  </p:normalViewPr>
  <p:slideViewPr>
    <p:cSldViewPr snapToGrid="0">
      <p:cViewPr varScale="1">
        <p:scale>
          <a:sx n="69" d="100"/>
          <a:sy n="69" d="100"/>
        </p:scale>
        <p:origin x="-73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4073-558C-4E34-8034-CD5D1E37EBD5}" type="datetimeFigureOut">
              <a:rPr lang="en-US" smtClean="0"/>
              <a:pPr/>
              <a:t>11/26/2021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3E7E9-53B7-4E33-941D-483238236C23}" type="slidenum">
              <a:rPr lang="en-US" smtClean="0"/>
              <a:pPr/>
              <a:t>‹#›</a:t>
            </a:fld>
            <a:endParaRPr lang="en-US"/>
          </a:p>
        </p:txBody>
      </p:sp>
    </p:spTree>
    <p:extLst>
      <p:ext uri="{BB962C8B-B14F-4D97-AF65-F5344CB8AC3E}">
        <p14:creationId xmlns:p14="http://schemas.microsoft.com/office/powerpoint/2010/main" xmlns="" val="4280169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51D38-8E9A-4C5C-AE99-194C427CCB48}" type="slidenum">
              <a:rPr lang="en-US" smtClean="0"/>
              <a:pPr/>
              <a:t>1</a:t>
            </a:fld>
            <a:endParaRPr lang="en-US"/>
          </a:p>
        </p:txBody>
      </p:sp>
    </p:spTree>
    <p:extLst>
      <p:ext uri="{BB962C8B-B14F-4D97-AF65-F5344CB8AC3E}">
        <p14:creationId xmlns:p14="http://schemas.microsoft.com/office/powerpoint/2010/main" xmlns="" val="200665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D51D38-8E9A-4C5C-AE99-194C427CCB48}" type="slidenum">
              <a:rPr lang="en-US" smtClean="0"/>
              <a:pPr/>
              <a:t>2</a:t>
            </a:fld>
            <a:endParaRPr lang="en-US"/>
          </a:p>
        </p:txBody>
      </p:sp>
    </p:spTree>
    <p:extLst>
      <p:ext uri="{BB962C8B-B14F-4D97-AF65-F5344CB8AC3E}">
        <p14:creationId xmlns:p14="http://schemas.microsoft.com/office/powerpoint/2010/main" xmlns="" val="131675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9983E7E9-53B7-4E33-941D-483238236C2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F790B39B-A523-D64F-A8DF-66C592584D4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xmlns="" id="{A033A362-7916-DD4E-A628-14A7A7B81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xmlns="" id="{FC6CD33D-1A33-3F49-9F70-0A9147FE5B86}"/>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F1453F30-9654-7241-9979-65298E250B2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xmlns="" id="{FF3179F3-4CC1-424D-82EB-D9BC5ACE3A02}"/>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85278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0BB76464-0B29-0C44-A3D6-D7D552AB783B}"/>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0656FF19-0BAA-1642-BCB5-07DF67559892}"/>
              </a:ext>
            </a:extLst>
          </p:cNvPr>
          <p:cNvSpPr>
            <a:spLocks noGrp="1"/>
          </p:cNvSpPr>
          <p:nvPr>
            <p:ph type="body" orient="vert" idx="1"/>
          </p:nvPr>
        </p:nvSpPr>
        <p:spPr/>
        <p:txBody>
          <a:bodyPr vert="eaVert"/>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xmlns="" id="{E1B14701-F230-5744-823C-73099A5E32CD}"/>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34340E68-6F5E-7943-8B94-B2C798A5B555}"/>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xmlns="" id="{A879ACFC-0884-2A40-AB28-F00AE26AB3B4}"/>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336825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xmlns="" id="{BC80CDB1-3BDC-8443-BF56-BB7254806DF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xmlns="" id="{7CF48A28-429C-8C4D-B308-1F2BE78B3031}"/>
              </a:ext>
            </a:extLst>
          </p:cNvPr>
          <p:cNvSpPr>
            <a:spLocks noGrp="1"/>
          </p:cNvSpPr>
          <p:nvPr>
            <p:ph type="body" orient="vert" idx="1"/>
          </p:nvPr>
        </p:nvSpPr>
        <p:spPr>
          <a:xfrm>
            <a:off x="838200" y="365125"/>
            <a:ext cx="7734300" cy="5811838"/>
          </a:xfrm>
        </p:spPr>
        <p:txBody>
          <a:bodyPr vert="eaVert"/>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xmlns="" id="{8465A9F3-D26F-5B4A-8A06-B4E3AECA2CDF}"/>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5F09CBF2-7DD5-8042-A4A4-A8A5A2E9FAB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xmlns="" id="{5C197823-B2EC-634B-B4A1-C03A05BC3997}"/>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328637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7993AD26-F715-7342-A1D6-A8D79D2E9F8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4C6AC20C-23DB-AA44-B672-81C4BA47822C}"/>
              </a:ext>
            </a:extLst>
          </p:cNvPr>
          <p:cNvSpPr>
            <a:spLocks noGrp="1"/>
          </p:cNvSpPr>
          <p:nvPr>
            <p:ph idx="1"/>
          </p:nvPr>
        </p:nvSpPr>
        <p:spPr/>
        <p:txBody>
          <a:body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xmlns="" id="{A05587CF-74FD-8943-B310-B09AE6F23C23}"/>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4AE4A05D-87FC-9248-891A-EC2682EB5DEF}"/>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xmlns="" id="{254DD7FB-FC3C-A248-B9B3-544C801E7799}"/>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372255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46FE02A5-B8EF-7547-8789-DE1DE35BAFB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xmlns="" id="{49F99636-811D-184F-A46D-F34B231857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xmlns="" id="{657144F2-5284-FC4A-87A3-904EF7038C2F}"/>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4C6BA67E-A425-4245-B5C7-5E3D0059DDA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xmlns="" id="{24AD751F-AE2D-AB40-8222-2AB6466F2E56}"/>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230392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9FAEACAD-DC31-0943-95A2-370C3AD4C3C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D37BD4C7-5721-834F-B823-3D90AA30C5B1}"/>
              </a:ext>
            </a:extLst>
          </p:cNvPr>
          <p:cNvSpPr>
            <a:spLocks noGrp="1"/>
          </p:cNvSpPr>
          <p:nvPr>
            <p:ph sz="half" idx="1"/>
          </p:nvPr>
        </p:nvSpPr>
        <p:spPr>
          <a:xfrm>
            <a:off x="838200" y="1825625"/>
            <a:ext cx="5181600" cy="4351338"/>
          </a:xfrm>
        </p:spPr>
        <p:txBody>
          <a:bodyPr/>
          <a:lstStyle/>
          <a:p>
            <a:r>
              <a:rPr lang="tr-TR"/>
              <a:t>Asıl metin stillerini düzenle
İkinci düzey
Üçüncü düzey
Dördüncü düzey
Beşinci düzey</a:t>
            </a:r>
          </a:p>
        </p:txBody>
      </p:sp>
      <p:sp>
        <p:nvSpPr>
          <p:cNvPr id="4" name="İçerik Yer Tutucusu 3">
            <a:extLst>
              <a:ext uri="{FF2B5EF4-FFF2-40B4-BE49-F238E27FC236}">
                <a16:creationId xmlns:a16="http://schemas.microsoft.com/office/drawing/2014/main" xmlns="" id="{9FE96C6F-0315-E845-9B5B-CA188BA39CE4}"/>
              </a:ext>
            </a:extLst>
          </p:cNvPr>
          <p:cNvSpPr>
            <a:spLocks noGrp="1"/>
          </p:cNvSpPr>
          <p:nvPr>
            <p:ph sz="half" idx="2"/>
          </p:nvPr>
        </p:nvSpPr>
        <p:spPr>
          <a:xfrm>
            <a:off x="6172200" y="1825625"/>
            <a:ext cx="5181600" cy="4351338"/>
          </a:xfrm>
        </p:spPr>
        <p:txBody>
          <a:body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xmlns="" id="{652FF030-8AA3-6143-86C7-67791354649D}"/>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6" name="Alt Bilgi Yer Tutucusu 5">
            <a:extLst>
              <a:ext uri="{FF2B5EF4-FFF2-40B4-BE49-F238E27FC236}">
                <a16:creationId xmlns:a16="http://schemas.microsoft.com/office/drawing/2014/main" xmlns="" id="{72771DF7-FEC6-844C-9F48-A83F6ABE173F}"/>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xmlns="" id="{DA8EE0C2-BA3F-244C-B840-53F524DEB11E}"/>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9395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8E566385-F803-F244-B439-423D269F701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BC0EBE99-4473-D944-8797-6AE037F5D2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tr-TR"/>
              <a:t>Asıl metin stillerini düzenle
İkinci düzey
Üçüncü düzey
Dördüncü düzey
Beşinci düzey</a:t>
            </a:r>
          </a:p>
        </p:txBody>
      </p:sp>
      <p:sp>
        <p:nvSpPr>
          <p:cNvPr id="4" name="İçerik Yer Tutucusu 3">
            <a:extLst>
              <a:ext uri="{FF2B5EF4-FFF2-40B4-BE49-F238E27FC236}">
                <a16:creationId xmlns:a16="http://schemas.microsoft.com/office/drawing/2014/main" xmlns="" id="{C2D83F2C-D870-9646-B2CA-B00CA9CFB6E1}"/>
              </a:ext>
            </a:extLst>
          </p:cNvPr>
          <p:cNvSpPr>
            <a:spLocks noGrp="1"/>
          </p:cNvSpPr>
          <p:nvPr>
            <p:ph sz="half" idx="2"/>
          </p:nvPr>
        </p:nvSpPr>
        <p:spPr>
          <a:xfrm>
            <a:off x="839788" y="2505075"/>
            <a:ext cx="5157787" cy="3684588"/>
          </a:xfrm>
        </p:spPr>
        <p:txBody>
          <a:bodyPr/>
          <a:lstStyle/>
          <a:p>
            <a:r>
              <a:rPr lang="tr-TR"/>
              <a:t>Asıl metin stillerini düzenle
İkinci düzey
Üçüncü düzey
Dördüncü düzey
Beşinci düzey</a:t>
            </a:r>
          </a:p>
        </p:txBody>
      </p:sp>
      <p:sp>
        <p:nvSpPr>
          <p:cNvPr id="5" name="Metin Yer Tutucusu 4">
            <a:extLst>
              <a:ext uri="{FF2B5EF4-FFF2-40B4-BE49-F238E27FC236}">
                <a16:creationId xmlns:a16="http://schemas.microsoft.com/office/drawing/2014/main" xmlns="" id="{80589F42-21A6-2B48-9DBF-CE1EDC004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tr-TR"/>
              <a:t>Asıl metin stillerini düzenle
İkinci düzey
Üçüncü düzey
Dördüncü düzey
Beşinci düzey</a:t>
            </a:r>
          </a:p>
        </p:txBody>
      </p:sp>
      <p:sp>
        <p:nvSpPr>
          <p:cNvPr id="6" name="İçerik Yer Tutucusu 5">
            <a:extLst>
              <a:ext uri="{FF2B5EF4-FFF2-40B4-BE49-F238E27FC236}">
                <a16:creationId xmlns:a16="http://schemas.microsoft.com/office/drawing/2014/main" xmlns="" id="{FAD62EF4-4904-134D-B200-9B0CA07B3CBC}"/>
              </a:ext>
            </a:extLst>
          </p:cNvPr>
          <p:cNvSpPr>
            <a:spLocks noGrp="1"/>
          </p:cNvSpPr>
          <p:nvPr>
            <p:ph sz="quarter" idx="4"/>
          </p:nvPr>
        </p:nvSpPr>
        <p:spPr>
          <a:xfrm>
            <a:off x="6172200" y="2505075"/>
            <a:ext cx="5183188" cy="3684588"/>
          </a:xfrm>
        </p:spPr>
        <p:txBody>
          <a:bodyPr/>
          <a:lstStyle/>
          <a:p>
            <a:r>
              <a:rPr lang="tr-TR"/>
              <a:t>Asıl metin stillerini düzenle
İkinci düzey
Üçüncü düzey
Dördüncü düzey
Beşinci düzey</a:t>
            </a:r>
          </a:p>
        </p:txBody>
      </p:sp>
      <p:sp>
        <p:nvSpPr>
          <p:cNvPr id="7" name="Veri Yer Tutucusu 6">
            <a:extLst>
              <a:ext uri="{FF2B5EF4-FFF2-40B4-BE49-F238E27FC236}">
                <a16:creationId xmlns:a16="http://schemas.microsoft.com/office/drawing/2014/main" xmlns="" id="{3B9D8610-F48A-2A46-9FF7-FAA00CAB4F1F}"/>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8" name="Alt Bilgi Yer Tutucusu 7">
            <a:extLst>
              <a:ext uri="{FF2B5EF4-FFF2-40B4-BE49-F238E27FC236}">
                <a16:creationId xmlns:a16="http://schemas.microsoft.com/office/drawing/2014/main" xmlns="" id="{592390CE-D0ED-3F45-B6AB-284EF9C954BD}"/>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xmlns="" id="{F790CBA0-AD48-B340-B190-10E5B39E5C20}"/>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392834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488D336F-6750-3C41-809B-F5A8A491C05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xmlns="" id="{7458F169-DE17-A04D-905E-D59E5EDEBC1F}"/>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4" name="Alt Bilgi Yer Tutucusu 3">
            <a:extLst>
              <a:ext uri="{FF2B5EF4-FFF2-40B4-BE49-F238E27FC236}">
                <a16:creationId xmlns:a16="http://schemas.microsoft.com/office/drawing/2014/main" xmlns="" id="{F924D6F5-525D-FC4E-9E42-B3D21809B21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xmlns="" id="{38AA0FE2-4446-1C4F-9661-C81899EE5530}"/>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168644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xmlns="" id="{9CD2D435-D2CA-774F-A594-B82DA89C47AF}"/>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3" name="Alt Bilgi Yer Tutucusu 2">
            <a:extLst>
              <a:ext uri="{FF2B5EF4-FFF2-40B4-BE49-F238E27FC236}">
                <a16:creationId xmlns:a16="http://schemas.microsoft.com/office/drawing/2014/main" xmlns="" id="{E306B248-7623-574A-9B09-A75B7038D1E8}"/>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xmlns="" id="{75AEABBA-68CE-1340-9813-F6E600D857FB}"/>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266350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48396AA0-7A4A-B441-A722-B5F4655DC0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xmlns="" id="{89506DCE-57E8-674A-BC05-00DAC356B6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tr-TR"/>
              <a:t>Asıl metin stillerini düzenle
İkinci düzey
Üçüncü düzey
Dördüncü düzey
Beşinci düzey</a:t>
            </a:r>
          </a:p>
        </p:txBody>
      </p:sp>
      <p:sp>
        <p:nvSpPr>
          <p:cNvPr id="4" name="Metin Yer Tutucusu 3">
            <a:extLst>
              <a:ext uri="{FF2B5EF4-FFF2-40B4-BE49-F238E27FC236}">
                <a16:creationId xmlns:a16="http://schemas.microsoft.com/office/drawing/2014/main" xmlns="" id="{6AE3D395-7567-8046-AE72-7A32ABC2C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xmlns="" id="{3B03D0A1-C9DC-A940-9271-3BD013A00021}"/>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6" name="Alt Bilgi Yer Tutucusu 5">
            <a:extLst>
              <a:ext uri="{FF2B5EF4-FFF2-40B4-BE49-F238E27FC236}">
                <a16:creationId xmlns:a16="http://schemas.microsoft.com/office/drawing/2014/main" xmlns="" id="{BBC388C5-1343-FA41-933F-610CA2FFAD56}"/>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xmlns="" id="{D1BB32B7-C089-8F4C-ADFC-418DFFACB47A}"/>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41801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FDE9A594-AC2D-7043-8A9F-6A34D5AADA8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xmlns="" id="{43F26859-C0A0-9142-BB7E-8214B1FFE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xmlns="" id="{CE23F82F-A6F7-6043-BA43-E7EBA8046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tr-TR"/>
              <a:t>Asıl metin stillerini düzenle
İkinci düzey
Üçüncü düzey
Dördüncü düzey
Beşinci düzey</a:t>
            </a:r>
          </a:p>
        </p:txBody>
      </p:sp>
      <p:sp>
        <p:nvSpPr>
          <p:cNvPr id="5" name="Veri Yer Tutucusu 4">
            <a:extLst>
              <a:ext uri="{FF2B5EF4-FFF2-40B4-BE49-F238E27FC236}">
                <a16:creationId xmlns:a16="http://schemas.microsoft.com/office/drawing/2014/main" xmlns="" id="{EB0FAA41-FB76-8F43-A6C1-4A4F0E4A9A56}"/>
              </a:ext>
            </a:extLst>
          </p:cNvPr>
          <p:cNvSpPr>
            <a:spLocks noGrp="1"/>
          </p:cNvSpPr>
          <p:nvPr>
            <p:ph type="dt" sz="half" idx="10"/>
          </p:nvPr>
        </p:nvSpPr>
        <p:spPr/>
        <p:txBody>
          <a:bodyPr/>
          <a:lstStyle/>
          <a:p>
            <a:fld id="{82EDB8D0-98ED-4B86-9D5F-E61ADC70144D}" type="datetimeFigureOut">
              <a:rPr lang="en-US" smtClean="0"/>
              <a:pPr/>
              <a:t>11/26/2021</a:t>
            </a:fld>
            <a:endParaRPr lang="en-US" dirty="0"/>
          </a:p>
        </p:txBody>
      </p:sp>
      <p:sp>
        <p:nvSpPr>
          <p:cNvPr id="6" name="Alt Bilgi Yer Tutucusu 5">
            <a:extLst>
              <a:ext uri="{FF2B5EF4-FFF2-40B4-BE49-F238E27FC236}">
                <a16:creationId xmlns:a16="http://schemas.microsoft.com/office/drawing/2014/main" xmlns="" id="{D96F6F07-57D8-7C47-98BD-75211BCA11F8}"/>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xmlns="" id="{3EF38EEB-F0D9-EF4E-ACD1-F209C5B8D550}"/>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340237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xmlns="" id="{723600EF-AE2A-E441-BCD7-F60E1B78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xmlns="" id="{53BF8E0B-C42E-5249-8C57-366AA16C5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tr-TR"/>
              <a:t>Asıl metin stillerini düzenle
İkinci düzey
Üçüncü düzey
Dördüncü düzey
Beşinci düzey</a:t>
            </a:r>
          </a:p>
        </p:txBody>
      </p:sp>
      <p:sp>
        <p:nvSpPr>
          <p:cNvPr id="4" name="Veri Yer Tutucusu 3">
            <a:extLst>
              <a:ext uri="{FF2B5EF4-FFF2-40B4-BE49-F238E27FC236}">
                <a16:creationId xmlns:a16="http://schemas.microsoft.com/office/drawing/2014/main" xmlns="" id="{0C292464-FE7A-BF42-9A75-62556725C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11/26/2021</a:t>
            </a:fld>
            <a:endParaRPr lang="en-US" dirty="0"/>
          </a:p>
        </p:txBody>
      </p:sp>
      <p:sp>
        <p:nvSpPr>
          <p:cNvPr id="5" name="Alt Bilgi Yer Tutucusu 4">
            <a:extLst>
              <a:ext uri="{FF2B5EF4-FFF2-40B4-BE49-F238E27FC236}">
                <a16:creationId xmlns:a16="http://schemas.microsoft.com/office/drawing/2014/main" xmlns="" id="{8041048F-5882-6D4B-8E8E-737327A34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xmlns="" id="{1E531972-8A78-1D4C-8F02-AF9164B4B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xmlns="" val="46464801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12 Resim" descr="yetkinlik-bazli-mulakat-teknikleri-nelerdir@2x-100.jpg"/>
          <p:cNvPicPr>
            <a:picLocks noChangeAspect="1"/>
          </p:cNvPicPr>
          <p:nvPr/>
        </p:nvPicPr>
        <p:blipFill>
          <a:blip r:embed="rId3" cstate="print"/>
          <a:stretch>
            <a:fillRect/>
          </a:stretch>
        </p:blipFill>
        <p:spPr>
          <a:xfrm>
            <a:off x="6461194" y="1402081"/>
            <a:ext cx="5730806" cy="3781424"/>
          </a:xfrm>
          <a:prstGeom prst="rect">
            <a:avLst/>
          </a:prstGeom>
        </p:spPr>
      </p:pic>
      <p:pic>
        <p:nvPicPr>
          <p:cNvPr id="5" name="Resim 4">
            <a:extLst>
              <a:ext uri="{FF2B5EF4-FFF2-40B4-BE49-F238E27FC236}">
                <a16:creationId xmlns:a16="http://schemas.microsoft.com/office/drawing/2014/main" xmlns="" id="{EC337D23-E0EB-754C-AEE1-16F8B5E8B07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77240" y="1620362"/>
            <a:ext cx="720067" cy="720067"/>
          </a:xfrm>
          <a:prstGeom prst="rect">
            <a:avLst/>
          </a:prstGeom>
        </p:spPr>
      </p:pic>
      <p:sp>
        <p:nvSpPr>
          <p:cNvPr id="6" name="5 Metin kutusu"/>
          <p:cNvSpPr txBox="1"/>
          <p:nvPr/>
        </p:nvSpPr>
        <p:spPr>
          <a:xfrm>
            <a:off x="1471749" y="1561010"/>
            <a:ext cx="6925491" cy="2554545"/>
          </a:xfrm>
          <a:prstGeom prst="rect">
            <a:avLst/>
          </a:prstGeom>
          <a:noFill/>
        </p:spPr>
        <p:txBody>
          <a:bodyPr wrap="square" rtlCol="0">
            <a:spAutoFit/>
          </a:bodyPr>
          <a:lstStyle/>
          <a:p>
            <a:r>
              <a:rPr lang="tr-TR" sz="4000" b="1" dirty="0" smtClean="0">
                <a:solidFill>
                  <a:schemeClr val="accent1">
                    <a:lumMod val="50000"/>
                  </a:schemeClr>
                </a:solidFill>
                <a:latin typeface="Bahnschrift Light SemiCondensed" pitchFamily="34" charset="0"/>
                <a:cs typeface="Arial" pitchFamily="34" charset="0"/>
              </a:rPr>
              <a:t>DAVRANIŞSAL (YETKİNLİK BAZLI) </a:t>
            </a:r>
          </a:p>
          <a:p>
            <a:r>
              <a:rPr lang="tr-TR" sz="4000" b="1" dirty="0" smtClean="0">
                <a:solidFill>
                  <a:schemeClr val="accent1">
                    <a:lumMod val="50000"/>
                  </a:schemeClr>
                </a:solidFill>
                <a:latin typeface="Bahnschrift Light SemiCondensed" pitchFamily="34" charset="0"/>
                <a:cs typeface="Arial" pitchFamily="34" charset="0"/>
              </a:rPr>
              <a:t>MÜLAKAT SORULARI</a:t>
            </a:r>
          </a:p>
          <a:p>
            <a:endParaRPr lang="tr-TR" sz="4000" b="1" dirty="0" smtClean="0">
              <a:solidFill>
                <a:schemeClr val="accent1">
                  <a:lumMod val="50000"/>
                </a:schemeClr>
              </a:solidFill>
              <a:latin typeface="Bahnschrift Light SemiCondensed" pitchFamily="34" charset="0"/>
              <a:cs typeface="Arial" pitchFamily="34" charset="0"/>
            </a:endParaRPr>
          </a:p>
          <a:p>
            <a:r>
              <a:rPr lang="tr-TR" sz="4000" b="1" dirty="0" smtClean="0">
                <a:solidFill>
                  <a:schemeClr val="accent1">
                    <a:lumMod val="50000"/>
                  </a:schemeClr>
                </a:solidFill>
                <a:latin typeface="Bahnschrift Light SemiCondensed" pitchFamily="34" charset="0"/>
                <a:cs typeface="Arial" pitchFamily="34" charset="0"/>
              </a:rPr>
              <a:t>STAR KAVRAMI</a:t>
            </a:r>
            <a:endParaRPr lang="tr-TR" sz="4000" b="1" dirty="0">
              <a:solidFill>
                <a:schemeClr val="accent1">
                  <a:lumMod val="50000"/>
                </a:schemeClr>
              </a:solidFill>
              <a:latin typeface="Bahnschrift Light SemiCondensed" pitchFamily="34" charset="0"/>
              <a:cs typeface="Arial" pitchFamily="34" charset="0"/>
            </a:endParaRPr>
          </a:p>
        </p:txBody>
      </p:sp>
      <p:pic>
        <p:nvPicPr>
          <p:cNvPr id="8" name="Resim 4">
            <a:extLst>
              <a:ext uri="{FF2B5EF4-FFF2-40B4-BE49-F238E27FC236}">
                <a16:creationId xmlns:a16="http://schemas.microsoft.com/office/drawing/2014/main" xmlns="" id="{EC337D23-E0EB-754C-AEE1-16F8B5E8B07E}"/>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92480" y="3418682"/>
            <a:ext cx="720067" cy="720067"/>
          </a:xfrm>
          <a:prstGeom prst="rect">
            <a:avLst/>
          </a:prstGeom>
        </p:spPr>
      </p:pic>
      <p:pic>
        <p:nvPicPr>
          <p:cNvPr id="9"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10" name="9 Dikdörtgen"/>
          <p:cNvSpPr/>
          <p:nvPr/>
        </p:nvSpPr>
        <p:spPr>
          <a:xfrm>
            <a:off x="0" y="396240"/>
            <a:ext cx="12192000" cy="32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Dikdörtgen"/>
          <p:cNvSpPr/>
          <p:nvPr/>
        </p:nvSpPr>
        <p:spPr>
          <a:xfrm>
            <a:off x="0" y="5090160"/>
            <a:ext cx="12192000" cy="594360"/>
          </a:xfrm>
          <a:prstGeom prst="rect">
            <a:avLst/>
          </a:prstGeom>
          <a:solidFill>
            <a:srgbClr val="1FF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Metin kutusu"/>
          <p:cNvSpPr txBox="1"/>
          <p:nvPr/>
        </p:nvSpPr>
        <p:spPr>
          <a:xfrm>
            <a:off x="914400" y="6126480"/>
            <a:ext cx="3586495" cy="400110"/>
          </a:xfrm>
          <a:prstGeom prst="rect">
            <a:avLst/>
          </a:prstGeom>
          <a:noFill/>
        </p:spPr>
        <p:txBody>
          <a:bodyPr wrap="none" rtlCol="0">
            <a:spAutoFit/>
          </a:bodyPr>
          <a:lstStyle/>
          <a:p>
            <a:r>
              <a:rPr lang="tr-TR" sz="2000" b="1" dirty="0" smtClean="0">
                <a:solidFill>
                  <a:schemeClr val="accent1">
                    <a:lumMod val="75000"/>
                  </a:schemeClr>
                </a:solidFill>
              </a:rPr>
              <a:t>By Career Coaching </a:t>
            </a:r>
            <a:r>
              <a:rPr lang="tr-TR" sz="2000" b="1" dirty="0" err="1" smtClean="0">
                <a:solidFill>
                  <a:schemeClr val="accent1">
                    <a:lumMod val="75000"/>
                  </a:schemeClr>
                </a:solidFill>
              </a:rPr>
              <a:t>Department</a:t>
            </a:r>
            <a:endParaRPr lang="tr-TR" sz="2000" b="1" dirty="0">
              <a:solidFill>
                <a:schemeClr val="accent1">
                  <a:lumMod val="75000"/>
                </a:schemeClr>
              </a:solidFill>
            </a:endParaRPr>
          </a:p>
        </p:txBody>
      </p:sp>
    </p:spTree>
    <p:extLst>
      <p:ext uri="{BB962C8B-B14F-4D97-AF65-F5344CB8AC3E}">
        <p14:creationId xmlns:p14="http://schemas.microsoft.com/office/powerpoint/2010/main" xmlns="" val="3685066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Resim" descr="indir (1).jfif"/>
          <p:cNvPicPr>
            <a:picLocks noChangeAspect="1"/>
          </p:cNvPicPr>
          <p:nvPr/>
        </p:nvPicPr>
        <p:blipFill>
          <a:blip r:embed="rId2" cstate="print"/>
          <a:stretch>
            <a:fillRect/>
          </a:stretch>
        </p:blipFill>
        <p:spPr>
          <a:xfrm>
            <a:off x="6583681" y="3409155"/>
            <a:ext cx="3464242" cy="3448845"/>
          </a:xfrm>
          <a:prstGeom prst="rect">
            <a:avLst/>
          </a:prstGeom>
        </p:spPr>
      </p:pic>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6" name="Dikdörtgen 6">
            <a:extLst>
              <a:ext uri="{FF2B5EF4-FFF2-40B4-BE49-F238E27FC236}">
                <a16:creationId xmlns:a16="http://schemas.microsoft.com/office/drawing/2014/main" xmlns="" id="{E2277DF2-AB40-C943-8CD0-71A530D77FC8}"/>
              </a:ext>
            </a:extLst>
          </p:cNvPr>
          <p:cNvSpPr/>
          <p:nvPr/>
        </p:nvSpPr>
        <p:spPr>
          <a:xfrm>
            <a:off x="667255" y="584005"/>
            <a:ext cx="7685630" cy="707886"/>
          </a:xfrm>
          <a:prstGeom prst="rect">
            <a:avLst/>
          </a:prstGeom>
        </p:spPr>
        <p:txBody>
          <a:bodyPr wrap="none">
            <a:spAutoFit/>
          </a:bodyPr>
          <a:lstStyle/>
          <a:p>
            <a:pPr marL="571500" indent="-571500">
              <a:buBlip>
                <a:blip r:embed="rId4"/>
              </a:buBlip>
            </a:pPr>
            <a:r>
              <a:rPr lang="tr-TR" sz="4000" b="1" dirty="0" smtClean="0">
                <a:solidFill>
                  <a:schemeClr val="accent1">
                    <a:lumMod val="75000"/>
                  </a:schemeClr>
                </a:solidFill>
              </a:rPr>
              <a:t>Sorulara Nasıl Cevap Vermeliyiz?</a:t>
            </a:r>
          </a:p>
        </p:txBody>
      </p:sp>
      <p:sp>
        <p:nvSpPr>
          <p:cNvPr id="4" name="3 Dikdörtgen"/>
          <p:cNvSpPr/>
          <p:nvPr/>
        </p:nvSpPr>
        <p:spPr>
          <a:xfrm>
            <a:off x="822960" y="1468458"/>
            <a:ext cx="10728960" cy="4770537"/>
          </a:xfrm>
          <a:prstGeom prst="rect">
            <a:avLst/>
          </a:prstGeom>
        </p:spPr>
        <p:txBody>
          <a:bodyPr wrap="square">
            <a:spAutoFit/>
          </a:bodyPr>
          <a:lstStyle/>
          <a:p>
            <a:r>
              <a:rPr lang="tr-TR" sz="2400" dirty="0" smtClean="0"/>
              <a:t>Yetkinlik bazlı mülakata katılacak olan adayın mülakat sırasında dikkat etmesi gereken bazı hususlar söz konusudur. Mülakat sırasında sorulan sorulara hikayeleştirme yaparak cevap vermesi gerekir. Ayrıca her soru için farklı bir hikaye ve senaryo ile karşılarına çıkmaları beklenir. Sorulara düşünerek ve kendinden emin cevaplar vermelilerdir. Aday karşısındaki </a:t>
            </a:r>
            <a:r>
              <a:rPr lang="tr-TR" sz="2400" dirty="0" err="1" smtClean="0"/>
              <a:t>İK’cıyı</a:t>
            </a:r>
            <a:r>
              <a:rPr lang="tr-TR" sz="2400" dirty="0" smtClean="0"/>
              <a:t> etkilemek için kendini en iyi şekilde ifade etmelidir. </a:t>
            </a:r>
          </a:p>
          <a:p>
            <a:r>
              <a:rPr lang="tr-TR" sz="2400" dirty="0" smtClean="0"/>
              <a:t>Kendini ifade ederken  </a:t>
            </a:r>
            <a:r>
              <a:rPr lang="tr-TR" sz="2400" b="1" dirty="0" smtClean="0"/>
              <a:t>STAR yöntemi </a:t>
            </a:r>
            <a:r>
              <a:rPr lang="tr-TR" sz="2400" dirty="0" smtClean="0"/>
              <a:t>kullanılmalıdır.</a:t>
            </a:r>
          </a:p>
          <a:p>
            <a:endParaRPr lang="tr-TR" sz="2400" dirty="0" smtClean="0"/>
          </a:p>
          <a:p>
            <a:r>
              <a:rPr lang="tr-TR" sz="2800" b="1" dirty="0" smtClean="0"/>
              <a:t>S</a:t>
            </a:r>
            <a:r>
              <a:rPr lang="tr-TR" sz="2800" dirty="0" smtClean="0"/>
              <a:t>  </a:t>
            </a:r>
            <a:r>
              <a:rPr lang="tr-TR" sz="2800" dirty="0" smtClean="0">
                <a:sym typeface="Wingdings" pitchFamily="2" charset="2"/>
              </a:rPr>
              <a:t> </a:t>
            </a:r>
            <a:r>
              <a:rPr lang="tr-TR" sz="2800" dirty="0" err="1" smtClean="0"/>
              <a:t>Situation</a:t>
            </a:r>
            <a:r>
              <a:rPr lang="tr-TR" sz="2800" dirty="0" smtClean="0"/>
              <a:t>/Durum:</a:t>
            </a:r>
          </a:p>
          <a:p>
            <a:r>
              <a:rPr lang="tr-TR" sz="2800" b="1" dirty="0" smtClean="0"/>
              <a:t>T </a:t>
            </a:r>
            <a:r>
              <a:rPr lang="tr-TR" sz="2800" dirty="0" smtClean="0"/>
              <a:t> </a:t>
            </a:r>
            <a:r>
              <a:rPr lang="tr-TR" sz="2800" dirty="0" smtClean="0">
                <a:sym typeface="Wingdings" pitchFamily="2" charset="2"/>
              </a:rPr>
              <a:t> </a:t>
            </a:r>
            <a:r>
              <a:rPr lang="tr-TR" sz="2800" dirty="0" err="1" smtClean="0">
                <a:sym typeface="Wingdings" pitchFamily="2" charset="2"/>
              </a:rPr>
              <a:t>Task</a:t>
            </a:r>
            <a:r>
              <a:rPr lang="tr-TR" sz="2800" dirty="0" smtClean="0">
                <a:sym typeface="Wingdings" pitchFamily="2" charset="2"/>
              </a:rPr>
              <a:t>/Görev</a:t>
            </a:r>
            <a:endParaRPr lang="tr-TR" sz="2800" dirty="0" smtClean="0"/>
          </a:p>
          <a:p>
            <a:r>
              <a:rPr lang="tr-TR" sz="2800" b="1" dirty="0" smtClean="0"/>
              <a:t>A</a:t>
            </a:r>
            <a:r>
              <a:rPr lang="tr-TR" sz="2800" dirty="0" smtClean="0"/>
              <a:t> </a:t>
            </a:r>
            <a:r>
              <a:rPr lang="tr-TR" sz="2800" dirty="0" smtClean="0">
                <a:sym typeface="Wingdings" pitchFamily="2" charset="2"/>
              </a:rPr>
              <a:t> </a:t>
            </a:r>
            <a:r>
              <a:rPr lang="tr-TR" sz="2800" dirty="0" err="1" smtClean="0">
                <a:sym typeface="Wingdings" pitchFamily="2" charset="2"/>
              </a:rPr>
              <a:t>Action</a:t>
            </a:r>
            <a:r>
              <a:rPr lang="tr-TR" sz="2800" dirty="0" smtClean="0">
                <a:sym typeface="Wingdings" pitchFamily="2" charset="2"/>
              </a:rPr>
              <a:t>/Eylem</a:t>
            </a:r>
            <a:endParaRPr lang="tr-TR" sz="2800" dirty="0" smtClean="0"/>
          </a:p>
          <a:p>
            <a:r>
              <a:rPr lang="tr-TR" sz="2800" b="1" dirty="0" smtClean="0"/>
              <a:t>R</a:t>
            </a:r>
            <a:r>
              <a:rPr lang="tr-TR" sz="2800" dirty="0" smtClean="0"/>
              <a:t> </a:t>
            </a:r>
            <a:r>
              <a:rPr lang="tr-TR" sz="2800" dirty="0" smtClean="0">
                <a:sym typeface="Wingdings" pitchFamily="2" charset="2"/>
              </a:rPr>
              <a:t> </a:t>
            </a:r>
            <a:r>
              <a:rPr lang="tr-TR" sz="2800" dirty="0" err="1" smtClean="0">
                <a:sym typeface="Wingdings" pitchFamily="2" charset="2"/>
              </a:rPr>
              <a:t>Result</a:t>
            </a:r>
            <a:r>
              <a:rPr lang="tr-TR" sz="2800" dirty="0" smtClean="0">
                <a:sym typeface="Wingdings" pitchFamily="2" charset="2"/>
              </a:rPr>
              <a:t>/Sonuç</a:t>
            </a:r>
            <a:endParaRPr lang="tr-TR" sz="2800" dirty="0"/>
          </a:p>
        </p:txBody>
      </p:sp>
    </p:spTree>
    <p:extLst>
      <p:ext uri="{BB962C8B-B14F-4D97-AF65-F5344CB8AC3E}">
        <p14:creationId xmlns:p14="http://schemas.microsoft.com/office/powerpoint/2010/main" xmlns="" val="697135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descr="behavioral-job-interview-questions-2059620_round2-5b4fa44ec9e77c005bf0f614.png"/>
          <p:cNvPicPr>
            <a:picLocks noChangeAspect="1"/>
          </p:cNvPicPr>
          <p:nvPr/>
        </p:nvPicPr>
        <p:blipFill>
          <a:blip r:embed="rId2" cstate="print"/>
          <a:stretch>
            <a:fillRect/>
          </a:stretch>
        </p:blipFill>
        <p:spPr>
          <a:xfrm>
            <a:off x="0" y="-1"/>
            <a:ext cx="12192000" cy="6866483"/>
          </a:xfrm>
          <a:prstGeom prst="rect">
            <a:avLst/>
          </a:prstGeom>
        </p:spPr>
      </p:pic>
    </p:spTree>
    <p:extLst>
      <p:ext uri="{BB962C8B-B14F-4D97-AF65-F5344CB8AC3E}">
        <p14:creationId xmlns:p14="http://schemas.microsoft.com/office/powerpoint/2010/main" xmlns="" val="3097430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Resim" descr="images (1).jfif"/>
          <p:cNvPicPr>
            <a:picLocks noChangeAspect="1"/>
          </p:cNvPicPr>
          <p:nvPr/>
        </p:nvPicPr>
        <p:blipFill>
          <a:blip r:embed="rId2" cstate="print"/>
          <a:stretch>
            <a:fillRect/>
          </a:stretch>
        </p:blipFill>
        <p:spPr>
          <a:xfrm>
            <a:off x="8350567" y="0"/>
            <a:ext cx="3171825" cy="1438275"/>
          </a:xfrm>
          <a:prstGeom prst="rect">
            <a:avLst/>
          </a:prstGeom>
        </p:spPr>
      </p:pic>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3" name="Dikdörtgen 6">
            <a:extLst>
              <a:ext uri="{FF2B5EF4-FFF2-40B4-BE49-F238E27FC236}">
                <a16:creationId xmlns:a16="http://schemas.microsoft.com/office/drawing/2014/main" xmlns="" id="{E2277DF2-AB40-C943-8CD0-71A530D77FC8}"/>
              </a:ext>
            </a:extLst>
          </p:cNvPr>
          <p:cNvSpPr/>
          <p:nvPr/>
        </p:nvSpPr>
        <p:spPr>
          <a:xfrm>
            <a:off x="667255" y="416365"/>
            <a:ext cx="2496196" cy="830997"/>
          </a:xfrm>
          <a:prstGeom prst="rect">
            <a:avLst/>
          </a:prstGeom>
        </p:spPr>
        <p:txBody>
          <a:bodyPr wrap="none">
            <a:spAutoFit/>
          </a:bodyPr>
          <a:lstStyle/>
          <a:p>
            <a:pPr marL="571500" indent="-571500">
              <a:buBlip>
                <a:blip r:embed="rId4"/>
              </a:buBlip>
            </a:pPr>
            <a:r>
              <a:rPr lang="tr-TR" sz="4800" b="1" dirty="0" smtClean="0">
                <a:solidFill>
                  <a:schemeClr val="accent1">
                    <a:lumMod val="75000"/>
                  </a:schemeClr>
                </a:solidFill>
              </a:rPr>
              <a:t>S T A R</a:t>
            </a:r>
          </a:p>
        </p:txBody>
      </p:sp>
      <p:sp>
        <p:nvSpPr>
          <p:cNvPr id="4" name="3 Dikdörtgen"/>
          <p:cNvSpPr/>
          <p:nvPr/>
        </p:nvSpPr>
        <p:spPr>
          <a:xfrm>
            <a:off x="838200" y="1320076"/>
            <a:ext cx="10942320" cy="4585871"/>
          </a:xfrm>
          <a:prstGeom prst="rect">
            <a:avLst/>
          </a:prstGeom>
        </p:spPr>
        <p:txBody>
          <a:bodyPr wrap="square">
            <a:spAutoFit/>
          </a:bodyPr>
          <a:lstStyle/>
          <a:p>
            <a:r>
              <a:rPr lang="tr-TR" sz="2800" b="1" dirty="0" smtClean="0">
                <a:solidFill>
                  <a:schemeClr val="accent1">
                    <a:lumMod val="50000"/>
                  </a:schemeClr>
                </a:solidFill>
              </a:rPr>
              <a:t>S</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rPr>
              <a:t>Situation</a:t>
            </a:r>
            <a:r>
              <a:rPr lang="tr-TR" sz="2800" dirty="0" smtClean="0">
                <a:solidFill>
                  <a:schemeClr val="accent1">
                    <a:lumMod val="50000"/>
                  </a:schemeClr>
                </a:solidFill>
              </a:rPr>
              <a:t>/Durum</a:t>
            </a:r>
            <a:r>
              <a:rPr lang="tr-TR" sz="2800" dirty="0" smtClean="0">
                <a:solidFill>
                  <a:schemeClr val="accent1">
                    <a:lumMod val="50000"/>
                  </a:schemeClr>
                </a:solidFill>
              </a:rPr>
              <a:t>: </a:t>
            </a:r>
            <a:r>
              <a:rPr lang="tr-TR" sz="2000" dirty="0" smtClean="0"/>
              <a:t>Bir işi yaptığınız veya işte bir zorlukla karşılaştığınız bağlamı tanımlayın. Örneğin, belki bir grup projesi üzerinde çalışıyordunuz ya da bir iş arkadaşınızla bir anlaşmazlık yaşadınız. Bu durum bir iş deneyiminden, bir gönüllü pozisyonundan veya herhangi bir ilgili olaydan alınabilir. Mümkün olduğunca spesifik olun.</a:t>
            </a:r>
            <a:endParaRPr lang="tr-TR" sz="2800" dirty="0" smtClean="0"/>
          </a:p>
          <a:p>
            <a:r>
              <a:rPr lang="tr-TR" sz="2800" b="1" dirty="0" smtClean="0">
                <a:solidFill>
                  <a:schemeClr val="accent1">
                    <a:lumMod val="50000"/>
                  </a:schemeClr>
                </a:solidFill>
              </a:rPr>
              <a:t>T </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Task</a:t>
            </a:r>
            <a:r>
              <a:rPr lang="tr-TR" sz="2800" dirty="0" smtClean="0">
                <a:solidFill>
                  <a:schemeClr val="accent1">
                    <a:lumMod val="50000"/>
                  </a:schemeClr>
                </a:solidFill>
                <a:sym typeface="Wingdings" pitchFamily="2" charset="2"/>
              </a:rPr>
              <a:t>/Görev : </a:t>
            </a:r>
            <a:r>
              <a:rPr lang="tr-TR" sz="2000" dirty="0" smtClean="0"/>
              <a:t> </a:t>
            </a:r>
            <a:r>
              <a:rPr lang="tr-TR" sz="2000" dirty="0" smtClean="0"/>
              <a:t>Bu </a:t>
            </a:r>
            <a:r>
              <a:rPr lang="tr-TR" sz="2000" dirty="0" smtClean="0"/>
              <a:t>aşamada bu durumdaki sorumluluğunuzu tanımlayın. Belki de grubunuzun bir projeyi kısa bir süre içinde tamamlamasına, bir iş arkadaşınızla bir anlaşmazlığı çözmesine veya bir satış hedefine ulaşmasına yardımcı olmanız ile ilgili bilgi verebilirsiniz.</a:t>
            </a:r>
            <a:endParaRPr lang="tr-TR" sz="2000" dirty="0" smtClean="0"/>
          </a:p>
          <a:p>
            <a:r>
              <a:rPr lang="tr-TR" sz="2800" b="1" dirty="0" smtClean="0">
                <a:solidFill>
                  <a:schemeClr val="accent1">
                    <a:lumMod val="50000"/>
                  </a:schemeClr>
                </a:solidFill>
              </a:rPr>
              <a:t>A</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Action</a:t>
            </a:r>
            <a:r>
              <a:rPr lang="tr-TR" sz="2800" dirty="0" smtClean="0">
                <a:solidFill>
                  <a:schemeClr val="accent1">
                    <a:lumMod val="50000"/>
                  </a:schemeClr>
                </a:solidFill>
                <a:sym typeface="Wingdings" pitchFamily="2" charset="2"/>
              </a:rPr>
              <a:t>/Eylem : </a:t>
            </a:r>
            <a:r>
              <a:rPr lang="tr-TR" sz="2000" dirty="0" smtClean="0"/>
              <a:t>Düşünce süreçlerinizi, </a:t>
            </a:r>
            <a:r>
              <a:rPr lang="tr-TR" sz="2000" dirty="0" smtClean="0"/>
              <a:t> </a:t>
            </a:r>
            <a:r>
              <a:rPr lang="tr-TR" sz="2000" dirty="0" smtClean="0"/>
              <a:t>olaylara nasıl yaklaştığınızı , görevi </a:t>
            </a:r>
            <a:r>
              <a:rPr lang="tr-TR" sz="2000" dirty="0" smtClean="0"/>
              <a:t>nasıl tamamladığınızı veya nasıl başardığınızı açıklayabilirsiniz. Ekibinizin, patronunuzun veya iş arkadaşınızın yaptıklarından çok kendi yaptıklarınıza odaklanın. (İpucu: “yaptık” demek yerine “yaptım” diyebilirsiniz.)</a:t>
            </a:r>
            <a:endParaRPr lang="tr-TR" sz="2000" dirty="0" smtClean="0"/>
          </a:p>
          <a:p>
            <a:r>
              <a:rPr lang="tr-TR" sz="2800" b="1" dirty="0" smtClean="0">
                <a:solidFill>
                  <a:schemeClr val="accent1">
                    <a:lumMod val="50000"/>
                  </a:schemeClr>
                </a:solidFill>
              </a:rPr>
              <a:t>R</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Result</a:t>
            </a:r>
            <a:r>
              <a:rPr lang="tr-TR" sz="2800" dirty="0" smtClean="0">
                <a:solidFill>
                  <a:schemeClr val="accent1">
                    <a:lumMod val="50000"/>
                  </a:schemeClr>
                </a:solidFill>
                <a:sym typeface="Wingdings" pitchFamily="2" charset="2"/>
              </a:rPr>
              <a:t>/Sonuç : </a:t>
            </a:r>
            <a:r>
              <a:rPr lang="tr-TR" sz="2000" dirty="0" smtClean="0"/>
              <a:t>Son olarak, yapılan eylemin ürettiği sonuçları veya çıktıları açıklayın. Neyi başardığınızı veya ne öğrendiğinizi vurgulamak faydalı olabilir</a:t>
            </a:r>
            <a:r>
              <a:rPr lang="tr-TR" sz="2000" dirty="0" smtClean="0"/>
              <a:t>.  Yöneticilerden , ekip arkadaşlarınızdan aldığınız geri bildirimleri de belirtmekte  faydalı olabilir. </a:t>
            </a:r>
            <a:endParaRPr lang="tr-TR" sz="2000" dirty="0"/>
          </a:p>
        </p:txBody>
      </p:sp>
    </p:spTree>
    <p:extLst>
      <p:ext uri="{BB962C8B-B14F-4D97-AF65-F5344CB8AC3E}">
        <p14:creationId xmlns:p14="http://schemas.microsoft.com/office/powerpoint/2010/main" xmlns="" val="2115221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3" name="2 Dikdörtgen"/>
          <p:cNvSpPr/>
          <p:nvPr/>
        </p:nvSpPr>
        <p:spPr>
          <a:xfrm>
            <a:off x="838200" y="1320076"/>
            <a:ext cx="10942320" cy="4585871"/>
          </a:xfrm>
          <a:prstGeom prst="rect">
            <a:avLst/>
          </a:prstGeom>
        </p:spPr>
        <p:txBody>
          <a:bodyPr wrap="square">
            <a:spAutoFit/>
          </a:bodyPr>
          <a:lstStyle/>
          <a:p>
            <a:r>
              <a:rPr lang="tr-TR" sz="2800" b="1" dirty="0" smtClean="0">
                <a:solidFill>
                  <a:schemeClr val="accent1">
                    <a:lumMod val="50000"/>
                  </a:schemeClr>
                </a:solidFill>
              </a:rPr>
              <a:t>S</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rPr>
              <a:t>Situation</a:t>
            </a:r>
            <a:r>
              <a:rPr lang="tr-TR" sz="2800" dirty="0" smtClean="0">
                <a:solidFill>
                  <a:schemeClr val="accent1">
                    <a:lumMod val="50000"/>
                  </a:schemeClr>
                </a:solidFill>
              </a:rPr>
              <a:t>/Durum: </a:t>
            </a:r>
            <a:r>
              <a:rPr lang="tr-TR" sz="2000" dirty="0" err="1" smtClean="0"/>
              <a:t>Sprintin</a:t>
            </a:r>
            <a:r>
              <a:rPr lang="tr-TR" sz="2000" dirty="0" smtClean="0"/>
              <a:t> bitimine az bir zaman kala, </a:t>
            </a:r>
            <a:r>
              <a:rPr lang="tr-TR" sz="2000" dirty="0" err="1" smtClean="0"/>
              <a:t>sprinte</a:t>
            </a:r>
            <a:r>
              <a:rPr lang="tr-TR" sz="2000" dirty="0" smtClean="0"/>
              <a:t> yeni </a:t>
            </a:r>
            <a:r>
              <a:rPr lang="tr-TR" sz="2000" dirty="0" err="1" smtClean="0"/>
              <a:t>task</a:t>
            </a:r>
            <a:r>
              <a:rPr lang="tr-TR" sz="2000" dirty="0" smtClean="0"/>
              <a:t> ilave edilmişti ve </a:t>
            </a:r>
            <a:r>
              <a:rPr lang="tr-TR" sz="2000" dirty="0" err="1" smtClean="0"/>
              <a:t>task</a:t>
            </a:r>
            <a:r>
              <a:rPr lang="tr-TR" sz="2000" dirty="0" smtClean="0"/>
              <a:t> bana </a:t>
            </a:r>
            <a:r>
              <a:rPr lang="tr-TR" sz="2000" dirty="0" err="1" smtClean="0"/>
              <a:t>assign</a:t>
            </a:r>
            <a:r>
              <a:rPr lang="tr-TR" sz="2000" dirty="0" smtClean="0"/>
              <a:t> edilmişti. Yetişmesi oldukça zor görünüyordu. Ancak acil bir durum olduğu için muhakkak bu </a:t>
            </a:r>
            <a:r>
              <a:rPr lang="tr-TR" sz="2000" dirty="0" err="1" smtClean="0"/>
              <a:t>sprintte</a:t>
            </a:r>
            <a:r>
              <a:rPr lang="tr-TR" sz="2000" dirty="0" smtClean="0"/>
              <a:t> </a:t>
            </a:r>
            <a:r>
              <a:rPr lang="tr-TR" sz="2000" dirty="0" smtClean="0"/>
              <a:t>tamamlanması </a:t>
            </a:r>
            <a:r>
              <a:rPr lang="tr-TR" sz="2000" dirty="0" smtClean="0"/>
              <a:t>gerekiyordu</a:t>
            </a:r>
          </a:p>
          <a:p>
            <a:endParaRPr lang="tr-TR" sz="2000" dirty="0" smtClean="0"/>
          </a:p>
          <a:p>
            <a:r>
              <a:rPr lang="tr-TR" sz="2800" b="1" dirty="0" smtClean="0">
                <a:solidFill>
                  <a:schemeClr val="accent1">
                    <a:lumMod val="50000"/>
                  </a:schemeClr>
                </a:solidFill>
              </a:rPr>
              <a:t>T </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Task</a:t>
            </a:r>
            <a:r>
              <a:rPr lang="tr-TR" sz="2800" dirty="0" smtClean="0">
                <a:solidFill>
                  <a:schemeClr val="accent1">
                    <a:lumMod val="50000"/>
                  </a:schemeClr>
                </a:solidFill>
                <a:sym typeface="Wingdings" pitchFamily="2" charset="2"/>
              </a:rPr>
              <a:t>/Görev : </a:t>
            </a:r>
            <a:r>
              <a:rPr lang="tr-TR" sz="2000" dirty="0" smtClean="0"/>
              <a:t> </a:t>
            </a:r>
            <a:r>
              <a:rPr lang="tr-TR" sz="2000" dirty="0" smtClean="0"/>
              <a:t>Takım arkadaşlarımla iletişime geçerek, onların da desteğiyle yeni bir planlama yaptım.  </a:t>
            </a:r>
          </a:p>
          <a:p>
            <a:endParaRPr lang="tr-TR" sz="2000" dirty="0" smtClean="0"/>
          </a:p>
          <a:p>
            <a:r>
              <a:rPr lang="tr-TR" sz="2800" b="1" dirty="0" smtClean="0">
                <a:solidFill>
                  <a:schemeClr val="accent1">
                    <a:lumMod val="50000"/>
                  </a:schemeClr>
                </a:solidFill>
              </a:rPr>
              <a:t>A</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Action</a:t>
            </a:r>
            <a:r>
              <a:rPr lang="tr-TR" sz="2800" dirty="0" smtClean="0">
                <a:solidFill>
                  <a:schemeClr val="accent1">
                    <a:lumMod val="50000"/>
                  </a:schemeClr>
                </a:solidFill>
                <a:sym typeface="Wingdings" pitchFamily="2" charset="2"/>
              </a:rPr>
              <a:t>/Eylem : </a:t>
            </a:r>
            <a:r>
              <a:rPr lang="tr-TR" sz="2000" dirty="0" smtClean="0">
                <a:sym typeface="Wingdings" pitchFamily="2" charset="2"/>
              </a:rPr>
              <a:t>Rutin işlerim için takım arkadaşlarımdan yardım istedim. </a:t>
            </a:r>
            <a:r>
              <a:rPr lang="tr-TR" sz="2000" dirty="0" smtClean="0">
                <a:sym typeface="Wingdings" pitchFamily="2" charset="2"/>
              </a:rPr>
              <a:t>Sorumluluğum olan rutin işleri, takım arkadaşlarım arasında paylaştırdım. Acil olan tüm işlerim için sıkıştırılmış bir takvim hazırladım. </a:t>
            </a:r>
            <a:endParaRPr lang="tr-TR" sz="2000" dirty="0" smtClean="0"/>
          </a:p>
          <a:p>
            <a:r>
              <a:rPr lang="tr-TR" sz="2800" b="1" dirty="0" smtClean="0">
                <a:solidFill>
                  <a:schemeClr val="accent1">
                    <a:lumMod val="50000"/>
                  </a:schemeClr>
                </a:solidFill>
              </a:rPr>
              <a:t>R</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Result</a:t>
            </a:r>
            <a:r>
              <a:rPr lang="tr-TR" sz="2800" dirty="0" smtClean="0">
                <a:solidFill>
                  <a:schemeClr val="accent1">
                    <a:lumMod val="50000"/>
                  </a:schemeClr>
                </a:solidFill>
                <a:sym typeface="Wingdings" pitchFamily="2" charset="2"/>
              </a:rPr>
              <a:t>/Sonuç : </a:t>
            </a:r>
            <a:r>
              <a:rPr lang="tr-TR" sz="2000" dirty="0" smtClean="0">
                <a:sym typeface="Wingdings" pitchFamily="2" charset="2"/>
              </a:rPr>
              <a:t>Takvimime yerleştirdiğim tüm işleri eksiksiz bir şekilde tamamladım. Takım liderimiz bu kadar kısa sürede bu işi tamamladığım için beni tebrik etti. Bende takım arkadaşlarımın desteğini ifade ettim. Takım oyunu  ve iletişim ile zor bir işin üstesinden gelmiş oldum.</a:t>
            </a:r>
            <a:endParaRPr lang="tr-TR" sz="2000" dirty="0"/>
          </a:p>
        </p:txBody>
      </p:sp>
      <p:sp>
        <p:nvSpPr>
          <p:cNvPr id="4" name="Dikdörtgen 6">
            <a:extLst>
              <a:ext uri="{FF2B5EF4-FFF2-40B4-BE49-F238E27FC236}">
                <a16:creationId xmlns:a16="http://schemas.microsoft.com/office/drawing/2014/main" xmlns="" id="{E2277DF2-AB40-C943-8CD0-71A530D77FC8}"/>
              </a:ext>
            </a:extLst>
          </p:cNvPr>
          <p:cNvSpPr/>
          <p:nvPr/>
        </p:nvSpPr>
        <p:spPr>
          <a:xfrm>
            <a:off x="667254" y="416365"/>
            <a:ext cx="11524746" cy="584775"/>
          </a:xfrm>
          <a:prstGeom prst="rect">
            <a:avLst/>
          </a:prstGeom>
        </p:spPr>
        <p:txBody>
          <a:bodyPr wrap="square">
            <a:spAutoFit/>
          </a:bodyPr>
          <a:lstStyle/>
          <a:p>
            <a:pPr marL="571500" indent="-571500">
              <a:buBlip>
                <a:blip r:embed="rId3"/>
              </a:buBlip>
            </a:pPr>
            <a:r>
              <a:rPr lang="tr-TR" sz="3200" b="1" dirty="0" smtClean="0">
                <a:solidFill>
                  <a:schemeClr val="accent1">
                    <a:lumMod val="75000"/>
                  </a:schemeClr>
                </a:solidFill>
              </a:rPr>
              <a:t>En son karşılaştığınız zorluk nedir? Nasıl üstesinden geldiniz? </a:t>
            </a:r>
            <a:endParaRPr lang="tr-TR" sz="3200" b="1" dirty="0" smtClean="0">
              <a:solidFill>
                <a:schemeClr val="accent1">
                  <a:lumMod val="75000"/>
                </a:schemeClr>
              </a:solidFill>
            </a:endParaRPr>
          </a:p>
        </p:txBody>
      </p:sp>
    </p:spTree>
    <p:extLst>
      <p:ext uri="{BB962C8B-B14F-4D97-AF65-F5344CB8AC3E}">
        <p14:creationId xmlns:p14="http://schemas.microsoft.com/office/powerpoint/2010/main" xmlns="" val="326636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3" name="2 Dikdörtgen"/>
          <p:cNvSpPr/>
          <p:nvPr/>
        </p:nvSpPr>
        <p:spPr>
          <a:xfrm>
            <a:off x="822960" y="1106716"/>
            <a:ext cx="10942320" cy="5170646"/>
          </a:xfrm>
          <a:prstGeom prst="rect">
            <a:avLst/>
          </a:prstGeom>
        </p:spPr>
        <p:txBody>
          <a:bodyPr wrap="square">
            <a:spAutoFit/>
          </a:bodyPr>
          <a:lstStyle/>
          <a:p>
            <a:r>
              <a:rPr lang="tr-TR" sz="2800" b="1" dirty="0" smtClean="0">
                <a:solidFill>
                  <a:schemeClr val="accent1">
                    <a:lumMod val="50000"/>
                  </a:schemeClr>
                </a:solidFill>
              </a:rPr>
              <a:t>S</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rPr>
              <a:t>Situation</a:t>
            </a:r>
            <a:r>
              <a:rPr lang="tr-TR" sz="2800" dirty="0" smtClean="0">
                <a:solidFill>
                  <a:schemeClr val="accent1">
                    <a:lumMod val="50000"/>
                  </a:schemeClr>
                </a:solidFill>
              </a:rPr>
              <a:t>/Durum</a:t>
            </a:r>
            <a:r>
              <a:rPr lang="tr-TR" sz="2800" dirty="0" smtClean="0">
                <a:solidFill>
                  <a:schemeClr val="accent1">
                    <a:lumMod val="50000"/>
                  </a:schemeClr>
                </a:solidFill>
              </a:rPr>
              <a:t>: </a:t>
            </a:r>
            <a:r>
              <a:rPr lang="tr-TR" sz="2000" dirty="0" err="1" smtClean="0"/>
              <a:t>Manager</a:t>
            </a:r>
            <a:r>
              <a:rPr lang="tr-TR" sz="2000" dirty="0" smtClean="0"/>
              <a:t> toplantıları çok uzun tutuyordu. Bu sebeple işlerimizi yetiştirmekte sıkıntı yaşıyorduk. Bu durum takım içinde huzursuzluğa sebep olmuştu.</a:t>
            </a:r>
          </a:p>
          <a:p>
            <a:endParaRPr lang="tr-TR" dirty="0" smtClean="0"/>
          </a:p>
          <a:p>
            <a:r>
              <a:rPr lang="tr-TR" sz="2800" b="1" dirty="0" smtClean="0">
                <a:solidFill>
                  <a:schemeClr val="accent1">
                    <a:lumMod val="50000"/>
                  </a:schemeClr>
                </a:solidFill>
              </a:rPr>
              <a:t>T </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Task</a:t>
            </a:r>
            <a:r>
              <a:rPr lang="tr-TR" sz="2800" dirty="0" smtClean="0">
                <a:solidFill>
                  <a:schemeClr val="accent1">
                    <a:lumMod val="50000"/>
                  </a:schemeClr>
                </a:solidFill>
                <a:sym typeface="Wingdings" pitchFamily="2" charset="2"/>
              </a:rPr>
              <a:t>/Görev : </a:t>
            </a:r>
            <a:r>
              <a:rPr lang="tr-TR" sz="2000" dirty="0" smtClean="0"/>
              <a:t> </a:t>
            </a:r>
            <a:r>
              <a:rPr lang="tr-TR" sz="2000" dirty="0" err="1" smtClean="0"/>
              <a:t>Managerin</a:t>
            </a:r>
            <a:r>
              <a:rPr lang="tr-TR" sz="2000" dirty="0" smtClean="0"/>
              <a:t> bu durumdan haberdar edilmesi ve bu konuya bir çözüm bulunması gerekiyordu.</a:t>
            </a:r>
          </a:p>
          <a:p>
            <a:endParaRPr lang="tr-TR" sz="2000" dirty="0" smtClean="0"/>
          </a:p>
          <a:p>
            <a:r>
              <a:rPr lang="tr-TR" sz="2800" b="1" dirty="0" smtClean="0">
                <a:solidFill>
                  <a:schemeClr val="accent1">
                    <a:lumMod val="50000"/>
                  </a:schemeClr>
                </a:solidFill>
              </a:rPr>
              <a:t>A</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Action</a:t>
            </a:r>
            <a:r>
              <a:rPr lang="tr-TR" sz="2800" dirty="0" smtClean="0">
                <a:solidFill>
                  <a:schemeClr val="accent1">
                    <a:lumMod val="50000"/>
                  </a:schemeClr>
                </a:solidFill>
                <a:sym typeface="Wingdings" pitchFamily="2" charset="2"/>
              </a:rPr>
              <a:t>/Eylem : </a:t>
            </a:r>
            <a:r>
              <a:rPr lang="tr-TR" sz="2000" dirty="0" smtClean="0">
                <a:sym typeface="Wingdings" pitchFamily="2" charset="2"/>
              </a:rPr>
              <a:t>Bende takımda yapmamız gerekenler işleri, toplantıları da dahil ederek süreleri ile birlikte rapor ettim ve </a:t>
            </a:r>
            <a:r>
              <a:rPr lang="tr-TR" sz="2000" dirty="0" err="1" smtClean="0">
                <a:sym typeface="Wingdings" pitchFamily="2" charset="2"/>
              </a:rPr>
              <a:t>managere</a:t>
            </a:r>
            <a:r>
              <a:rPr lang="tr-TR" sz="2000" dirty="0" smtClean="0">
                <a:sym typeface="Wingdings" pitchFamily="2" charset="2"/>
              </a:rPr>
              <a:t> bu raporu sundum. Bu şartlarda işlerin yetiştirilemeyeceğini belirttim. Çözüm olarak toplantılar için bir format belirlersek ve sürelerini revize edersek problemin çözülebileceğini belirttim.</a:t>
            </a:r>
          </a:p>
          <a:p>
            <a:endParaRPr lang="tr-TR" sz="2000" dirty="0" smtClean="0"/>
          </a:p>
          <a:p>
            <a:r>
              <a:rPr lang="tr-TR" sz="2800" b="1" dirty="0" smtClean="0">
                <a:solidFill>
                  <a:schemeClr val="accent1">
                    <a:lumMod val="50000"/>
                  </a:schemeClr>
                </a:solidFill>
              </a:rPr>
              <a:t>R</a:t>
            </a:r>
            <a:r>
              <a:rPr lang="tr-TR" sz="2800" dirty="0" smtClean="0">
                <a:solidFill>
                  <a:schemeClr val="accent1">
                    <a:lumMod val="50000"/>
                  </a:schemeClr>
                </a:solidFill>
              </a:rPr>
              <a:t> </a:t>
            </a:r>
            <a:r>
              <a:rPr lang="tr-TR" sz="2800" dirty="0" smtClean="0">
                <a:solidFill>
                  <a:schemeClr val="accent1">
                    <a:lumMod val="50000"/>
                  </a:schemeClr>
                </a:solidFill>
                <a:sym typeface="Wingdings" pitchFamily="2" charset="2"/>
              </a:rPr>
              <a:t> </a:t>
            </a:r>
            <a:r>
              <a:rPr lang="tr-TR" sz="2800" dirty="0" err="1" smtClean="0">
                <a:solidFill>
                  <a:schemeClr val="accent1">
                    <a:lumMod val="50000"/>
                  </a:schemeClr>
                </a:solidFill>
                <a:sym typeface="Wingdings" pitchFamily="2" charset="2"/>
              </a:rPr>
              <a:t>Result</a:t>
            </a:r>
            <a:r>
              <a:rPr lang="tr-TR" sz="2800" dirty="0" smtClean="0">
                <a:solidFill>
                  <a:schemeClr val="accent1">
                    <a:lumMod val="50000"/>
                  </a:schemeClr>
                </a:solidFill>
                <a:sym typeface="Wingdings" pitchFamily="2" charset="2"/>
              </a:rPr>
              <a:t>/Sonuç : </a:t>
            </a:r>
            <a:r>
              <a:rPr lang="tr-TR" sz="2000" dirty="0" err="1" smtClean="0"/>
              <a:t>Manager</a:t>
            </a:r>
            <a:r>
              <a:rPr lang="tr-TR" sz="2000" dirty="0" smtClean="0"/>
              <a:t> benim teklifimi değerlendirdi ve son derece makul buldu. Bir sonraki gün toplantılarımız daha sistematik hale gelmişti. Böylece takım içerisinde herhangi bir tatsızlık oluşmadan sorun giderilmiş oldu. Bu olaydan sonra takım arkadaşlarımdan güzel dönütler aldım ve takım arkadaşlarım benim düşüncelerime daha fazla önem vermeye başladılar.</a:t>
            </a:r>
            <a:endParaRPr lang="tr-TR" sz="2000" dirty="0"/>
          </a:p>
        </p:txBody>
      </p:sp>
      <p:sp>
        <p:nvSpPr>
          <p:cNvPr id="4" name="Dikdörtgen 6">
            <a:extLst>
              <a:ext uri="{FF2B5EF4-FFF2-40B4-BE49-F238E27FC236}">
                <a16:creationId xmlns:a16="http://schemas.microsoft.com/office/drawing/2014/main" xmlns="" id="{E2277DF2-AB40-C943-8CD0-71A530D77FC8}"/>
              </a:ext>
            </a:extLst>
          </p:cNvPr>
          <p:cNvSpPr/>
          <p:nvPr/>
        </p:nvSpPr>
        <p:spPr>
          <a:xfrm>
            <a:off x="667254" y="416365"/>
            <a:ext cx="11524746" cy="584775"/>
          </a:xfrm>
          <a:prstGeom prst="rect">
            <a:avLst/>
          </a:prstGeom>
        </p:spPr>
        <p:txBody>
          <a:bodyPr wrap="square">
            <a:spAutoFit/>
          </a:bodyPr>
          <a:lstStyle/>
          <a:p>
            <a:pPr marL="571500" indent="-571500">
              <a:buBlip>
                <a:blip r:embed="rId3"/>
              </a:buBlip>
            </a:pPr>
            <a:r>
              <a:rPr lang="tr-TR" sz="3200" b="1" dirty="0" smtClean="0">
                <a:solidFill>
                  <a:schemeClr val="accent1">
                    <a:lumMod val="75000"/>
                  </a:schemeClr>
                </a:solidFill>
              </a:rPr>
              <a:t>Takıma katkı sağladığınız bir durumdan bahseder misiniz?</a:t>
            </a:r>
            <a:endParaRPr lang="tr-TR" sz="3200" b="1" dirty="0" smtClean="0">
              <a:solidFill>
                <a:schemeClr val="accent1">
                  <a:lumMod val="75000"/>
                </a:schemeClr>
              </a:solidFill>
            </a:endParaRPr>
          </a:p>
        </p:txBody>
      </p:sp>
    </p:spTree>
    <p:extLst>
      <p:ext uri="{BB962C8B-B14F-4D97-AF65-F5344CB8AC3E}">
        <p14:creationId xmlns:p14="http://schemas.microsoft.com/office/powerpoint/2010/main" xmlns="" val="326636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3" name="2 Dikdörtgen"/>
          <p:cNvSpPr/>
          <p:nvPr/>
        </p:nvSpPr>
        <p:spPr>
          <a:xfrm>
            <a:off x="807720" y="1685836"/>
            <a:ext cx="10942320" cy="4401205"/>
          </a:xfrm>
          <a:prstGeom prst="rect">
            <a:avLst/>
          </a:prstGeom>
        </p:spPr>
        <p:txBody>
          <a:bodyPr wrap="square">
            <a:spAutoFit/>
          </a:bodyPr>
          <a:lstStyle/>
          <a:p>
            <a:pPr algn="just"/>
            <a:r>
              <a:rPr lang="tr-TR" sz="2800" dirty="0" smtClean="0"/>
              <a:t>	Üniversitede Beden Eğitimi dersimiz vardı. </a:t>
            </a:r>
            <a:r>
              <a:rPr lang="tr-TR" sz="2800" dirty="0" smtClean="0"/>
              <a:t>Hocamız sınav yapacağını belirtmişti ve bize çalışmamız için bir dokuman vermişti. Ben Bilgisayar Bölümü öğrencisi olduğumu, bu dersin benim için pek önemli olmadığını düşündüm. Ayrıca Beden Eğitimi Dersi sınavında sorulacak sorulara geçebilecek kadar cevap verebileceğimi düşünerek bu notlara hiç bakmamıştım. Sınavda pek çok soruya cevap veremedim.  Fakültede bu dersten bütünlemeye kalan tek kişiydim ve ciddi mizah konusu olmuştum. Bu benim için bir hayat dersi olmuştu. </a:t>
            </a:r>
            <a:r>
              <a:rPr lang="tr-TR" sz="2800" dirty="0" smtClean="0">
                <a:solidFill>
                  <a:srgbClr val="FF0000"/>
                </a:solidFill>
              </a:rPr>
              <a:t>Hiçbir şeyi hafife almamak gerektiğini ve her konuda elimden gelenin en iyisini yapmam gerektiğini öğrendim.</a:t>
            </a:r>
            <a:endParaRPr lang="tr-TR" sz="2000" dirty="0">
              <a:solidFill>
                <a:srgbClr val="FF0000"/>
              </a:solidFill>
            </a:endParaRPr>
          </a:p>
        </p:txBody>
      </p:sp>
      <p:sp>
        <p:nvSpPr>
          <p:cNvPr id="4" name="Dikdörtgen 6">
            <a:extLst>
              <a:ext uri="{FF2B5EF4-FFF2-40B4-BE49-F238E27FC236}">
                <a16:creationId xmlns:a16="http://schemas.microsoft.com/office/drawing/2014/main" xmlns="" id="{E2277DF2-AB40-C943-8CD0-71A530D77FC8}"/>
              </a:ext>
            </a:extLst>
          </p:cNvPr>
          <p:cNvSpPr/>
          <p:nvPr/>
        </p:nvSpPr>
        <p:spPr>
          <a:xfrm>
            <a:off x="804414" y="904045"/>
            <a:ext cx="9695946" cy="584775"/>
          </a:xfrm>
          <a:prstGeom prst="rect">
            <a:avLst/>
          </a:prstGeom>
        </p:spPr>
        <p:txBody>
          <a:bodyPr wrap="square">
            <a:spAutoFit/>
          </a:bodyPr>
          <a:lstStyle/>
          <a:p>
            <a:pPr marL="571500" indent="-571500">
              <a:buBlip>
                <a:blip r:embed="rId3"/>
              </a:buBlip>
            </a:pPr>
            <a:r>
              <a:rPr lang="tr-TR" sz="3200" b="1" dirty="0" smtClean="0">
                <a:solidFill>
                  <a:schemeClr val="accent1">
                    <a:lumMod val="75000"/>
                  </a:schemeClr>
                </a:solidFill>
              </a:rPr>
              <a:t>En büyük başarısızlığınız nedir?</a:t>
            </a:r>
            <a:endParaRPr lang="tr-TR" sz="3200" b="1" dirty="0" smtClean="0">
              <a:solidFill>
                <a:schemeClr val="accent1">
                  <a:lumMod val="75000"/>
                </a:schemeClr>
              </a:solidFill>
            </a:endParaRPr>
          </a:p>
        </p:txBody>
      </p:sp>
    </p:spTree>
    <p:extLst>
      <p:ext uri="{BB962C8B-B14F-4D97-AF65-F5344CB8AC3E}">
        <p14:creationId xmlns:p14="http://schemas.microsoft.com/office/powerpoint/2010/main" xmlns="" val="326636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Resim" descr="indir (3).jfif"/>
          <p:cNvPicPr>
            <a:picLocks noChangeAspect="1"/>
          </p:cNvPicPr>
          <p:nvPr/>
        </p:nvPicPr>
        <p:blipFill>
          <a:blip r:embed="rId2" cstate="print"/>
          <a:stretch>
            <a:fillRect/>
          </a:stretch>
        </p:blipFill>
        <p:spPr>
          <a:xfrm>
            <a:off x="6295072" y="2977515"/>
            <a:ext cx="4098608" cy="3070000"/>
          </a:xfrm>
          <a:prstGeom prst="rect">
            <a:avLst/>
          </a:prstGeom>
        </p:spPr>
      </p:pic>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4" name="Dikdörtgen 6">
            <a:extLst>
              <a:ext uri="{FF2B5EF4-FFF2-40B4-BE49-F238E27FC236}">
                <a16:creationId xmlns:a16="http://schemas.microsoft.com/office/drawing/2014/main" xmlns="" id="{E2277DF2-AB40-C943-8CD0-71A530D77FC8}"/>
              </a:ext>
            </a:extLst>
          </p:cNvPr>
          <p:cNvSpPr/>
          <p:nvPr/>
        </p:nvSpPr>
        <p:spPr>
          <a:xfrm>
            <a:off x="347214" y="690685"/>
            <a:ext cx="11524746" cy="584775"/>
          </a:xfrm>
          <a:prstGeom prst="rect">
            <a:avLst/>
          </a:prstGeom>
        </p:spPr>
        <p:txBody>
          <a:bodyPr wrap="square">
            <a:spAutoFit/>
          </a:bodyPr>
          <a:lstStyle/>
          <a:p>
            <a:pPr marL="571500" indent="-571500">
              <a:buBlip>
                <a:blip r:embed="rId4"/>
              </a:buBlip>
            </a:pPr>
            <a:r>
              <a:rPr lang="tr-TR" sz="3200" b="1" dirty="0" smtClean="0">
                <a:solidFill>
                  <a:schemeClr val="accent1">
                    <a:lumMod val="75000"/>
                  </a:schemeClr>
                </a:solidFill>
              </a:rPr>
              <a:t>Olumsuz Yönlerimizden, Zayıflıklarımızdan Nasıl Bahsetmeliyiz</a:t>
            </a:r>
            <a:endParaRPr lang="tr-TR" sz="3200" b="1" dirty="0" smtClean="0">
              <a:solidFill>
                <a:schemeClr val="accent1">
                  <a:lumMod val="75000"/>
                </a:schemeClr>
              </a:solidFill>
            </a:endParaRPr>
          </a:p>
        </p:txBody>
      </p:sp>
      <p:sp>
        <p:nvSpPr>
          <p:cNvPr id="5" name="4 Dikdörtgen"/>
          <p:cNvSpPr/>
          <p:nvPr/>
        </p:nvSpPr>
        <p:spPr>
          <a:xfrm>
            <a:off x="807720" y="1685836"/>
            <a:ext cx="10942320" cy="1384995"/>
          </a:xfrm>
          <a:prstGeom prst="rect">
            <a:avLst/>
          </a:prstGeom>
        </p:spPr>
        <p:txBody>
          <a:bodyPr wrap="square">
            <a:spAutoFit/>
          </a:bodyPr>
          <a:lstStyle/>
          <a:p>
            <a:pPr algn="just"/>
            <a:r>
              <a:rPr lang="tr-TR" sz="2800" dirty="0" smtClean="0"/>
              <a:t>	</a:t>
            </a:r>
            <a:r>
              <a:rPr lang="tr-TR" sz="2800" b="1" dirty="0" err="1" smtClean="0"/>
              <a:t>Sandwich</a:t>
            </a:r>
            <a:r>
              <a:rPr lang="tr-TR" sz="2800" b="1" dirty="0" smtClean="0"/>
              <a:t> Tekniği</a:t>
            </a:r>
            <a:r>
              <a:rPr lang="tr-TR" sz="2800" dirty="0" smtClean="0"/>
              <a:t>,  cümleye başlarken ve bitirirken mutlaka olumlu yönlerimizi ön plana çıkaran cümleler kurmalı, eksikliğimize arada değinmeliyiz.</a:t>
            </a:r>
            <a:endParaRPr lang="tr-TR" sz="2000" dirty="0">
              <a:solidFill>
                <a:srgbClr val="FF0000"/>
              </a:solidFill>
            </a:endParaRPr>
          </a:p>
        </p:txBody>
      </p:sp>
      <p:pic>
        <p:nvPicPr>
          <p:cNvPr id="7" name="6 Resim" descr="indir.jfif"/>
          <p:cNvPicPr>
            <a:picLocks noChangeAspect="1"/>
          </p:cNvPicPr>
          <p:nvPr/>
        </p:nvPicPr>
        <p:blipFill>
          <a:blip r:embed="rId5" cstate="print"/>
          <a:stretch>
            <a:fillRect/>
          </a:stretch>
        </p:blipFill>
        <p:spPr>
          <a:xfrm>
            <a:off x="1164907" y="3004185"/>
            <a:ext cx="4793933" cy="3149804"/>
          </a:xfrm>
          <a:prstGeom prst="rect">
            <a:avLst/>
          </a:prstGeom>
        </p:spPr>
      </p:pic>
    </p:spTree>
    <p:extLst>
      <p:ext uri="{BB962C8B-B14F-4D97-AF65-F5344CB8AC3E}">
        <p14:creationId xmlns:p14="http://schemas.microsoft.com/office/powerpoint/2010/main" xmlns="" val="326636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4" name="Dikdörtgen 6">
            <a:extLst>
              <a:ext uri="{FF2B5EF4-FFF2-40B4-BE49-F238E27FC236}">
                <a16:creationId xmlns:a16="http://schemas.microsoft.com/office/drawing/2014/main" xmlns="" id="{E2277DF2-AB40-C943-8CD0-71A530D77FC8}"/>
              </a:ext>
            </a:extLst>
          </p:cNvPr>
          <p:cNvSpPr/>
          <p:nvPr/>
        </p:nvSpPr>
        <p:spPr>
          <a:xfrm>
            <a:off x="347214" y="690685"/>
            <a:ext cx="11524746" cy="584775"/>
          </a:xfrm>
          <a:prstGeom prst="rect">
            <a:avLst/>
          </a:prstGeom>
        </p:spPr>
        <p:txBody>
          <a:bodyPr wrap="square">
            <a:spAutoFit/>
          </a:bodyPr>
          <a:lstStyle/>
          <a:p>
            <a:pPr marL="571500" indent="-571500">
              <a:buBlip>
                <a:blip r:embed="rId3"/>
              </a:buBlip>
            </a:pPr>
            <a:r>
              <a:rPr lang="tr-TR" sz="3200" b="1" dirty="0" smtClean="0">
                <a:solidFill>
                  <a:schemeClr val="accent1">
                    <a:lumMod val="75000"/>
                  </a:schemeClr>
                </a:solidFill>
              </a:rPr>
              <a:t>C # biliyor musunuz?</a:t>
            </a:r>
            <a:endParaRPr lang="tr-TR" sz="3200" b="1" dirty="0" smtClean="0">
              <a:solidFill>
                <a:schemeClr val="accent1">
                  <a:lumMod val="75000"/>
                </a:schemeClr>
              </a:solidFill>
            </a:endParaRPr>
          </a:p>
        </p:txBody>
      </p:sp>
      <p:sp>
        <p:nvSpPr>
          <p:cNvPr id="5" name="4 Dikdörtgen"/>
          <p:cNvSpPr/>
          <p:nvPr/>
        </p:nvSpPr>
        <p:spPr>
          <a:xfrm>
            <a:off x="807720" y="1685836"/>
            <a:ext cx="10942320" cy="3847207"/>
          </a:xfrm>
          <a:prstGeom prst="rect">
            <a:avLst/>
          </a:prstGeom>
        </p:spPr>
        <p:txBody>
          <a:bodyPr wrap="square">
            <a:spAutoFit/>
          </a:bodyPr>
          <a:lstStyle/>
          <a:p>
            <a:r>
              <a:rPr lang="tr-TR" sz="2800" dirty="0" smtClean="0"/>
              <a:t>	Programlama Dillerine ilgi duyuyorum. Şu ana kadar ki iş yaşantımda Java Dilini kullandım. Başka bir programlama dili öğrenmek k</a:t>
            </a:r>
            <a:r>
              <a:rPr lang="tr-TR" sz="2800" dirty="0" smtClean="0"/>
              <a:t>endimi geliştirmek adına hedeflerim arasında. Kolaylıkla öğrenebileceğime inanıyorum. Zaten programlama dillerinin mantığına hakimim.</a:t>
            </a:r>
          </a:p>
          <a:p>
            <a:endParaRPr lang="tr-TR" sz="2800" dirty="0" smtClean="0">
              <a:solidFill>
                <a:srgbClr val="FF0000"/>
              </a:solidFill>
            </a:endParaRPr>
          </a:p>
          <a:p>
            <a:endParaRPr lang="tr-TR" sz="2800" dirty="0" smtClean="0">
              <a:solidFill>
                <a:srgbClr val="FF0000"/>
              </a:solidFill>
            </a:endParaRPr>
          </a:p>
          <a:p>
            <a:r>
              <a:rPr lang="tr-TR" sz="2800" dirty="0" smtClean="0">
                <a:solidFill>
                  <a:srgbClr val="FF0000"/>
                </a:solidFill>
              </a:rPr>
              <a:t>NOT: Bilmiyorum ifadesini kullanmak yerine kolayca öğrenebileceğimizi belirten ifadeler kullanmaya dikkat etmeliyiz…</a:t>
            </a:r>
          </a:p>
          <a:p>
            <a:endParaRPr lang="tr-TR" sz="2000" dirty="0">
              <a:solidFill>
                <a:srgbClr val="FF0000"/>
              </a:solidFill>
            </a:endParaRPr>
          </a:p>
        </p:txBody>
      </p:sp>
    </p:spTree>
    <p:extLst>
      <p:ext uri="{BB962C8B-B14F-4D97-AF65-F5344CB8AC3E}">
        <p14:creationId xmlns:p14="http://schemas.microsoft.com/office/powerpoint/2010/main" xmlns="" val="326636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4" name="Dikdörtgen 6">
            <a:extLst>
              <a:ext uri="{FF2B5EF4-FFF2-40B4-BE49-F238E27FC236}">
                <a16:creationId xmlns:a16="http://schemas.microsoft.com/office/drawing/2014/main" xmlns="" id="{E2277DF2-AB40-C943-8CD0-71A530D77FC8}"/>
              </a:ext>
            </a:extLst>
          </p:cNvPr>
          <p:cNvSpPr/>
          <p:nvPr/>
        </p:nvSpPr>
        <p:spPr>
          <a:xfrm>
            <a:off x="667255" y="584005"/>
            <a:ext cx="3725700" cy="707886"/>
          </a:xfrm>
          <a:prstGeom prst="rect">
            <a:avLst/>
          </a:prstGeom>
        </p:spPr>
        <p:txBody>
          <a:bodyPr wrap="none">
            <a:spAutoFit/>
          </a:bodyPr>
          <a:lstStyle/>
          <a:p>
            <a:pPr marL="571500" indent="-571500">
              <a:buBlip>
                <a:blip r:embed="rId3"/>
              </a:buBlip>
            </a:pPr>
            <a:r>
              <a:rPr lang="tr-TR" sz="4000" b="1" dirty="0" smtClean="0">
                <a:solidFill>
                  <a:schemeClr val="accent1">
                    <a:lumMod val="75000"/>
                  </a:schemeClr>
                </a:solidFill>
              </a:rPr>
              <a:t>Örnek Sorular</a:t>
            </a:r>
            <a:endParaRPr lang="tr-TR" sz="4000" b="1" dirty="0">
              <a:solidFill>
                <a:schemeClr val="accent1">
                  <a:lumMod val="75000"/>
                </a:schemeClr>
              </a:solidFill>
            </a:endParaRPr>
          </a:p>
        </p:txBody>
      </p:sp>
      <p:sp>
        <p:nvSpPr>
          <p:cNvPr id="5" name="Dikdörtgen 8">
            <a:extLst>
              <a:ext uri="{FF2B5EF4-FFF2-40B4-BE49-F238E27FC236}">
                <a16:creationId xmlns:a16="http://schemas.microsoft.com/office/drawing/2014/main" xmlns="" id="{4BA6F948-84B9-1446-BB14-909CD55BC6C9}"/>
              </a:ext>
            </a:extLst>
          </p:cNvPr>
          <p:cNvSpPr/>
          <p:nvPr/>
        </p:nvSpPr>
        <p:spPr>
          <a:xfrm>
            <a:off x="677236" y="1254474"/>
            <a:ext cx="10768004" cy="4893647"/>
          </a:xfrm>
          <a:prstGeom prst="rect">
            <a:avLst/>
          </a:prstGeom>
        </p:spPr>
        <p:txBody>
          <a:bodyPr wrap="square">
            <a:spAutoFit/>
          </a:bodyPr>
          <a:lstStyle/>
          <a:p>
            <a:pPr fontAlgn="base">
              <a:lnSpc>
                <a:spcPct val="150000"/>
              </a:lnSpc>
              <a:buFont typeface="Arial" pitchFamily="34" charset="0"/>
              <a:buChar char="•"/>
            </a:pPr>
            <a:r>
              <a:rPr lang="tr-TR" sz="2600" dirty="0" smtClean="0"/>
              <a:t>    İş hayatınızda karşılaştığınız en karmaşık problem ile ilgili deneyiminizden bahseder misiniz? Ne yapmıştınız?</a:t>
            </a:r>
          </a:p>
          <a:p>
            <a:pPr fontAlgn="base">
              <a:lnSpc>
                <a:spcPct val="150000"/>
              </a:lnSpc>
              <a:buFont typeface="Arial" pitchFamily="34" charset="0"/>
              <a:buChar char="•"/>
            </a:pPr>
            <a:r>
              <a:rPr lang="tr-TR" sz="2600" dirty="0" smtClean="0"/>
              <a:t>    Bize çalıştığınız kişilerle iletişim kuramadığınızı düşündüğünüz bir olaya örnek verir misiniz? Nasıl çözdünüz?</a:t>
            </a:r>
          </a:p>
          <a:p>
            <a:pPr fontAlgn="base">
              <a:lnSpc>
                <a:spcPct val="150000"/>
              </a:lnSpc>
              <a:buFont typeface="Arial" pitchFamily="34" charset="0"/>
              <a:buChar char="•"/>
            </a:pPr>
            <a:r>
              <a:rPr lang="tr-TR" sz="2600" dirty="0" smtClean="0"/>
              <a:t>    Kendinizi baskı altında hissettiğiniz bir durumu anlatır mısınız? İşinizdeki stresle nasıl başa çıkıyorsunuz? </a:t>
            </a:r>
          </a:p>
          <a:p>
            <a:pPr fontAlgn="base">
              <a:lnSpc>
                <a:spcPct val="150000"/>
              </a:lnSpc>
              <a:buFont typeface="Arial" pitchFamily="34" charset="0"/>
              <a:buChar char="•"/>
            </a:pPr>
            <a:r>
              <a:rPr lang="tr-TR" sz="2600" dirty="0" smtClean="0"/>
              <a:t>    İş hayatınızda, istediğiniz ve gerekli olan desteği almadığınızı hissettiğiniz zamanlar oldu mu</a:t>
            </a:r>
            <a:r>
              <a:rPr lang="tr-TR" sz="2600" dirty="0" smtClean="0"/>
              <a:t>?</a:t>
            </a:r>
          </a:p>
        </p:txBody>
      </p:sp>
    </p:spTree>
    <p:extLst>
      <p:ext uri="{BB962C8B-B14F-4D97-AF65-F5344CB8AC3E}">
        <p14:creationId xmlns:p14="http://schemas.microsoft.com/office/powerpoint/2010/main" xmlns="" val="1392459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57E85-B351-408D-BE6F-265A722F93FB}"/>
              </a:ext>
            </a:extLst>
          </p:cNvPr>
          <p:cNvSpPr>
            <a:spLocks noGrp="1"/>
          </p:cNvSpPr>
          <p:nvPr>
            <p:ph type="ctrTitle"/>
          </p:nvPr>
        </p:nvSpPr>
        <p:spPr>
          <a:xfrm>
            <a:off x="777240" y="1229481"/>
            <a:ext cx="10534021" cy="693722"/>
          </a:xfrm>
        </p:spPr>
        <p:txBody>
          <a:bodyPr anchor="t">
            <a:noAutofit/>
          </a:bodyPr>
          <a:lstStyle/>
          <a:p>
            <a:pPr algn="l"/>
            <a:r>
              <a:rPr lang="tr-TR" sz="4000" b="1" dirty="0" smtClean="0">
                <a:solidFill>
                  <a:schemeClr val="accent1">
                    <a:lumMod val="75000"/>
                  </a:schemeClr>
                </a:solidFill>
                <a:latin typeface="Arial" panose="020B0604020202020204" pitchFamily="34" charset="0"/>
                <a:cs typeface="Arial" panose="020B0604020202020204" pitchFamily="34" charset="0"/>
              </a:rPr>
              <a:t>Bu oturumda neler konuşacağız?</a:t>
            </a:r>
            <a:r>
              <a:rPr lang="en-US" sz="4000" b="1" dirty="0">
                <a:solidFill>
                  <a:schemeClr val="accent1">
                    <a:lumMod val="75000"/>
                  </a:schemeClr>
                </a:solidFill>
                <a:latin typeface="Arial" panose="020B0604020202020204" pitchFamily="34" charset="0"/>
                <a:cs typeface="Arial" panose="020B0604020202020204" pitchFamily="34" charset="0"/>
              </a:rPr>
              <a:t/>
            </a:r>
            <a:br>
              <a:rPr lang="en-US" sz="4000" b="1" dirty="0">
                <a:solidFill>
                  <a:schemeClr val="accent1">
                    <a:lumMod val="75000"/>
                  </a:schemeClr>
                </a:solidFill>
                <a:latin typeface="Arial" panose="020B0604020202020204" pitchFamily="34" charset="0"/>
                <a:cs typeface="Arial" panose="020B0604020202020204" pitchFamily="34" charset="0"/>
              </a:rPr>
            </a:br>
            <a:r>
              <a:rPr lang="en-US" sz="4000" b="1" dirty="0">
                <a:solidFill>
                  <a:schemeClr val="accent1">
                    <a:lumMod val="75000"/>
                  </a:schemeClr>
                </a:solidFill>
                <a:latin typeface="Arial" panose="020B0604020202020204" pitchFamily="34" charset="0"/>
                <a:cs typeface="Arial" panose="020B0604020202020204" pitchFamily="34" charset="0"/>
              </a:rPr>
              <a:t/>
            </a:r>
            <a:br>
              <a:rPr lang="en-US" sz="4000" b="1" dirty="0">
                <a:solidFill>
                  <a:schemeClr val="accent1">
                    <a:lumMod val="75000"/>
                  </a:schemeClr>
                </a:solidFill>
                <a:latin typeface="Arial" panose="020B0604020202020204" pitchFamily="34" charset="0"/>
                <a:cs typeface="Arial" panose="020B0604020202020204" pitchFamily="34" charset="0"/>
              </a:rPr>
            </a:br>
            <a:endParaRPr lang="en-US" sz="4000" dirty="0">
              <a:solidFill>
                <a:schemeClr val="accent1">
                  <a:lumMod val="75000"/>
                </a:schemeClr>
              </a:solidFill>
              <a:latin typeface="Arial" panose="020B0604020202020204" pitchFamily="34" charset="0"/>
              <a:cs typeface="Arial" panose="020B0604020202020204" pitchFamily="34" charset="0"/>
            </a:endParaRPr>
          </a:p>
        </p:txBody>
      </p:sp>
      <p:sp>
        <p:nvSpPr>
          <p:cNvPr id="9" name="Dikdörtgen 8">
            <a:extLst>
              <a:ext uri="{FF2B5EF4-FFF2-40B4-BE49-F238E27FC236}">
                <a16:creationId xmlns:a16="http://schemas.microsoft.com/office/drawing/2014/main" xmlns="" id="{4BA6F948-84B9-1446-BB14-909CD55BC6C9}"/>
              </a:ext>
            </a:extLst>
          </p:cNvPr>
          <p:cNvSpPr/>
          <p:nvPr/>
        </p:nvSpPr>
        <p:spPr>
          <a:xfrm>
            <a:off x="722956" y="2214594"/>
            <a:ext cx="9731684" cy="2554545"/>
          </a:xfrm>
          <a:prstGeom prst="rect">
            <a:avLst/>
          </a:prstGeom>
        </p:spPr>
        <p:txBody>
          <a:bodyPr wrap="square">
            <a:spAutoFit/>
          </a:bodyPr>
          <a:lstStyle/>
          <a:p>
            <a:pPr marL="571500" indent="-571500">
              <a:buBlip>
                <a:blip r:embed="rId3"/>
              </a:buBlip>
            </a:pPr>
            <a:r>
              <a:rPr lang="tr-TR" sz="4000" dirty="0" smtClean="0">
                <a:solidFill>
                  <a:schemeClr val="accent6">
                    <a:lumMod val="50000"/>
                  </a:schemeClr>
                </a:solidFill>
              </a:rPr>
              <a:t>Yetkinlik Nedir? </a:t>
            </a:r>
            <a:endParaRPr lang="tr-TR" sz="4000" dirty="0">
              <a:solidFill>
                <a:schemeClr val="accent6">
                  <a:lumMod val="50000"/>
                </a:schemeClr>
              </a:solidFill>
            </a:endParaRPr>
          </a:p>
          <a:p>
            <a:pPr marL="571500" indent="-571500">
              <a:buBlip>
                <a:blip r:embed="rId3"/>
              </a:buBlip>
            </a:pPr>
            <a:r>
              <a:rPr lang="tr-TR" sz="4000" dirty="0" smtClean="0">
                <a:solidFill>
                  <a:schemeClr val="accent6">
                    <a:lumMod val="50000"/>
                  </a:schemeClr>
                </a:solidFill>
              </a:rPr>
              <a:t>Yetkinlik Bazlı Sorular Neden Önemlidir?</a:t>
            </a:r>
            <a:endParaRPr lang="tr-TR" sz="4000" dirty="0">
              <a:solidFill>
                <a:schemeClr val="accent6">
                  <a:lumMod val="50000"/>
                </a:schemeClr>
              </a:solidFill>
            </a:endParaRPr>
          </a:p>
          <a:p>
            <a:pPr marL="571500" indent="-571500">
              <a:buBlip>
                <a:blip r:embed="rId3"/>
              </a:buBlip>
            </a:pPr>
            <a:r>
              <a:rPr lang="tr-TR" sz="4000" dirty="0" smtClean="0">
                <a:solidFill>
                  <a:schemeClr val="accent6">
                    <a:lumMod val="50000"/>
                  </a:schemeClr>
                </a:solidFill>
              </a:rPr>
              <a:t>Yetkinlik Bazlı Örnek Soru ve Cevaplar</a:t>
            </a:r>
          </a:p>
          <a:p>
            <a:pPr marL="571500" indent="-571500">
              <a:buBlip>
                <a:blip r:embed="rId3"/>
              </a:buBlip>
            </a:pPr>
            <a:r>
              <a:rPr lang="tr-TR" sz="4000" dirty="0" smtClean="0">
                <a:solidFill>
                  <a:schemeClr val="accent6">
                    <a:lumMod val="50000"/>
                  </a:schemeClr>
                </a:solidFill>
              </a:rPr>
              <a:t>Cevaplarda STAR Yöntemini Kullanma</a:t>
            </a:r>
            <a:endParaRPr lang="tr-TR" sz="4000" dirty="0">
              <a:solidFill>
                <a:schemeClr val="accent6">
                  <a:lumMod val="50000"/>
                </a:schemeClr>
              </a:solidFill>
            </a:endParaRPr>
          </a:p>
        </p:txBody>
      </p:sp>
      <p:pic>
        <p:nvPicPr>
          <p:cNvPr id="13" name="Picture 19" descr="A picture containing text, clipart&#10;&#10;Description automatically generated">
            <a:extLst>
              <a:ext uri="{FF2B5EF4-FFF2-40B4-BE49-F238E27FC236}">
                <a16:creationId xmlns:a16="http://schemas.microsoft.com/office/drawing/2014/main" xmlns="" id="{A5D0EF8A-790C-5440-BD73-EBA45225EDC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5" name="4 Dikdörtgen"/>
          <p:cNvSpPr/>
          <p:nvPr/>
        </p:nvSpPr>
        <p:spPr>
          <a:xfrm>
            <a:off x="0" y="5090160"/>
            <a:ext cx="12192000" cy="594360"/>
          </a:xfrm>
          <a:prstGeom prst="rect">
            <a:avLst/>
          </a:prstGeom>
          <a:solidFill>
            <a:srgbClr val="1FF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Dikdörtgen"/>
          <p:cNvSpPr/>
          <p:nvPr/>
        </p:nvSpPr>
        <p:spPr>
          <a:xfrm>
            <a:off x="0" y="396240"/>
            <a:ext cx="12192000" cy="32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Metin kutusu"/>
          <p:cNvSpPr txBox="1"/>
          <p:nvPr/>
        </p:nvSpPr>
        <p:spPr>
          <a:xfrm>
            <a:off x="914400" y="6126480"/>
            <a:ext cx="3586495" cy="400110"/>
          </a:xfrm>
          <a:prstGeom prst="rect">
            <a:avLst/>
          </a:prstGeom>
          <a:noFill/>
        </p:spPr>
        <p:txBody>
          <a:bodyPr wrap="none" rtlCol="0">
            <a:spAutoFit/>
          </a:bodyPr>
          <a:lstStyle/>
          <a:p>
            <a:r>
              <a:rPr lang="tr-TR" sz="2000" b="1" dirty="0" smtClean="0">
                <a:solidFill>
                  <a:schemeClr val="accent1">
                    <a:lumMod val="75000"/>
                  </a:schemeClr>
                </a:solidFill>
              </a:rPr>
              <a:t>By Career Coaching </a:t>
            </a:r>
            <a:r>
              <a:rPr lang="tr-TR" sz="2000" b="1" dirty="0" err="1" smtClean="0">
                <a:solidFill>
                  <a:schemeClr val="accent1">
                    <a:lumMod val="75000"/>
                  </a:schemeClr>
                </a:solidFill>
              </a:rPr>
              <a:t>Department</a:t>
            </a:r>
            <a:endParaRPr lang="tr-TR" sz="2000" b="1" dirty="0">
              <a:solidFill>
                <a:schemeClr val="accent1">
                  <a:lumMod val="75000"/>
                </a:schemeClr>
              </a:solidFill>
            </a:endParaRPr>
          </a:p>
        </p:txBody>
      </p:sp>
    </p:spTree>
    <p:extLst>
      <p:ext uri="{BB962C8B-B14F-4D97-AF65-F5344CB8AC3E}">
        <p14:creationId xmlns:p14="http://schemas.microsoft.com/office/powerpoint/2010/main" xmlns="" val="2316685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1024x640.png"/>
          <p:cNvPicPr>
            <a:picLocks noGrp="1" noChangeAspect="1"/>
          </p:cNvPicPr>
          <p:nvPr>
            <p:ph idx="1"/>
          </p:nvPr>
        </p:nvPicPr>
        <p:blipFill>
          <a:blip r:embed="rId2" cstate="print"/>
          <a:srcRect r="-5012" b="5489"/>
          <a:stretch>
            <a:fillRect/>
          </a:stretch>
        </p:blipFill>
        <p:spPr>
          <a:xfrm>
            <a:off x="0" y="0"/>
            <a:ext cx="12192000"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pandemi_doneminde_cv_ve_ise_alim_mulakatlari_2.jpeg"/>
          <p:cNvPicPr>
            <a:picLocks noGrp="1" noChangeAspect="1"/>
          </p:cNvPicPr>
          <p:nvPr>
            <p:ph idx="1"/>
          </p:nvPr>
        </p:nvPicPr>
        <p:blipFill>
          <a:blip r:embed="rId2" cstate="print"/>
          <a:srcRect l="-2249" b="20765"/>
          <a:stretch>
            <a:fillRect/>
          </a:stretch>
        </p:blipFill>
        <p:spPr>
          <a:xfrm>
            <a:off x="0" y="501618"/>
            <a:ext cx="11970327" cy="5885327"/>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xmlns="" id="{E2277DF2-AB40-C943-8CD0-71A530D77FC8}"/>
              </a:ext>
            </a:extLst>
          </p:cNvPr>
          <p:cNvSpPr/>
          <p:nvPr/>
        </p:nvSpPr>
        <p:spPr>
          <a:xfrm>
            <a:off x="682495" y="644965"/>
            <a:ext cx="4218078" cy="707886"/>
          </a:xfrm>
          <a:prstGeom prst="rect">
            <a:avLst/>
          </a:prstGeom>
        </p:spPr>
        <p:txBody>
          <a:bodyPr wrap="none">
            <a:spAutoFit/>
          </a:bodyPr>
          <a:lstStyle/>
          <a:p>
            <a:pPr marL="571500" indent="-571500">
              <a:buBlip>
                <a:blip r:embed="rId2"/>
              </a:buBlip>
            </a:pPr>
            <a:r>
              <a:rPr lang="tr-TR" sz="4000" b="1" dirty="0" smtClean="0">
                <a:solidFill>
                  <a:schemeClr val="accent1">
                    <a:lumMod val="75000"/>
                  </a:schemeClr>
                </a:solidFill>
              </a:rPr>
              <a:t>Yetkinlik Nedir? </a:t>
            </a:r>
            <a:endParaRPr lang="tr-TR" sz="4000" b="1" dirty="0">
              <a:solidFill>
                <a:schemeClr val="accent1">
                  <a:lumMod val="75000"/>
                </a:schemeClr>
              </a:solidFill>
            </a:endParaRPr>
          </a:p>
        </p:txBody>
      </p:sp>
      <p:pic>
        <p:nvPicPr>
          <p:cNvPr id="12" name="Picture 19" descr="A picture containing text, clipart&#10;&#10;Description automatically generated">
            <a:extLst>
              <a:ext uri="{FF2B5EF4-FFF2-40B4-BE49-F238E27FC236}">
                <a16:creationId xmlns:a16="http://schemas.microsoft.com/office/drawing/2014/main" xmlns="" id="{2DABD896-1896-534E-8967-A8E964B34FE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4" name="3 Metin kutusu"/>
          <p:cNvSpPr txBox="1"/>
          <p:nvPr/>
        </p:nvSpPr>
        <p:spPr>
          <a:xfrm>
            <a:off x="792480" y="1447800"/>
            <a:ext cx="10607040" cy="2323713"/>
          </a:xfrm>
          <a:prstGeom prst="rect">
            <a:avLst/>
          </a:prstGeom>
          <a:noFill/>
        </p:spPr>
        <p:txBody>
          <a:bodyPr wrap="square" rtlCol="0">
            <a:spAutoFit/>
          </a:bodyPr>
          <a:lstStyle/>
          <a:p>
            <a:r>
              <a:rPr lang="tr-TR" sz="2300" dirty="0" smtClean="0"/>
              <a:t>Yetkinlik, işinizi yapmanız için gereken yetenek, bilgi birikimi ve davranışların bütünüdür.</a:t>
            </a:r>
          </a:p>
          <a:p>
            <a:endParaRPr lang="tr-TR" sz="2000" dirty="0" smtClean="0"/>
          </a:p>
          <a:p>
            <a:r>
              <a:rPr lang="tr-TR" sz="2300" dirty="0" smtClean="0"/>
              <a:t>Yetkinlikler işten işe değişmekle beraber işe alımcılar bu sorularla adayların bazı özelliklerini anlamaya çalışır. Bu özellikler şunlar olabilir.</a:t>
            </a:r>
          </a:p>
          <a:p>
            <a:endParaRPr lang="tr-TR" sz="1000" dirty="0" smtClean="0"/>
          </a:p>
          <a:p>
            <a:r>
              <a:rPr lang="tr-TR" sz="2300" b="1" dirty="0" smtClean="0"/>
              <a:t>Sonuç Odaklılık – Takım Çalışması – Zaman Yönetimi – Problem Çözme – İletişim –Planlama – Yaratıcılık – Stres Yönetimi  vb.</a:t>
            </a:r>
            <a:endParaRPr lang="tr-TR" sz="2300" b="1" dirty="0"/>
          </a:p>
        </p:txBody>
      </p:sp>
      <p:sp>
        <p:nvSpPr>
          <p:cNvPr id="10242" name="AutoShape 2" descr="Yetkinlik Yönetimi | İş ve Yönet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0244" name="AutoShape 4" descr="Yetkinlik Yönetimi | İş ve Yönet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0246" name="AutoShape 6" descr="Yetkinlik Yönetimi | İş ve Yöneti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0" name="9 Resim" descr="unnamed.png"/>
          <p:cNvPicPr>
            <a:picLocks noChangeAspect="1"/>
          </p:cNvPicPr>
          <p:nvPr/>
        </p:nvPicPr>
        <p:blipFill>
          <a:blip r:embed="rId4" cstate="print"/>
          <a:stretch>
            <a:fillRect/>
          </a:stretch>
        </p:blipFill>
        <p:spPr>
          <a:xfrm>
            <a:off x="3209670" y="3776631"/>
            <a:ext cx="4227450" cy="2782521"/>
          </a:xfrm>
          <a:prstGeom prst="rect">
            <a:avLst/>
          </a:prstGeom>
        </p:spPr>
      </p:pic>
    </p:spTree>
    <p:extLst>
      <p:ext uri="{BB962C8B-B14F-4D97-AF65-F5344CB8AC3E}">
        <p14:creationId xmlns:p14="http://schemas.microsoft.com/office/powerpoint/2010/main" xmlns="" val="1494517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5" name="Dikdörtgen 6">
            <a:extLst>
              <a:ext uri="{FF2B5EF4-FFF2-40B4-BE49-F238E27FC236}">
                <a16:creationId xmlns:a16="http://schemas.microsoft.com/office/drawing/2014/main" xmlns="" id="{E2277DF2-AB40-C943-8CD0-71A530D77FC8}"/>
              </a:ext>
            </a:extLst>
          </p:cNvPr>
          <p:cNvSpPr/>
          <p:nvPr/>
        </p:nvSpPr>
        <p:spPr>
          <a:xfrm>
            <a:off x="667255" y="584005"/>
            <a:ext cx="7217489" cy="707886"/>
          </a:xfrm>
          <a:prstGeom prst="rect">
            <a:avLst/>
          </a:prstGeom>
        </p:spPr>
        <p:txBody>
          <a:bodyPr wrap="none">
            <a:spAutoFit/>
          </a:bodyPr>
          <a:lstStyle/>
          <a:p>
            <a:pPr marL="571500" indent="-571500">
              <a:buBlip>
                <a:blip r:embed="rId3"/>
              </a:buBlip>
            </a:pPr>
            <a:r>
              <a:rPr lang="tr-TR" sz="4000" b="1" dirty="0" smtClean="0">
                <a:solidFill>
                  <a:schemeClr val="accent1">
                    <a:lumMod val="75000"/>
                  </a:schemeClr>
                </a:solidFill>
              </a:rPr>
              <a:t>Yetkinlik Bazlı Mülakat Nedir? </a:t>
            </a:r>
            <a:endParaRPr lang="tr-TR" sz="4000" b="1" dirty="0">
              <a:solidFill>
                <a:schemeClr val="accent1">
                  <a:lumMod val="75000"/>
                </a:schemeClr>
              </a:solidFill>
            </a:endParaRPr>
          </a:p>
        </p:txBody>
      </p:sp>
      <p:sp>
        <p:nvSpPr>
          <p:cNvPr id="6" name="5 Metin kutusu"/>
          <p:cNvSpPr txBox="1"/>
          <p:nvPr/>
        </p:nvSpPr>
        <p:spPr>
          <a:xfrm>
            <a:off x="807720" y="1402080"/>
            <a:ext cx="10759439" cy="1569660"/>
          </a:xfrm>
          <a:prstGeom prst="rect">
            <a:avLst/>
          </a:prstGeom>
          <a:noFill/>
        </p:spPr>
        <p:txBody>
          <a:bodyPr wrap="square" rtlCol="0">
            <a:spAutoFit/>
          </a:bodyPr>
          <a:lstStyle/>
          <a:p>
            <a:r>
              <a:rPr lang="tr-TR" sz="2400" dirty="0" smtClean="0"/>
              <a:t>Başvurduğunuz pozisyonda başarılı olmanızı sağlayacak yetkinliklerle ilgili geçmişte yaşadığınız gerçek yaşam deneyimlerinizi öğrenmeye yönelik bir tekniktir. Çünkü </a:t>
            </a:r>
            <a:r>
              <a:rPr lang="tr-TR" sz="2400" b="1" dirty="0" smtClean="0"/>
              <a:t>geçmiş davranışlar gelecekteki performansınızın göstergesidir.</a:t>
            </a:r>
          </a:p>
          <a:p>
            <a:endParaRPr lang="tr-TR" sz="2400" b="1" dirty="0" smtClean="0"/>
          </a:p>
        </p:txBody>
      </p:sp>
      <p:pic>
        <p:nvPicPr>
          <p:cNvPr id="7" name="6 Resim" descr="yetkinlik-geliştirme.png"/>
          <p:cNvPicPr>
            <a:picLocks noChangeAspect="1"/>
          </p:cNvPicPr>
          <p:nvPr/>
        </p:nvPicPr>
        <p:blipFill>
          <a:blip r:embed="rId4" cstate="print"/>
          <a:stretch>
            <a:fillRect/>
          </a:stretch>
        </p:blipFill>
        <p:spPr>
          <a:xfrm>
            <a:off x="1560870" y="3180234"/>
            <a:ext cx="4291290" cy="2809086"/>
          </a:xfrm>
          <a:prstGeom prst="rect">
            <a:avLst/>
          </a:prstGeom>
        </p:spPr>
      </p:pic>
      <p:pic>
        <p:nvPicPr>
          <p:cNvPr id="9" name="8 Resim" descr="EJRIu1ewNyVv4K4fJutn.png"/>
          <p:cNvPicPr>
            <a:picLocks noChangeAspect="1"/>
          </p:cNvPicPr>
          <p:nvPr/>
        </p:nvPicPr>
        <p:blipFill>
          <a:blip r:embed="rId5" cstate="print"/>
          <a:srcRect l="12179" t="10000" r="8312" b="8444"/>
          <a:stretch>
            <a:fillRect/>
          </a:stretch>
        </p:blipFill>
        <p:spPr>
          <a:xfrm>
            <a:off x="6614160" y="3163412"/>
            <a:ext cx="2956560" cy="2932588"/>
          </a:xfrm>
          <a:prstGeom prst="rect">
            <a:avLst/>
          </a:prstGeom>
        </p:spPr>
      </p:pic>
    </p:spTree>
    <p:extLst>
      <p:ext uri="{BB962C8B-B14F-4D97-AF65-F5344CB8AC3E}">
        <p14:creationId xmlns:p14="http://schemas.microsoft.com/office/powerpoint/2010/main" xmlns="" val="2913208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15 Resim" descr="images.png"/>
          <p:cNvPicPr>
            <a:picLocks noChangeAspect="1"/>
          </p:cNvPicPr>
          <p:nvPr/>
        </p:nvPicPr>
        <p:blipFill>
          <a:blip r:embed="rId3" cstate="print"/>
          <a:stretch>
            <a:fillRect/>
          </a:stretch>
        </p:blipFill>
        <p:spPr>
          <a:xfrm>
            <a:off x="0" y="4678680"/>
            <a:ext cx="2164080" cy="2164080"/>
          </a:xfrm>
          <a:prstGeom prst="rect">
            <a:avLst/>
          </a:prstGeom>
        </p:spPr>
      </p:pic>
      <p:pic>
        <p:nvPicPr>
          <p:cNvPr id="12" name="11 Resim" descr="67dcfcb0dfe251610e22f6a161793b70.jpg"/>
          <p:cNvPicPr>
            <a:picLocks noChangeAspect="1"/>
          </p:cNvPicPr>
          <p:nvPr/>
        </p:nvPicPr>
        <p:blipFill>
          <a:blip r:embed="rId4" cstate="print"/>
          <a:stretch>
            <a:fillRect/>
          </a:stretch>
        </p:blipFill>
        <p:spPr>
          <a:xfrm>
            <a:off x="10125456" y="269748"/>
            <a:ext cx="1995454" cy="2900172"/>
          </a:xfrm>
          <a:prstGeom prst="rect">
            <a:avLst/>
          </a:prstGeom>
        </p:spPr>
      </p:pic>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7" name="Dikdörtgen 6">
            <a:extLst>
              <a:ext uri="{FF2B5EF4-FFF2-40B4-BE49-F238E27FC236}">
                <a16:creationId xmlns:a16="http://schemas.microsoft.com/office/drawing/2014/main" xmlns="" id="{E2277DF2-AB40-C943-8CD0-71A530D77FC8}"/>
              </a:ext>
            </a:extLst>
          </p:cNvPr>
          <p:cNvSpPr/>
          <p:nvPr/>
        </p:nvSpPr>
        <p:spPr>
          <a:xfrm>
            <a:off x="667255" y="584005"/>
            <a:ext cx="9344481" cy="707886"/>
          </a:xfrm>
          <a:prstGeom prst="rect">
            <a:avLst/>
          </a:prstGeom>
        </p:spPr>
        <p:txBody>
          <a:bodyPr wrap="none">
            <a:spAutoFit/>
          </a:bodyPr>
          <a:lstStyle/>
          <a:p>
            <a:pPr marL="571500" indent="-571500">
              <a:buBlip>
                <a:blip r:embed="rId6"/>
              </a:buBlip>
            </a:pPr>
            <a:r>
              <a:rPr lang="tr-TR" sz="4000" b="1" dirty="0" smtClean="0">
                <a:solidFill>
                  <a:schemeClr val="accent1">
                    <a:lumMod val="75000"/>
                  </a:schemeClr>
                </a:solidFill>
              </a:rPr>
              <a:t>Yetkinlik Bazlı Sorular Neden Önemlidir?</a:t>
            </a:r>
            <a:endParaRPr lang="tr-TR" sz="4000" b="1" dirty="0">
              <a:solidFill>
                <a:schemeClr val="accent1">
                  <a:lumMod val="75000"/>
                </a:schemeClr>
              </a:solidFill>
            </a:endParaRPr>
          </a:p>
        </p:txBody>
      </p:sp>
      <p:sp>
        <p:nvSpPr>
          <p:cNvPr id="10" name="9 Dikdörtgen"/>
          <p:cNvSpPr/>
          <p:nvPr/>
        </p:nvSpPr>
        <p:spPr>
          <a:xfrm>
            <a:off x="853440" y="1349216"/>
            <a:ext cx="10683240" cy="3416320"/>
          </a:xfrm>
          <a:prstGeom prst="rect">
            <a:avLst/>
          </a:prstGeom>
        </p:spPr>
        <p:txBody>
          <a:bodyPr wrap="square">
            <a:spAutoFit/>
          </a:bodyPr>
          <a:lstStyle/>
          <a:p>
            <a:r>
              <a:rPr lang="tr-TR" sz="2400" b="1" dirty="0" smtClean="0"/>
              <a:t>“Geçmiş davranışlar gelecekteki performansınızın göstergesidir.”</a:t>
            </a:r>
          </a:p>
          <a:p>
            <a:endParaRPr lang="tr-TR" sz="2400" b="1" dirty="0" smtClean="0"/>
          </a:p>
          <a:p>
            <a:r>
              <a:rPr lang="tr-TR" sz="2400" dirty="0" smtClean="0"/>
              <a:t>İşe alım uzmanları da geçmişte bu yetkinlikler ile ilgili neler </a:t>
            </a:r>
            <a:r>
              <a:rPr lang="tr-TR" sz="2400" dirty="0" err="1" smtClean="0"/>
              <a:t>deneyimlediğinizi</a:t>
            </a:r>
            <a:r>
              <a:rPr lang="tr-TR" sz="2400" dirty="0" smtClean="0"/>
              <a:t> öğrenmek ister ki ellerinde sizin doğru bir aday olduğunuza dair kanıtları olsun.</a:t>
            </a:r>
          </a:p>
          <a:p>
            <a:endParaRPr lang="tr-TR" sz="2400" b="1" dirty="0" smtClean="0"/>
          </a:p>
          <a:p>
            <a:r>
              <a:rPr lang="tr-TR" sz="2400" b="1" dirty="0" smtClean="0"/>
              <a:t>Yetkinlik bazlı mülakat sorularını klasik mülakat sorularından nasıl ayırt edeceğiz?</a:t>
            </a:r>
          </a:p>
          <a:p>
            <a:endParaRPr lang="tr-TR" sz="2400" b="1" dirty="0" smtClean="0"/>
          </a:p>
          <a:p>
            <a:r>
              <a:rPr lang="tr-TR" sz="2400" dirty="0" smtClean="0"/>
              <a:t>İşe alımcılar bu tarz soruları çok severler ve tüm adayların arasından sizi ön plana çıkaran asıl sorular bunlardır.</a:t>
            </a:r>
          </a:p>
        </p:txBody>
      </p:sp>
      <p:sp>
        <p:nvSpPr>
          <p:cNvPr id="13" name="12 Dikdörtgen"/>
          <p:cNvSpPr/>
          <p:nvPr/>
        </p:nvSpPr>
        <p:spPr>
          <a:xfrm>
            <a:off x="1874520" y="5069116"/>
            <a:ext cx="9494520" cy="1200329"/>
          </a:xfrm>
          <a:prstGeom prst="rect">
            <a:avLst/>
          </a:prstGeom>
        </p:spPr>
        <p:txBody>
          <a:bodyPr wrap="square">
            <a:spAutoFit/>
          </a:bodyPr>
          <a:lstStyle/>
          <a:p>
            <a:pPr fontAlgn="base">
              <a:buFont typeface="Arial" pitchFamily="34" charset="0"/>
              <a:buChar char="•"/>
            </a:pPr>
            <a:r>
              <a:rPr lang="tr-TR" sz="2400" dirty="0" smtClean="0"/>
              <a:t>İş hayatınızda….. … ………. bahseder misiniz? Ne yapmıştınız?</a:t>
            </a:r>
          </a:p>
          <a:p>
            <a:pPr fontAlgn="base">
              <a:buFont typeface="Arial" pitchFamily="34" charset="0"/>
              <a:buChar char="•"/>
            </a:pPr>
            <a:r>
              <a:rPr lang="tr-TR" sz="2400" dirty="0" smtClean="0"/>
              <a:t>Bize ….. ile ilgili bir örnek verir misiniz? Nasıl çözdünüz?</a:t>
            </a:r>
          </a:p>
          <a:p>
            <a:pPr fontAlgn="base">
              <a:buFont typeface="Arial" pitchFamily="34" charset="0"/>
              <a:buChar char="•"/>
            </a:pPr>
            <a:r>
              <a:rPr lang="tr-TR" sz="2400" dirty="0" smtClean="0"/>
              <a:t>Geçmişte ………..  bir durumu anlatır mısınız? Nasıl üstesinden geldiniz?</a:t>
            </a:r>
            <a:endParaRPr lang="tr-TR" sz="2400" dirty="0"/>
          </a:p>
        </p:txBody>
      </p:sp>
    </p:spTree>
    <p:extLst>
      <p:ext uri="{BB962C8B-B14F-4D97-AF65-F5344CB8AC3E}">
        <p14:creationId xmlns:p14="http://schemas.microsoft.com/office/powerpoint/2010/main" xmlns="" val="160364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8" name="7 Dikdörtgen"/>
          <p:cNvSpPr/>
          <p:nvPr/>
        </p:nvSpPr>
        <p:spPr>
          <a:xfrm>
            <a:off x="838200" y="2941320"/>
            <a:ext cx="10607040" cy="2677656"/>
          </a:xfrm>
          <a:prstGeom prst="rect">
            <a:avLst/>
          </a:prstGeom>
        </p:spPr>
        <p:txBody>
          <a:bodyPr wrap="square">
            <a:spAutoFit/>
          </a:bodyPr>
          <a:lstStyle/>
          <a:p>
            <a:pPr algn="just"/>
            <a:r>
              <a:rPr lang="tr-TR" sz="2400" dirty="0" smtClean="0"/>
              <a:t>Yetkinlik bazlı mülakat soruları karşısında İK uzmanları tarafından adayların etkili ve fark yaratan cevaplar vermesi beklenir. </a:t>
            </a:r>
            <a:r>
              <a:rPr lang="tr-TR" sz="2400" b="1" dirty="0" smtClean="0"/>
              <a:t>Adayların istenilen cevapları vermesi için mülakat öncesinde hazırlanması gerekir.</a:t>
            </a:r>
            <a:r>
              <a:rPr lang="tr-TR" sz="2400" dirty="0" smtClean="0"/>
              <a:t> İlk basamak şirketin aradığı yetkinliklerin belirlenmesidir. Bu kritik ve en önemli kısımdır. Ardından ise bu </a:t>
            </a:r>
            <a:r>
              <a:rPr lang="tr-TR" sz="2400" b="1" dirty="0" smtClean="0"/>
              <a:t>yetkinliklerle ilgili muhtemel soru örnekleri listelenmelidir.</a:t>
            </a:r>
            <a:r>
              <a:rPr lang="tr-TR" sz="2400" dirty="0" smtClean="0"/>
              <a:t> Son basamak ise bu sorulara verilecek cevaplar için tasarım şablonu hazırlamaktır. Tüm bunlar gerçekleştirildiğinde aday yetkinlik bazlı mülakata kendini hazır hissederek girebilir ve etkili cevaplar verebilir.</a:t>
            </a:r>
            <a:endParaRPr lang="tr-TR" sz="2400" dirty="0"/>
          </a:p>
        </p:txBody>
      </p:sp>
      <p:pic>
        <p:nvPicPr>
          <p:cNvPr id="13" name="12 Resim" descr="shutterstock_786421285.jpg"/>
          <p:cNvPicPr>
            <a:picLocks noChangeAspect="1"/>
          </p:cNvPicPr>
          <p:nvPr/>
        </p:nvPicPr>
        <p:blipFill>
          <a:blip r:embed="rId3" cstate="print"/>
          <a:stretch>
            <a:fillRect/>
          </a:stretch>
        </p:blipFill>
        <p:spPr>
          <a:xfrm>
            <a:off x="1508760" y="121920"/>
            <a:ext cx="2621280" cy="2621280"/>
          </a:xfrm>
          <a:prstGeom prst="rect">
            <a:avLst/>
          </a:prstGeom>
        </p:spPr>
      </p:pic>
      <p:pic>
        <p:nvPicPr>
          <p:cNvPr id="28674" name="Picture 2"/>
          <p:cNvPicPr>
            <a:picLocks noChangeAspect="1" noChangeArrowheads="1"/>
          </p:cNvPicPr>
          <p:nvPr/>
        </p:nvPicPr>
        <p:blipFill>
          <a:blip r:embed="rId4" cstate="print"/>
          <a:srcRect/>
          <a:stretch>
            <a:fillRect/>
          </a:stretch>
        </p:blipFill>
        <p:spPr bwMode="auto">
          <a:xfrm>
            <a:off x="7203123" y="502921"/>
            <a:ext cx="3352409" cy="2209800"/>
          </a:xfrm>
          <a:prstGeom prst="rect">
            <a:avLst/>
          </a:prstGeom>
          <a:noFill/>
          <a:ln w="9525">
            <a:noFill/>
            <a:miter lim="800000"/>
            <a:headEnd/>
            <a:tailEnd/>
          </a:ln>
        </p:spPr>
      </p:pic>
      <p:sp>
        <p:nvSpPr>
          <p:cNvPr id="15" name="14 Sağ Ok"/>
          <p:cNvSpPr/>
          <p:nvPr/>
        </p:nvSpPr>
        <p:spPr>
          <a:xfrm>
            <a:off x="4693920" y="1447800"/>
            <a:ext cx="2118360" cy="396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xmlns="" val="697135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9" descr="A picture containing text, clipart&#10;&#10;Description automatically generated">
            <a:extLst>
              <a:ext uri="{FF2B5EF4-FFF2-40B4-BE49-F238E27FC236}">
                <a16:creationId xmlns:a16="http://schemas.microsoft.com/office/drawing/2014/main" xmlns="" id="{2C92EC40-0400-904A-8AD1-4CBA18299A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118271" y="5756407"/>
            <a:ext cx="2073729" cy="1101593"/>
          </a:xfrm>
          <a:prstGeom prst="rect">
            <a:avLst/>
          </a:prstGeom>
        </p:spPr>
      </p:pic>
      <p:sp>
        <p:nvSpPr>
          <p:cNvPr id="6" name="Dikdörtgen 6">
            <a:extLst>
              <a:ext uri="{FF2B5EF4-FFF2-40B4-BE49-F238E27FC236}">
                <a16:creationId xmlns:a16="http://schemas.microsoft.com/office/drawing/2014/main" xmlns="" id="{E2277DF2-AB40-C943-8CD0-71A530D77FC8}"/>
              </a:ext>
            </a:extLst>
          </p:cNvPr>
          <p:cNvSpPr/>
          <p:nvPr/>
        </p:nvSpPr>
        <p:spPr>
          <a:xfrm>
            <a:off x="667255" y="584005"/>
            <a:ext cx="3603872" cy="707886"/>
          </a:xfrm>
          <a:prstGeom prst="rect">
            <a:avLst/>
          </a:prstGeom>
        </p:spPr>
        <p:txBody>
          <a:bodyPr wrap="none">
            <a:spAutoFit/>
          </a:bodyPr>
          <a:lstStyle/>
          <a:p>
            <a:pPr marL="571500" indent="-571500">
              <a:buBlip>
                <a:blip r:embed="rId3"/>
              </a:buBlip>
            </a:pPr>
            <a:r>
              <a:rPr lang="tr-TR" sz="4000" b="1" dirty="0" smtClean="0">
                <a:solidFill>
                  <a:schemeClr val="accent1">
                    <a:lumMod val="75000"/>
                  </a:schemeClr>
                </a:solidFill>
              </a:rPr>
              <a:t>Soru Grupları</a:t>
            </a:r>
          </a:p>
        </p:txBody>
      </p:sp>
      <p:sp>
        <p:nvSpPr>
          <p:cNvPr id="8" name="7 Dikdörtgen"/>
          <p:cNvSpPr/>
          <p:nvPr/>
        </p:nvSpPr>
        <p:spPr>
          <a:xfrm>
            <a:off x="762000" y="1348383"/>
            <a:ext cx="10561320" cy="5262979"/>
          </a:xfrm>
          <a:prstGeom prst="rect">
            <a:avLst/>
          </a:prstGeom>
        </p:spPr>
        <p:txBody>
          <a:bodyPr wrap="square">
            <a:spAutoFit/>
          </a:bodyPr>
          <a:lstStyle/>
          <a:p>
            <a:pPr algn="just"/>
            <a:r>
              <a:rPr lang="tr-TR" sz="2400" b="1" dirty="0" smtClean="0"/>
              <a:t>Takım Çalışması: </a:t>
            </a:r>
            <a:r>
              <a:rPr lang="tr-TR" sz="2400" dirty="0" smtClean="0"/>
              <a:t>Takım çalışma faaliyetleri içerisinde yaşadığınız süreçler ve edindiğiniz tecrübeler ile ilgili detayları anlatmanız beklenir.</a:t>
            </a:r>
          </a:p>
          <a:p>
            <a:pPr algn="just"/>
            <a:r>
              <a:rPr lang="tr-TR" sz="2400" b="1" dirty="0" smtClean="0"/>
              <a:t>Sorumluluk &amp; Risk Alma: </a:t>
            </a:r>
            <a:r>
              <a:rPr lang="tr-TR" sz="2400" dirty="0" smtClean="0"/>
              <a:t>Geçmiş iş tecrübelerinizde bir proje için almış olduğunuz sorumluluk sürecini anlatmanız veya iş hayatında almış olduğunuz en büyük risk ve risk unsurlarını değerlendirmeniz istenir.</a:t>
            </a:r>
          </a:p>
          <a:p>
            <a:pPr algn="just"/>
            <a:r>
              <a:rPr lang="tr-TR" sz="2400" b="1" dirty="0" smtClean="0"/>
              <a:t>Liderlik: </a:t>
            </a:r>
            <a:r>
              <a:rPr lang="tr-TR" sz="2400" dirty="0" smtClean="0"/>
              <a:t>İş deneyimlerinde ekiplere liderlik yaptığınız projeleri, anları anlatmanız beklenir.  </a:t>
            </a:r>
          </a:p>
          <a:p>
            <a:pPr algn="just"/>
            <a:r>
              <a:rPr lang="tr-TR" sz="2400" b="1" dirty="0" smtClean="0"/>
              <a:t>Problem Çözme: </a:t>
            </a:r>
            <a:r>
              <a:rPr lang="tr-TR" sz="2400" dirty="0" smtClean="0"/>
              <a:t>Bugüne kadar iş hayatınızda yaşamış olduğunuz en büyük problemin ne olduğu ve bu problemi nasıl çözüme kavuşturduğunuz hakkında sorular sorulur.</a:t>
            </a:r>
          </a:p>
          <a:p>
            <a:pPr algn="just"/>
            <a:r>
              <a:rPr lang="tr-TR" sz="2400" b="1" dirty="0" smtClean="0"/>
              <a:t>Zaman Yönetimi: </a:t>
            </a:r>
            <a:r>
              <a:rPr lang="tr-TR" sz="2400" dirty="0" smtClean="0"/>
              <a:t>Bu noktada birden çok işi bir arada yapmanız beklendiğinde sizden zaman yönetimini nasıl sağladığınızı anlatmanız beklenir. İşleri önem ve öncelik sıralamasına göre nasıl sınıflandırdığınız ve proje yönetim sürecinde zamanı nasıl kullandığınız merak konusudur. </a:t>
            </a:r>
            <a:endParaRPr lang="tr-TR" sz="2400" dirty="0"/>
          </a:p>
        </p:txBody>
      </p:sp>
    </p:spTree>
    <p:extLst>
      <p:ext uri="{BB962C8B-B14F-4D97-AF65-F5344CB8AC3E}">
        <p14:creationId xmlns:p14="http://schemas.microsoft.com/office/powerpoint/2010/main" xmlns="" val="697135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F59B464BB777EC43984FF8BE0E31AC0A" ma:contentTypeVersion="9" ma:contentTypeDescription="Yeni belge oluşturun." ma:contentTypeScope="" ma:versionID="0b7d4f55d411fd2f046f46cfc8612482">
  <xsd:schema xmlns:xsd="http://www.w3.org/2001/XMLSchema" xmlns:xs="http://www.w3.org/2001/XMLSchema" xmlns:p="http://schemas.microsoft.com/office/2006/metadata/properties" xmlns:ns3="769cb07b-ea32-4208-98cf-fe56ffaf208c" targetNamespace="http://schemas.microsoft.com/office/2006/metadata/properties" ma:root="true" ma:fieldsID="87a307cf0d31008147fa837d18b0c907" ns3:_="">
    <xsd:import namespace="769cb07b-ea32-4208-98cf-fe56ffaf208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9cb07b-ea32-4208-98cf-fe56ffaf20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E431DA-8315-4816-8586-21E6AF67C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9cb07b-ea32-4208-98cf-fe56ffaf20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DA9B43-362C-4596-98B3-17375C032FB0}">
  <ds:schemaRefs>
    <ds:schemaRef ds:uri="http://schemas.openxmlformats.org/package/2006/metadata/core-propertie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769cb07b-ea32-4208-98cf-fe56ffaf208c"/>
    <ds:schemaRef ds:uri="http://schemas.microsoft.com/office/2006/metadata/properties"/>
  </ds:schemaRefs>
</ds:datastoreItem>
</file>

<file path=customXml/itemProps3.xml><?xml version="1.0" encoding="utf-8"?>
<ds:datastoreItem xmlns:ds="http://schemas.openxmlformats.org/officeDocument/2006/customXml" ds:itemID="{32DA4BFB-1880-46C0-B64E-123ED495F9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8309</TotalTime>
  <Words>604</Words>
  <Application>Microsoft Office PowerPoint</Application>
  <PresentationFormat>Özel</PresentationFormat>
  <Paragraphs>82</Paragraphs>
  <Slides>18</Slides>
  <Notes>3</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Office Teması</vt:lpstr>
      <vt:lpstr>Slayt 1</vt:lpstr>
      <vt:lpstr>Bu oturumda neler konuşacağız?  </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İhsan ALGÜL</dc:creator>
  <cp:lastModifiedBy>nilufer demir</cp:lastModifiedBy>
  <cp:revision>23</cp:revision>
  <dcterms:created xsi:type="dcterms:W3CDTF">2021-06-25T16:12:02Z</dcterms:created>
  <dcterms:modified xsi:type="dcterms:W3CDTF">2021-11-26T17:39:25Z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0x010100F59B464BB777EC43984FF8BE0E31AC0A</vt:lpwstr>
  </property>
</Properties>
</file>