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4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9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1E53-E8C4-4B4D-A3B5-F48356AA28B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Programming Study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Align Algorithm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NAM SOFTWARE</a:t>
            </a:r>
          </a:p>
          <a:p>
            <a:r>
              <a:rPr lang="en-US" altLang="ko-KR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50166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Servo control to mark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503974"/>
              </p:ext>
            </p:extLst>
          </p:nvPr>
        </p:nvGraphicFramePr>
        <p:xfrm>
          <a:off x="683568" y="2006612"/>
          <a:ext cx="6984776" cy="724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3" imgW="2451100" imgH="254000" progId="Equation.3">
                  <p:embed/>
                </p:oleObj>
              </mc:Choice>
              <mc:Fallback>
                <p:oleObj name="Equation" r:id="rId3" imgW="2451100" imgH="254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006612"/>
                        <a:ext cx="6984776" cy="724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149582"/>
              </p:ext>
            </p:extLst>
          </p:nvPr>
        </p:nvGraphicFramePr>
        <p:xfrm>
          <a:off x="3101975" y="3789363"/>
          <a:ext cx="11699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5" imgW="469800" imgH="228600" progId="Equation.3">
                  <p:embed/>
                </p:oleObj>
              </mc:Choice>
              <mc:Fallback>
                <p:oleObj name="Equation" r:id="rId5" imgW="469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3789363"/>
                        <a:ext cx="1169988" cy="57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3203849" y="2636912"/>
            <a:ext cx="483149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66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Calibration error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028171"/>
              </p:ext>
            </p:extLst>
          </p:nvPr>
        </p:nvGraphicFramePr>
        <p:xfrm>
          <a:off x="539552" y="2420888"/>
          <a:ext cx="596226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3" imgW="2159000" imgH="241300" progId="Equation.3">
                  <p:embed/>
                </p:oleObj>
              </mc:Choice>
              <mc:Fallback>
                <p:oleObj name="Equation" r:id="rId3" imgW="21590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20888"/>
                        <a:ext cx="5962262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595247"/>
              </p:ext>
            </p:extLst>
          </p:nvPr>
        </p:nvGraphicFramePr>
        <p:xfrm>
          <a:off x="539552" y="3501008"/>
          <a:ext cx="7704856" cy="578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5" imgW="3162300" imgH="241300" progId="Equation.3">
                  <p:embed/>
                </p:oleObj>
              </mc:Choice>
              <mc:Fallback>
                <p:oleObj name="Equation" r:id="rId5" imgW="31623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501008"/>
                        <a:ext cx="7704856" cy="578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4104"/>
              </p:ext>
            </p:extLst>
          </p:nvPr>
        </p:nvGraphicFramePr>
        <p:xfrm>
          <a:off x="683568" y="4581128"/>
          <a:ext cx="1944216" cy="1253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7" imgW="927000" imgH="609480" progId="Equation.3">
                  <p:embed/>
                </p:oleObj>
              </mc:Choice>
              <mc:Fallback>
                <p:oleObj name="Equation" r:id="rId7" imgW="927000" imgH="609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581128"/>
                        <a:ext cx="1944216" cy="12538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10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matrix operation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604150"/>
            <a:ext cx="5816709" cy="182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619918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02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Camera, Stage and reference mark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0839"/>
            <a:ext cx="802466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31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Calibrate Camera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700874" cy="383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08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Error check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667874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42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Cases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149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56102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90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Camera, Stage and Glass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81719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69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Calibrate Glass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08" y="1556792"/>
            <a:ext cx="78009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66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Calibrate Glass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4341"/>
            <a:ext cx="62674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81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Geometric model - Coordinates</a:t>
            </a:r>
            <a:endParaRPr lang="ko-KR" altLang="en-US" dirty="0"/>
          </a:p>
        </p:txBody>
      </p:sp>
      <p:grpSp>
        <p:nvGrpSpPr>
          <p:cNvPr id="10" name="Canvas 52"/>
          <p:cNvGrpSpPr/>
          <p:nvPr/>
        </p:nvGrpSpPr>
        <p:grpSpPr>
          <a:xfrm>
            <a:off x="1259176" y="1407676"/>
            <a:ext cx="6838722" cy="4990503"/>
            <a:chOff x="0" y="0"/>
            <a:chExt cx="5731510" cy="470027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5731510" cy="4700270"/>
            </a:xfrm>
            <a:prstGeom prst="rect">
              <a:avLst/>
            </a:prstGeom>
            <a:noFill/>
            <a:ln>
              <a:noFill/>
            </a:ln>
          </p:spPr>
        </p:sp>
        <p:grpSp>
          <p:nvGrpSpPr>
            <p:cNvPr id="12" name="Group 11"/>
            <p:cNvGrpSpPr/>
            <p:nvPr/>
          </p:nvGrpSpPr>
          <p:grpSpPr>
            <a:xfrm rot="21397577">
              <a:off x="1089660" y="571500"/>
              <a:ext cx="3284220" cy="3543300"/>
              <a:chOff x="1089660" y="571500"/>
              <a:chExt cx="3284220" cy="3543300"/>
            </a:xfrm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1089660" y="571500"/>
                <a:ext cx="3284220" cy="3543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414242" y="1755204"/>
                <a:ext cx="800100" cy="685164"/>
                <a:chOff x="180000" y="294301"/>
                <a:chExt cx="800100" cy="685164"/>
              </a:xfrm>
            </p:grpSpPr>
            <p:cxnSp>
              <p:nvCxnSpPr>
                <p:cNvPr id="44" name="Line 32"/>
                <p:cNvCxnSpPr/>
                <p:nvPr/>
              </p:nvCxnSpPr>
              <p:spPr bwMode="auto">
                <a:xfrm>
                  <a:off x="522900" y="751500"/>
                  <a:ext cx="457200" cy="63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Line 33"/>
                <p:cNvCxnSpPr/>
                <p:nvPr/>
              </p:nvCxnSpPr>
              <p:spPr bwMode="auto">
                <a:xfrm flipH="1" flipV="1">
                  <a:off x="522900" y="294301"/>
                  <a:ext cx="1270" cy="4540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80000" y="638470"/>
                  <a:ext cx="456565" cy="3409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 latinLnBrk="1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Courier New"/>
                      <a:ea typeface="맑은 고딕"/>
                      <a:cs typeface="Times New Roman"/>
                    </a:rPr>
                    <a:t>{S}</a:t>
                  </a:r>
                  <a:endParaRPr lang="ko-KR" sz="1200">
                    <a:effectLst/>
                    <a:latin typeface="굴림"/>
                    <a:cs typeface="굴림"/>
                  </a:endParaRPr>
                </a:p>
              </p:txBody>
            </p:sp>
          </p:grpSp>
        </p:grpSp>
        <p:sp>
          <p:nvSpPr>
            <p:cNvPr id="13" name="Text Box 44"/>
            <p:cNvSpPr txBox="1">
              <a:spLocks noChangeArrowheads="1"/>
            </p:cNvSpPr>
            <p:nvPr/>
          </p:nvSpPr>
          <p:spPr bwMode="auto">
            <a:xfrm>
              <a:off x="679450" y="4396269"/>
              <a:ext cx="1439096" cy="29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latin typeface="Courier New"/>
                  <a:ea typeface="바탕"/>
                  <a:cs typeface="Times New Roman"/>
                </a:rPr>
                <a:t>World coordinate</a:t>
              </a:r>
              <a:endParaRPr lang="ko-KR" sz="1000" kern="100">
                <a:effectLst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4" name="Text Box 46"/>
            <p:cNvSpPr txBox="1">
              <a:spLocks noChangeArrowheads="1"/>
            </p:cNvSpPr>
            <p:nvPr/>
          </p:nvSpPr>
          <p:spPr bwMode="auto">
            <a:xfrm>
              <a:off x="515548" y="2803397"/>
              <a:ext cx="525569" cy="280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latin typeface="Courier New"/>
                  <a:ea typeface="바탕"/>
                  <a:cs typeface="Times New Roman"/>
                </a:rPr>
                <a:t>Mark</a:t>
              </a:r>
              <a:endParaRPr lang="ko-KR" sz="1000" kern="100">
                <a:effectLst/>
                <a:latin typeface="맑은 고딕"/>
                <a:ea typeface="맑은 고딕"/>
                <a:cs typeface="Times New Roman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 rot="240496">
              <a:off x="1362453" y="2378108"/>
              <a:ext cx="1306782" cy="1569768"/>
              <a:chOff x="1479550" y="2242869"/>
              <a:chExt cx="1306782" cy="15697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44016" y="2732453"/>
                <a:ext cx="800100" cy="685800"/>
                <a:chOff x="1844016" y="2732453"/>
                <a:chExt cx="800100" cy="685800"/>
              </a:xfrm>
            </p:grpSpPr>
            <p:cxnSp>
              <p:nvCxnSpPr>
                <p:cNvPr id="39" name="Line 32"/>
                <p:cNvCxnSpPr/>
                <p:nvPr/>
              </p:nvCxnSpPr>
              <p:spPr bwMode="auto">
                <a:xfrm>
                  <a:off x="2186916" y="3189653"/>
                  <a:ext cx="457200" cy="63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0" name="Line 33"/>
                <p:cNvCxnSpPr/>
                <p:nvPr/>
              </p:nvCxnSpPr>
              <p:spPr bwMode="auto">
                <a:xfrm flipH="1" flipV="1">
                  <a:off x="2186916" y="2732453"/>
                  <a:ext cx="1270" cy="4546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844016" y="3076623"/>
                  <a:ext cx="456565" cy="341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 latinLnBrk="1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000" kern="100">
                      <a:effectLst/>
                      <a:latin typeface="Courier New"/>
                      <a:ea typeface="맑은 고딕"/>
                      <a:cs typeface="Times New Roman"/>
                    </a:rPr>
                    <a:t>{G}</a:t>
                  </a:r>
                  <a:endParaRPr lang="ko-KR" sz="1000" kern="100">
                    <a:effectLst/>
                    <a:latin typeface="맑은 고딕"/>
                    <a:ea typeface="맑은 고딕"/>
                    <a:cs typeface="Times New Roman"/>
                  </a:endParaRPr>
                </a:p>
              </p:txBody>
            </p:sp>
          </p:grp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1479550" y="2242869"/>
                <a:ext cx="1306782" cy="15697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2125058" y="3650238"/>
                <a:ext cx="76200" cy="114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2080571" y="2326122"/>
                <a:ext cx="152400" cy="114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6" name="Line 50"/>
            <p:cNvCxnSpPr>
              <a:stCxn id="14" idx="3"/>
              <a:endCxn id="38" idx="1"/>
            </p:cNvCxnSpPr>
            <p:nvPr/>
          </p:nvCxnSpPr>
          <p:spPr bwMode="auto">
            <a:xfrm flipV="1">
              <a:off x="1041117" y="2516427"/>
              <a:ext cx="967534" cy="427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Line 50"/>
            <p:cNvCxnSpPr>
              <a:stCxn id="14" idx="3"/>
              <a:endCxn id="37" idx="0"/>
            </p:cNvCxnSpPr>
            <p:nvPr/>
          </p:nvCxnSpPr>
          <p:spPr bwMode="auto">
            <a:xfrm>
              <a:off x="1041117" y="2943690"/>
              <a:ext cx="961358" cy="842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18" name="Group 17"/>
            <p:cNvGrpSpPr/>
            <p:nvPr/>
          </p:nvGrpSpPr>
          <p:grpSpPr>
            <a:xfrm>
              <a:off x="404286" y="3878525"/>
              <a:ext cx="800100" cy="684086"/>
              <a:chOff x="0" y="114300"/>
              <a:chExt cx="800100" cy="685165"/>
            </a:xfrm>
          </p:grpSpPr>
          <p:cxnSp>
            <p:nvCxnSpPr>
              <p:cNvPr id="32" name="Line 32"/>
              <p:cNvCxnSpPr/>
              <p:nvPr/>
            </p:nvCxnSpPr>
            <p:spPr bwMode="auto">
              <a:xfrm>
                <a:off x="342900" y="571500"/>
                <a:ext cx="457200" cy="63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Line 33"/>
              <p:cNvCxnSpPr/>
              <p:nvPr/>
            </p:nvCxnSpPr>
            <p:spPr bwMode="auto">
              <a:xfrm flipH="1" flipV="1">
                <a:off x="342900" y="114300"/>
                <a:ext cx="1270" cy="4540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0" y="458470"/>
                <a:ext cx="456565" cy="340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>
                    <a:effectLst/>
                    <a:latin typeface="Courier New"/>
                    <a:ea typeface="맑은 고딕"/>
                    <a:cs typeface="Times New Roman"/>
                  </a:rPr>
                  <a:t>{W}</a:t>
                </a:r>
                <a:endParaRPr lang="ko-KR" sz="1200">
                  <a:effectLst/>
                  <a:latin typeface="굴림"/>
                  <a:cs typeface="굴림"/>
                </a:endParaRPr>
              </a:p>
            </p:txBody>
          </p:sp>
        </p:grp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2870807" y="2213042"/>
              <a:ext cx="660646" cy="29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latin typeface="Courier New"/>
                  <a:ea typeface="바탕"/>
                  <a:cs typeface="Times New Roman"/>
                </a:rPr>
                <a:t>Stage</a:t>
              </a:r>
              <a:endParaRPr lang="ko-KR" sz="1000" kern="100">
                <a:effectLst/>
                <a:latin typeface="맑은 고딕"/>
                <a:ea typeface="맑은 고딕"/>
                <a:cs typeface="Times New Roman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21281735">
              <a:off x="1500481" y="395659"/>
              <a:ext cx="800100" cy="684086"/>
              <a:chOff x="0" y="0"/>
              <a:chExt cx="800100" cy="685165"/>
            </a:xfrm>
          </p:grpSpPr>
          <p:cxnSp>
            <p:nvCxnSpPr>
              <p:cNvPr id="29" name="Line 32"/>
              <p:cNvCxnSpPr/>
              <p:nvPr/>
            </p:nvCxnSpPr>
            <p:spPr bwMode="auto">
              <a:xfrm>
                <a:off x="342900" y="457200"/>
                <a:ext cx="457200" cy="63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Line 33"/>
              <p:cNvCxnSpPr/>
              <p:nvPr/>
            </p:nvCxnSpPr>
            <p:spPr bwMode="auto">
              <a:xfrm flipH="1" flipV="1">
                <a:off x="342900" y="0"/>
                <a:ext cx="1270" cy="4540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" name="Text Box 36"/>
              <p:cNvSpPr txBox="1">
                <a:spLocks noChangeArrowheads="1"/>
              </p:cNvSpPr>
              <p:nvPr/>
            </p:nvSpPr>
            <p:spPr bwMode="auto">
              <a:xfrm>
                <a:off x="0" y="344170"/>
                <a:ext cx="456565" cy="340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>
                    <a:effectLst/>
                    <a:latin typeface="Courier New"/>
                    <a:ea typeface="맑은 고딕"/>
                    <a:cs typeface="Times New Roman"/>
                  </a:rPr>
                  <a:t>{C}</a:t>
                </a:r>
                <a:endParaRPr lang="ko-KR" sz="1200">
                  <a:effectLst/>
                  <a:latin typeface="굴림"/>
                  <a:cs typeface="굴림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321649">
              <a:off x="2870807" y="706185"/>
              <a:ext cx="800100" cy="684086"/>
              <a:chOff x="0" y="0"/>
              <a:chExt cx="800100" cy="685165"/>
            </a:xfrm>
          </p:grpSpPr>
          <p:cxnSp>
            <p:nvCxnSpPr>
              <p:cNvPr id="26" name="Line 32"/>
              <p:cNvCxnSpPr/>
              <p:nvPr/>
            </p:nvCxnSpPr>
            <p:spPr bwMode="auto">
              <a:xfrm>
                <a:off x="342900" y="457200"/>
                <a:ext cx="457200" cy="63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Line 33"/>
              <p:cNvCxnSpPr/>
              <p:nvPr/>
            </p:nvCxnSpPr>
            <p:spPr bwMode="auto">
              <a:xfrm flipH="1" flipV="1">
                <a:off x="342900" y="0"/>
                <a:ext cx="1270" cy="4540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0" y="344170"/>
                <a:ext cx="456565" cy="340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>
                    <a:effectLst/>
                    <a:latin typeface="Courier New"/>
                    <a:ea typeface="맑은 고딕"/>
                    <a:cs typeface="Times New Roman"/>
                  </a:rPr>
                  <a:t>{L}</a:t>
                </a:r>
                <a:endParaRPr lang="ko-KR" sz="1200">
                  <a:effectLst/>
                  <a:latin typeface="굴림"/>
                  <a:cs typeface="굴림"/>
                </a:endParaRPr>
              </a:p>
            </p:txBody>
          </p:sp>
        </p:grp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3383559" y="1253834"/>
              <a:ext cx="1439096" cy="29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latin typeface="Courier New"/>
                  <a:ea typeface="바탕"/>
                  <a:cs typeface="Times New Roman"/>
                </a:rPr>
                <a:t>Laser head</a:t>
              </a:r>
              <a:endParaRPr lang="ko-KR" sz="1000" kern="100">
                <a:effectLst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1205020" y="1032575"/>
              <a:ext cx="1439096" cy="29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latin typeface="Courier New"/>
                  <a:ea typeface="바탕"/>
                  <a:cs typeface="Times New Roman"/>
                </a:rPr>
                <a:t>Camera</a:t>
              </a:r>
              <a:endParaRPr lang="ko-KR" sz="1000" kern="100">
                <a:effectLst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1988425" y="3486927"/>
              <a:ext cx="734074" cy="29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latin typeface="Courier New"/>
                  <a:ea typeface="바탕"/>
                  <a:cs typeface="Times New Roman"/>
                </a:rPr>
                <a:t>Glass</a:t>
              </a:r>
              <a:endParaRPr lang="ko-KR" sz="1000" kern="100">
                <a:effectLst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25" name="Text Box 44"/>
            <p:cNvSpPr txBox="1">
              <a:spLocks noChangeArrowheads="1"/>
            </p:cNvSpPr>
            <p:nvPr/>
          </p:nvSpPr>
          <p:spPr bwMode="auto">
            <a:xfrm>
              <a:off x="118091" y="99357"/>
              <a:ext cx="1439096" cy="29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latin typeface="Courier New"/>
                  <a:ea typeface="바탕"/>
                  <a:cs typeface="Times New Roman"/>
                </a:rPr>
                <a:t>Coordinates</a:t>
              </a:r>
              <a:endParaRPr lang="ko-KR" sz="1000" kern="100">
                <a:effectLst/>
                <a:latin typeface="맑은 고딕"/>
                <a:ea typeface="맑은 고딕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910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Cases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45529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51435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45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Coordinate Transform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41338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417962"/>
              </p:ext>
            </p:extLst>
          </p:nvPr>
        </p:nvGraphicFramePr>
        <p:xfrm>
          <a:off x="804087" y="4365104"/>
          <a:ext cx="7134212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" imgW="4267200" imgH="736600" progId="Equation.3">
                  <p:embed/>
                </p:oleObj>
              </mc:Choice>
              <mc:Fallback>
                <p:oleObj name="Equation" r:id="rId4" imgW="42672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87" y="4365104"/>
                        <a:ext cx="7134212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73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Geometric model – camera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4578927" y="1676400"/>
            <a:ext cx="381000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Mark position 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w.r.t camera pixel</a:t>
            </a:r>
            <a:endParaRPr lang="ko-KR" altLang="en-US" sz="2400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6248400" y="2590800"/>
            <a:ext cx="235527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40927" y="4724400"/>
            <a:ext cx="2286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Pixel to Camera</a:t>
            </a:r>
            <a:endParaRPr lang="ko-KR" alt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552700" y="4876800"/>
            <a:ext cx="2286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Camera to Camera Assembly</a:t>
            </a:r>
            <a:endParaRPr lang="ko-KR" alt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835727" y="1219200"/>
            <a:ext cx="2286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Camera Assembly to World</a:t>
            </a:r>
            <a:endParaRPr lang="ko-KR" altLang="en-US" sz="2400" dirty="0"/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H="1" flipV="1">
            <a:off x="5181600" y="3886200"/>
            <a:ext cx="1302327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3695700" y="3886200"/>
            <a:ext cx="228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</p:cNvCxnSpPr>
          <p:nvPr/>
        </p:nvCxnSpPr>
        <p:spPr>
          <a:xfrm>
            <a:off x="2978727" y="25908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4800" y="4968587"/>
            <a:ext cx="1794164" cy="11395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Mark position w.r.t </a:t>
            </a:r>
            <a:r>
              <a:rPr lang="en-US" altLang="ko-KR" sz="2400" dirty="0">
                <a:solidFill>
                  <a:schemeClr val="tx1"/>
                </a:solidFill>
              </a:rPr>
              <a:t>W</a:t>
            </a:r>
            <a:r>
              <a:rPr lang="en-US" altLang="ko-KR" sz="2400" dirty="0" smtClean="0">
                <a:solidFill>
                  <a:schemeClr val="tx1"/>
                </a:solidFill>
              </a:rPr>
              <a:t>orld</a:t>
            </a:r>
            <a:endParaRPr lang="ko-KR" altLang="en-US" sz="2400" dirty="0"/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V="1">
            <a:off x="1201882" y="3886201"/>
            <a:ext cx="0" cy="10823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069305"/>
              </p:ext>
            </p:extLst>
          </p:nvPr>
        </p:nvGraphicFramePr>
        <p:xfrm>
          <a:off x="835602" y="3038475"/>
          <a:ext cx="6256678" cy="1012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3" imgW="1485900" imgH="241300" progId="Equation.3">
                  <p:embed/>
                </p:oleObj>
              </mc:Choice>
              <mc:Fallback>
                <p:oleObj name="Equation" r:id="rId3" imgW="14859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02" y="3038475"/>
                        <a:ext cx="6256678" cy="10129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17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Geometric model – stage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964871"/>
              </p:ext>
            </p:extLst>
          </p:nvPr>
        </p:nvGraphicFramePr>
        <p:xfrm>
          <a:off x="578931" y="3042577"/>
          <a:ext cx="798613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3" imgW="2032000" imgH="241300" progId="Equation.3">
                  <p:embed/>
                </p:oleObj>
              </mc:Choice>
              <mc:Fallback>
                <p:oleObj name="Equation" r:id="rId3" imgW="20320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31" y="3042577"/>
                        <a:ext cx="7986137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434558" y="4511386"/>
            <a:ext cx="1794164" cy="11395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Mark position w.r.t </a:t>
            </a:r>
            <a:r>
              <a:rPr lang="en-US" altLang="ko-KR" sz="2400" dirty="0">
                <a:solidFill>
                  <a:schemeClr val="tx1"/>
                </a:solidFill>
              </a:rPr>
              <a:t>W</a:t>
            </a:r>
            <a:r>
              <a:rPr lang="en-US" altLang="ko-KR" sz="2400" dirty="0" smtClean="0">
                <a:solidFill>
                  <a:schemeClr val="tx1"/>
                </a:solidFill>
              </a:rPr>
              <a:t>orld</a:t>
            </a:r>
            <a:endParaRPr lang="ko-KR" altLang="en-US" sz="2400" dirty="0"/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1331640" y="3970193"/>
            <a:ext cx="0" cy="541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59294" y="4583394"/>
            <a:ext cx="1794164" cy="11395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Mark position w.r.t Glass</a:t>
            </a:r>
            <a:endParaRPr lang="ko-KR" altLang="en-US" sz="2400" dirty="0"/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7956376" y="3861048"/>
            <a:ext cx="0" cy="7223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04439" y="4965122"/>
            <a:ext cx="2143825" cy="10561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Glass to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GlassCenter</a:t>
            </a:r>
            <a:endParaRPr lang="ko-KR" altLang="en-US" sz="24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5876352" y="3970194"/>
            <a:ext cx="639864" cy="9949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32040" y="1412776"/>
            <a:ext cx="2232248" cy="11555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GlassCenter</a:t>
            </a:r>
            <a:r>
              <a:rPr lang="en-US" altLang="ko-KR" sz="2400" dirty="0" smtClean="0">
                <a:solidFill>
                  <a:schemeClr val="tx1"/>
                </a:solidFill>
              </a:rPr>
              <a:t> to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GlassLoading</a:t>
            </a:r>
            <a:endParaRPr lang="ko-KR" altLang="en-US" sz="2400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 flipH="1">
            <a:off x="5652120" y="2568352"/>
            <a:ext cx="396044" cy="5365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46040" y="4869160"/>
            <a:ext cx="2286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GlassLoading</a:t>
            </a:r>
            <a:r>
              <a:rPr lang="en-US" altLang="ko-KR" sz="2400" dirty="0" smtClean="0">
                <a:solidFill>
                  <a:schemeClr val="tx1"/>
                </a:solidFill>
              </a:rPr>
              <a:t> to Stage</a:t>
            </a:r>
            <a:endParaRPr lang="ko-KR" altLang="en-US" sz="24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V="1">
            <a:off x="3789040" y="3970194"/>
            <a:ext cx="566936" cy="8989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63631" y="1472208"/>
            <a:ext cx="1843786" cy="955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Stage to Servo</a:t>
            </a:r>
            <a:endParaRPr lang="ko-KR" altLang="en-US" sz="2400" dirty="0"/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3563888" y="2428060"/>
            <a:ext cx="421636" cy="6768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050713" y="1412776"/>
            <a:ext cx="1843786" cy="955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Servo to World</a:t>
            </a:r>
            <a:endParaRPr lang="ko-KR" altLang="en-US" sz="2400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1972606" y="2368628"/>
            <a:ext cx="583170" cy="6283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4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Camera matrix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815018"/>
              </p:ext>
            </p:extLst>
          </p:nvPr>
        </p:nvGraphicFramePr>
        <p:xfrm>
          <a:off x="1014413" y="1773238"/>
          <a:ext cx="575627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3" imgW="2539800" imgH="736560" progId="Equation.3">
                  <p:embed/>
                </p:oleObj>
              </mc:Choice>
              <mc:Fallback>
                <p:oleObj name="Equation" r:id="rId3" imgW="2539800" imgH="736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773238"/>
                        <a:ext cx="5756275" cy="1655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1187624" y="4221088"/>
            <a:ext cx="2286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Resolution mm/pixel</a:t>
            </a:r>
            <a:endParaRPr lang="ko-KR" altLang="en-US" sz="2400" dirty="0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2330624" y="2348880"/>
            <a:ext cx="1017240" cy="1872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61380" y="4382495"/>
            <a:ext cx="2286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Width, Height</a:t>
            </a:r>
            <a:endParaRPr lang="ko-KR" altLang="en-US" sz="2400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5652120" y="2870327"/>
            <a:ext cx="52260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35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Calibration – finding camera offset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912260" y="2148529"/>
            <a:ext cx="1843786" cy="955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Mark at the stage</a:t>
            </a:r>
            <a:endParaRPr lang="ko-KR" altLang="en-US" sz="24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6336196" y="2626455"/>
            <a:ext cx="576064" cy="602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352456"/>
              </p:ext>
            </p:extLst>
          </p:nvPr>
        </p:nvGraphicFramePr>
        <p:xfrm>
          <a:off x="1835696" y="3248397"/>
          <a:ext cx="5256584" cy="1840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2082800" imgH="736600" progId="Equation.3">
                  <p:embed/>
                </p:oleObj>
              </mc:Choice>
              <mc:Fallback>
                <p:oleObj name="Equation" r:id="rId3" imgW="20828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48397"/>
                        <a:ext cx="5256584" cy="18406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755576" y="1978383"/>
            <a:ext cx="1843786" cy="648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>
            <a:off x="1677469" y="2626455"/>
            <a:ext cx="1166339" cy="602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92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Least Square Method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7594"/>
              </p:ext>
            </p:extLst>
          </p:nvPr>
        </p:nvGraphicFramePr>
        <p:xfrm>
          <a:off x="2411760" y="1556792"/>
          <a:ext cx="4608512" cy="477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2019300" imgH="2108200" progId="Equation.3">
                  <p:embed/>
                </p:oleObj>
              </mc:Choice>
              <mc:Fallback>
                <p:oleObj name="Equation" r:id="rId3" imgW="2019300" imgH="2108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556792"/>
                        <a:ext cx="4608512" cy="4777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02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Calibration – glass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411760" y="1700808"/>
            <a:ext cx="1843786" cy="6678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target</a:t>
            </a:r>
            <a:endParaRPr lang="ko-KR" altLang="en-US" sz="24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2987825" y="2368628"/>
            <a:ext cx="345828" cy="5563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767486"/>
              </p:ext>
            </p:extLst>
          </p:nvPr>
        </p:nvGraphicFramePr>
        <p:xfrm>
          <a:off x="683568" y="2927552"/>
          <a:ext cx="7472856" cy="1729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3" imgW="3136900" imgH="736600" progId="Equation.3">
                  <p:embed/>
                </p:oleObj>
              </mc:Choice>
              <mc:Fallback>
                <p:oleObj name="Equation" r:id="rId3" imgW="3136900" imgH="736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27552"/>
                        <a:ext cx="7472856" cy="17299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48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140</Words>
  <Application>Microsoft Office PowerPoint</Application>
  <PresentationFormat>On-screen Show (4:3)</PresentationFormat>
  <Paragraphs>53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Programming Study  Align Algorithm</vt:lpstr>
      <vt:lpstr>Geometric model - Coordinates</vt:lpstr>
      <vt:lpstr>Coordinate Transform</vt:lpstr>
      <vt:lpstr>Geometric model – camera</vt:lpstr>
      <vt:lpstr>Geometric model – stage</vt:lpstr>
      <vt:lpstr>Camera matrix</vt:lpstr>
      <vt:lpstr>Calibration – finding camera offset</vt:lpstr>
      <vt:lpstr>Least Square Method</vt:lpstr>
      <vt:lpstr>Calibration – glass</vt:lpstr>
      <vt:lpstr>Servo control to mark</vt:lpstr>
      <vt:lpstr>Calibration error</vt:lpstr>
      <vt:lpstr>OpenCV matrix operation</vt:lpstr>
      <vt:lpstr>Camera, Stage and reference mark</vt:lpstr>
      <vt:lpstr>Calibrate Camera</vt:lpstr>
      <vt:lpstr>Error check</vt:lpstr>
      <vt:lpstr>Cases</vt:lpstr>
      <vt:lpstr>Camera, Stage and Glass</vt:lpstr>
      <vt:lpstr>Calibrate Glass</vt:lpstr>
      <vt:lpstr>Calibrate Glass</vt:lpstr>
      <vt:lpstr>Cases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Study</dc:title>
  <dc:creator>Sungwoo</dc:creator>
  <cp:lastModifiedBy>Nam성우</cp:lastModifiedBy>
  <cp:revision>37</cp:revision>
  <dcterms:created xsi:type="dcterms:W3CDTF">2014-09-04T03:21:30Z</dcterms:created>
  <dcterms:modified xsi:type="dcterms:W3CDTF">2017-11-20T15:08:32Z</dcterms:modified>
</cp:coreProperties>
</file>