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Programming Study </a:t>
            </a:r>
            <a:br>
              <a:rPr lang="en-US" altLang="ko-KR" smtClean="0"/>
            </a:br>
            <a:r>
              <a:rPr lang="en-US" altLang="ko-KR" smtClean="0"/>
              <a:t>Cryptography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 err="1" smtClean="0"/>
              <a:t>Sungwoo</a:t>
            </a:r>
            <a:r>
              <a:rPr lang="en-US" altLang="ko-KR" smtClean="0"/>
              <a:t> Nam</a:t>
            </a:r>
          </a:p>
          <a:p>
            <a:r>
              <a:rPr lang="en-US" altLang="ko-KR" smtClean="0"/>
              <a:t>2018.3.9</a:t>
            </a:r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1166" y="1330448"/>
            <a:ext cx="6551074" cy="45243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230188" lvl="1"/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Hash;</a:t>
            </a:r>
          </a:p>
          <a:p>
            <a:pPr marL="230188"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Signature;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queenToAlice;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225425"/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Queen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2254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RSAKey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alicePublic(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"public_alice.pem"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2254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stringstream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alicePublickey;</a:t>
            </a: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alicePublic.save(&amp;alicePublickey);</a:t>
            </a:r>
          </a:p>
          <a:p>
            <a:pPr marL="225425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Crypto::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hasher(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"SHA256"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hasher.update(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"Queen's own right to create coin"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hasher.update(alicePublickey.str());</a:t>
            </a:r>
          </a:p>
          <a:p>
            <a:pPr marL="2254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hash = Crypto::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digestToHex(</a:t>
            </a: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hasher.digest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225425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2254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queen(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RSAKey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"private_queen.pem"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"queenqueen"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queen.update(hash);</a:t>
            </a:r>
          </a:p>
          <a:p>
            <a:pPr marL="225425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queenToAlice =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hash, queen.signature() };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Transaction – Queen to Alice</a:t>
            </a:r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5652120" y="1355983"/>
            <a:ext cx="2808312" cy="32251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129" y="1962580"/>
            <a:ext cx="256728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Alice public key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3707903" y="2147246"/>
            <a:ext cx="2041226" cy="1137738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2091" y="1358264"/>
            <a:ext cx="24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Queen -&gt; Alice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440" y="2917912"/>
            <a:ext cx="88759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Hash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3102578"/>
            <a:ext cx="1788448" cy="830478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flipH="1">
            <a:off x="6732240" y="2331912"/>
            <a:ext cx="300532" cy="58600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72633" y="3933056"/>
            <a:ext cx="256728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Queen’s signature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6671984" y="3287244"/>
            <a:ext cx="384292" cy="645812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1"/>
          </p:cNvCxnSpPr>
          <p:nvPr/>
        </p:nvCxnSpPr>
        <p:spPr>
          <a:xfrm flipV="1">
            <a:off x="4067944" y="4117722"/>
            <a:ext cx="1704689" cy="753536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8195" y="2545992"/>
            <a:ext cx="6551074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225425"/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Alice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2254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alice(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RSAKey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"public_queen.pem"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alice.update( queenToAlice.Hash );</a:t>
            </a:r>
          </a:p>
          <a:p>
            <a:pPr marL="225425"/>
            <a:r>
              <a:rPr lang="en-US" altLang="ko-KR" sz="12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alice.verify(queenToAlice.Signature));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Transaction – Alice verification</a:t>
            </a:r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5652120" y="1355983"/>
            <a:ext cx="2808312" cy="32251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129" y="1962580"/>
            <a:ext cx="256728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Alice public key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stCxn id="13" idx="1"/>
          </p:cNvCxnSpPr>
          <p:nvPr/>
        </p:nvCxnSpPr>
        <p:spPr>
          <a:xfrm flipH="1">
            <a:off x="4920288" y="3102578"/>
            <a:ext cx="1368152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2091" y="1358264"/>
            <a:ext cx="24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Queen -&gt; Alice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440" y="2917912"/>
            <a:ext cx="88759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Hash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flipH="1">
            <a:off x="6732240" y="2331912"/>
            <a:ext cx="300532" cy="58600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72633" y="3933056"/>
            <a:ext cx="256728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Queen’s signature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6671984" y="3287244"/>
            <a:ext cx="384292" cy="645812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088557" y="3501008"/>
            <a:ext cx="684076" cy="630014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1166" y="1330448"/>
            <a:ext cx="6551074" cy="39703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aliceToBob;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74625"/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Alice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46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RSAKey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bobPublic(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"public_bob.pem"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746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stringstream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bobPublickey;</a:t>
            </a:r>
          </a:p>
          <a:p>
            <a:pPr marL="1746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bobPublic.save(&amp;bobPublickey);</a:t>
            </a:r>
          </a:p>
          <a:p>
            <a:pPr marL="174625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46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Crypto::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hasher(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"SHA256"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74625"/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hasher.update(queenToAlice.Hash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74625"/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hasher.update(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queenToAlice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.Signature.data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46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queenToAlice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.Signature.size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1746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hasher.update(bobPublickey.str());</a:t>
            </a:r>
          </a:p>
          <a:p>
            <a:pPr marL="1746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hash = Crypto::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digestToHex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1746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hasher.digest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174625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46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alice(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RSAKey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46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private_alice.pem"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"alicealice"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1746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alice.update(hash);</a:t>
            </a:r>
          </a:p>
          <a:p>
            <a:pPr marL="174625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46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aliceToBob =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hash, alice.signature() };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Transaction –Alice to Bob</a:t>
            </a:r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5652120" y="1355983"/>
            <a:ext cx="2808312" cy="32251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129" y="1962580"/>
            <a:ext cx="256728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Bob public key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3563888" y="2147246"/>
            <a:ext cx="2185241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2091" y="1358264"/>
            <a:ext cx="24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Alice -&gt; Bob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440" y="2917912"/>
            <a:ext cx="88759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Hash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56508" y="3102578"/>
            <a:ext cx="1631932" cy="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flipH="1">
            <a:off x="6732240" y="2331912"/>
            <a:ext cx="300532" cy="58600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72633" y="3933056"/>
            <a:ext cx="256728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Alice’s signature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6671984" y="3287244"/>
            <a:ext cx="384292" cy="645812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1"/>
          </p:cNvCxnSpPr>
          <p:nvPr/>
        </p:nvCxnSpPr>
        <p:spPr>
          <a:xfrm flipV="1">
            <a:off x="4499992" y="4117722"/>
            <a:ext cx="1272641" cy="753536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8195" y="2545992"/>
            <a:ext cx="6551074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4625"/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Bob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46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bob(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RSAKey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"public_alice.pem"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1746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bob.update(aliceToBob.Hash);</a:t>
            </a:r>
          </a:p>
          <a:p>
            <a:pPr marL="174625"/>
            <a:r>
              <a:rPr lang="en-US" altLang="ko-KR" sz="12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bob.verify(aliceToBob.Signature));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Transaction – Bob verification</a:t>
            </a:r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5652120" y="1355983"/>
            <a:ext cx="2808312" cy="32251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129" y="1962580"/>
            <a:ext cx="256728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Bob public key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stCxn id="13" idx="1"/>
          </p:cNvCxnSpPr>
          <p:nvPr/>
        </p:nvCxnSpPr>
        <p:spPr>
          <a:xfrm flipH="1">
            <a:off x="4920288" y="3102578"/>
            <a:ext cx="1368152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2091" y="1358264"/>
            <a:ext cx="24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Queen -&gt; Alice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440" y="2917912"/>
            <a:ext cx="88759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Hash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flipH="1">
            <a:off x="6732240" y="2331912"/>
            <a:ext cx="300532" cy="58600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72633" y="3933056"/>
            <a:ext cx="256728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Alice’s signature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6671984" y="3287244"/>
            <a:ext cx="384292" cy="645812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088557" y="3501008"/>
            <a:ext cx="684076" cy="630014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Block Chain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14113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" y="3284984"/>
            <a:ext cx="9109520" cy="222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1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Proof of work</a:t>
            </a:r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05647" y="1340768"/>
            <a:ext cx="6551074" cy="193899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Hash, Signature; 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1746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PrevHash, Nounce;</a:t>
            </a:r>
          </a:p>
          <a:p>
            <a:pPr marL="1746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Transactions;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t0 = {</a:t>
            </a:r>
          </a:p>
          <a:p>
            <a:pPr marL="174625"/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world!"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"4250"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{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 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647" y="3645024"/>
            <a:ext cx="6551074" cy="175432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verfiy t0 block's transactions and proof-of-work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hasher.update(t0.PrevHash);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tx : t0.Transactions) {</a:t>
            </a:r>
          </a:p>
          <a:p>
            <a:pPr marL="1746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hasher.update(tx.Hash); hasher.update(tx.Signature);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hasher.update(t0.Nounce);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t1.PrevHash = Crypto::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::digestToHex(hasher.digest());</a:t>
            </a:r>
          </a:p>
          <a:p>
            <a:r>
              <a:rPr lang="en-US" altLang="ko-KR" sz="12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(t1.PrevHash.substr(0, 4) ==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0000</a:t>
            </a:r>
            <a:r>
              <a:rPr lang="en-US" altLang="ko-KR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77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Proof of work</a:t>
            </a:r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05647" y="1340768"/>
            <a:ext cx="6551074" cy="452431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gather transactions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t1.Transactions =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"ab"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}, </a:t>
            </a:r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}, </a:t>
            </a:r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Transaction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"56"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"78"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 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race for the nounce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nounce = 0;; ++nounce)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hasher.reset();</a:t>
            </a: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hasher.update(t1.PrevHash);</a:t>
            </a:r>
          </a:p>
          <a:p>
            <a:pPr marL="225425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tx : t1.Transactions) {</a:t>
            </a:r>
          </a:p>
          <a:p>
            <a:pPr marL="400050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hasher.update(tx.Hash); hasher.update(tx.Signature);</a:t>
            </a: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hasher.update(to_string(nounce));</a:t>
            </a:r>
          </a:p>
          <a:p>
            <a:pPr marL="225425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225425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hash = Crypto::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::digestToHex(hasher.digest());</a:t>
            </a:r>
          </a:p>
          <a:p>
            <a:pPr marL="225425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(hash.substr(0, 4) ==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"0000"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463550">
              <a:tabLst>
                <a:tab pos="576263" algn="l"/>
              </a:tabLst>
            </a:pP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t1.Nounce = to_string(nounce);</a:t>
            </a:r>
          </a:p>
          <a:p>
            <a:pPr marL="463550">
              <a:tabLst>
                <a:tab pos="576263" algn="l"/>
              </a:tabLst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225425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broadcast t1 block to world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35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Honest chain vs Attacker chain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43945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85" y="4375852"/>
            <a:ext cx="4320480" cy="113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83668" y="5696492"/>
            <a:ext cx="1080120" cy="36933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$$$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23728" y="5322875"/>
            <a:ext cx="211635" cy="32190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2929" y="5644777"/>
            <a:ext cx="1080120" cy="36933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$$$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4472989" y="5322874"/>
            <a:ext cx="99011" cy="32190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85" y="2780928"/>
            <a:ext cx="4361206" cy="11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4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Poco::Crypto</a:t>
            </a:r>
            <a:endParaRPr lang="ko-KR" altLang="en-US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PocoCrypto.dll</a:t>
            </a:r>
          </a:p>
          <a:p>
            <a:r>
              <a:rPr lang="en-US" altLang="ko-KR"/>
              <a:t>Depends on OpenSSL : </a:t>
            </a:r>
          </a:p>
          <a:p>
            <a:pPr marL="0" indent="0">
              <a:buNone/>
            </a:pPr>
            <a:r>
              <a:rPr lang="en-US" altLang="ko-KR" smtClean="0"/>
              <a:t>    libssl-1_1.dll</a:t>
            </a:r>
            <a:r>
              <a:rPr lang="en-US" altLang="ko-KR"/>
              <a:t>, libcrypto-1_1.dll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427984" y="1434911"/>
            <a:ext cx="4311005" cy="17780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3968" y="1340768"/>
            <a:ext cx="4608512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Symmetric Encryption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77508" y="2479948"/>
            <a:ext cx="187220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encrpytion 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5785420" y="2664614"/>
            <a:ext cx="7920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1736" y="4786002"/>
            <a:ext cx="1838697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decrpytion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96138" y="5010305"/>
            <a:ext cx="8255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6435" y="2664614"/>
            <a:ext cx="1738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</a:rPr>
              <a:t>“open sesame”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2" y="5010305"/>
            <a:ext cx="176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“open sesame”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7513612" y="2265908"/>
            <a:ext cx="0" cy="214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4" idx="0"/>
          </p:cNvCxnSpPr>
          <p:nvPr/>
        </p:nvCxnSpPr>
        <p:spPr>
          <a:xfrm>
            <a:off x="7513612" y="2849280"/>
            <a:ext cx="27473" cy="19367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</p:cNvCxnSpPr>
          <p:nvPr/>
        </p:nvCxnSpPr>
        <p:spPr>
          <a:xfrm flipH="1">
            <a:off x="7532706" y="5155334"/>
            <a:ext cx="8379" cy="3553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89587" y="1434911"/>
            <a:ext cx="3014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</a:rPr>
              <a:t>"</a:t>
            </a:r>
            <a:r>
              <a:rPr lang="en-US" altLang="ko-KR" sz="1600">
                <a:latin typeface="Consolas" panose="020B0609020204030204" pitchFamily="49" charset="0"/>
              </a:rPr>
              <a:t>Tall tree, Spy-glass shoulder, ... Skeleton Island ESE and by E</a:t>
            </a:r>
            <a:r>
              <a:rPr lang="en-US" altLang="ko-KR" sz="1600" smtClean="0">
                <a:latin typeface="Consolas" panose="020B0609020204030204" pitchFamily="49" charset="0"/>
              </a:rPr>
              <a:t>"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4128" y="5373216"/>
            <a:ext cx="3014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"</a:t>
            </a:r>
            <a:r>
              <a:rPr lang="en-US" altLang="ko-KR">
                <a:latin typeface="Consolas" panose="020B0609020204030204" pitchFamily="49" charset="0"/>
              </a:rPr>
              <a:t>Tall tree, Spy-glass shoulder, ... Skeleton Island ESE and by E</a:t>
            </a:r>
            <a:r>
              <a:rPr lang="en-US" altLang="ko-KR" smtClean="0">
                <a:latin typeface="Consolas" panose="020B0609020204030204" pitchFamily="49" charset="0"/>
              </a:rPr>
              <a:t>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5293" y="3356992"/>
            <a:ext cx="25689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</a:rPr>
              <a:t>"</a:t>
            </a:r>
            <a:r>
              <a:rPr lang="en-US" altLang="ko-KR" sz="1400">
                <a:latin typeface="Consolas" panose="020B0609020204030204" pitchFamily="49" charset="0"/>
              </a:rPr>
              <a:t>Dx[,ž4|g6‡j\x1cî\xeûH™Ýd@TÌ¼a3[\x6úh%4™É.\x1ÚEŽ\x10IÀ¨`Ï¹žˆ\x1dÝ9\x14a\x2ú\x6Ñ}-C\b†u9</a:t>
            </a:r>
            <a:r>
              <a:rPr lang="en-US" altLang="ko-KR" sz="1400" smtClean="0">
                <a:latin typeface="Consolas" panose="020B0609020204030204" pitchFamily="49" charset="0"/>
              </a:rPr>
              <a:t>"</a:t>
            </a:r>
            <a:endParaRPr lang="en-US" altLang="ko-KR" sz="1400"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66233" y="4518481"/>
            <a:ext cx="4311005" cy="17780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511" y="1619505"/>
            <a:ext cx="3797485" cy="455509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altLang="ko-KR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"Poco/Crypto/Cipher.h"</a:t>
            </a:r>
            <a:endParaRPr lang="en-US" altLang="ko-KR" sz="1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"Poco/Crypto/CipherKey.h"</a:t>
            </a:r>
            <a:endParaRPr lang="en-US" altLang="ko-KR" sz="1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altLang="ko-KR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"Poco/Crypto/CipherFactory.h"</a:t>
            </a:r>
            <a:endParaRPr lang="ko-KR" altLang="en-US" sz="1000"/>
          </a:p>
          <a:p>
            <a:endParaRPr lang="en-US" altLang="ko-KR" sz="100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factory = </a:t>
            </a:r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CipherFactory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::defaultFactory();</a:t>
            </a:r>
          </a:p>
          <a:p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transmission;</a:t>
            </a:r>
          </a:p>
          <a:p>
            <a:endParaRPr lang="ko-KR" altLang="en-US" sz="1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14300" lvl="1"/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Cipher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alice = </a:t>
            </a:r>
            <a:endParaRPr lang="en-US" altLang="ko-KR" sz="10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factory.createCipher( </a:t>
            </a:r>
            <a:r>
              <a:rPr lang="en-US" altLang="ko-KR" sz="10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CipherKey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aes-256-ecb"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US" altLang="ko-KR" sz="10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open sesame"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transmission = alice-&gt;encryptString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Tall tree, Spy-glass shoulder, ... </a:t>
            </a:r>
            <a:endParaRPr lang="en-US" altLang="ko-KR" sz="1000" smtClean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pPr marL="114300" lvl="1"/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Skeleton 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Island ESE and by E"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altLang="ko-KR" sz="1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ko-KR" altLang="en-US" sz="1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14300" lvl="1"/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Cipher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bob = </a:t>
            </a:r>
            <a:endParaRPr lang="en-US" altLang="ko-KR" sz="10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factory.createCipher( </a:t>
            </a:r>
            <a:r>
              <a:rPr lang="en-US" altLang="ko-KR" sz="10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CipherKey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aes-256-ecb"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US" altLang="ko-KR" sz="10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open sesame"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114300" lvl="1"/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decrypted = </a:t>
            </a:r>
            <a:endParaRPr lang="en-US" altLang="ko-KR" sz="10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bob-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&gt;decryptString(transmission);</a:t>
            </a:r>
          </a:p>
          <a:p>
            <a:pPr marL="114300" lvl="1"/>
            <a:r>
              <a:rPr lang="en-US" altLang="ko-KR" sz="10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(decrypted == </a:t>
            </a:r>
            <a:endParaRPr lang="en-US" altLang="ko-KR" sz="10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Tall tree, Spy-glass shoulder, ... </a:t>
            </a:r>
            <a:endParaRPr lang="en-US" altLang="ko-KR" sz="1000" smtClean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pPr marL="114300" lvl="1"/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Skeleton 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Island ESE and by E"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altLang="ko-KR" sz="1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2" y="1542930"/>
            <a:ext cx="8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Alice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26435" y="4550687"/>
            <a:ext cx="7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Bob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OpenSSL public and private key</a:t>
            </a:r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539552" y="1629285"/>
            <a:ext cx="7848873" cy="310854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&gt;</a:t>
            </a:r>
            <a:r>
              <a:rPr lang="en-US" altLang="ko-KR" sz="1400" b="1" smtClean="0">
                <a:latin typeface="Consolas" panose="020B0609020204030204" pitchFamily="49" charset="0"/>
              </a:rPr>
              <a:t>openssl.exe </a:t>
            </a:r>
            <a:r>
              <a:rPr lang="en-US" altLang="ko-KR" sz="1400" b="1">
                <a:latin typeface="Consolas" panose="020B0609020204030204" pitchFamily="49" charset="0"/>
              </a:rPr>
              <a:t>genrsa -des3 -out private_bob.pem </a:t>
            </a:r>
            <a:r>
              <a:rPr lang="en-US" altLang="ko-KR" sz="1400" b="1" smtClean="0">
                <a:latin typeface="Consolas" panose="020B0609020204030204" pitchFamily="49" charset="0"/>
              </a:rPr>
              <a:t>2048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Generating RSA private key, 2048 bit long modulus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...................+++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.................................................................+++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unable to write 'random state'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 is 65537 (0x10001)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 pass phrase for </a:t>
            </a:r>
            <a:r>
              <a:rPr lang="en-US" altLang="ko-KR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private_bob.pem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Verifying - Enter pass phrase </a:t>
            </a:r>
            <a:r>
              <a:rPr lang="en-US" altLang="ko-KR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private_bob.pem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ko-KR" sz="14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400" b="1" smtClean="0">
                <a:latin typeface="Consolas" panose="020B0609020204030204" pitchFamily="49" charset="0"/>
              </a:rPr>
              <a:t>openssl.exe </a:t>
            </a:r>
            <a:r>
              <a:rPr lang="en-US" altLang="ko-KR" sz="1400" b="1">
                <a:latin typeface="Consolas" panose="020B0609020204030204" pitchFamily="49" charset="0"/>
              </a:rPr>
              <a:t>rsa -in private_bob.pem -outform PEM -pubout -out </a:t>
            </a:r>
            <a:r>
              <a:rPr lang="en-US" altLang="ko-KR" sz="1400" b="1" smtClean="0">
                <a:latin typeface="Consolas" panose="020B0609020204030204" pitchFamily="49" charset="0"/>
              </a:rPr>
              <a:t>public_bob.pem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 pass phrase for private_bob.pem: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writing RSA key</a:t>
            </a:r>
          </a:p>
          <a:p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442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427984" y="1434911"/>
            <a:ext cx="4311005" cy="17780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3968" y="1340768"/>
            <a:ext cx="4608512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Asymmetric Encryption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77508" y="2479948"/>
            <a:ext cx="187220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encrpytion 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5785420" y="2664614"/>
            <a:ext cx="7920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1736" y="4786002"/>
            <a:ext cx="1838697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decrpytion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08937" y="5010305"/>
            <a:ext cx="412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6435" y="2664614"/>
            <a:ext cx="173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</a:rPr>
              <a:t>Bob’s public key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63220" y="4951174"/>
            <a:ext cx="1760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</a:rPr>
              <a:t>private key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7513612" y="2265908"/>
            <a:ext cx="0" cy="214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4" idx="0"/>
          </p:cNvCxnSpPr>
          <p:nvPr/>
        </p:nvCxnSpPr>
        <p:spPr>
          <a:xfrm>
            <a:off x="7513612" y="2849280"/>
            <a:ext cx="27473" cy="19367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</p:cNvCxnSpPr>
          <p:nvPr/>
        </p:nvCxnSpPr>
        <p:spPr>
          <a:xfrm flipH="1">
            <a:off x="7532706" y="5155334"/>
            <a:ext cx="8379" cy="3553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89587" y="1434911"/>
            <a:ext cx="3014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</a:rPr>
              <a:t>"</a:t>
            </a:r>
            <a:r>
              <a:rPr lang="en-US" altLang="ko-KR" sz="1600">
                <a:latin typeface="Consolas" panose="020B0609020204030204" pitchFamily="49" charset="0"/>
              </a:rPr>
              <a:t>Tall tree, Spy-glass shoulder, ... Skeleton Island ESE and by E</a:t>
            </a:r>
            <a:r>
              <a:rPr lang="en-US" altLang="ko-KR" sz="1600" smtClean="0">
                <a:latin typeface="Consolas" panose="020B0609020204030204" pitchFamily="49" charset="0"/>
              </a:rPr>
              <a:t>"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4128" y="5373216"/>
            <a:ext cx="3014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</a:rPr>
              <a:t>"</a:t>
            </a:r>
            <a:r>
              <a:rPr lang="en-US" altLang="ko-KR" sz="1600">
                <a:latin typeface="Consolas" panose="020B0609020204030204" pitchFamily="49" charset="0"/>
              </a:rPr>
              <a:t>Tall tree, Spy-glass shoulder, ... Skeleton Island ESE and by E</a:t>
            </a:r>
            <a:r>
              <a:rPr lang="en-US" altLang="ko-KR" sz="1600" smtClean="0">
                <a:latin typeface="Consolas" panose="020B0609020204030204" pitchFamily="49" charset="0"/>
              </a:rPr>
              <a:t>"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29747" y="3312275"/>
            <a:ext cx="25092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</a:rPr>
              <a:t>"</a:t>
            </a:r>
            <a:r>
              <a:rPr lang="en-US" altLang="ko-KR" sz="1400">
                <a:latin typeface="Consolas" panose="020B0609020204030204" pitchFamily="49" charset="0"/>
              </a:rPr>
              <a:t>39\x12\rd6Ç\x1e)øH%Ø£ÃÏ\x1fß¤A\bÎ½]?©\tø[ôíäÍkA\"~7øíEÆ\f´\x1c\x1†Ìbo’&amp;\x10‡t&gt;E¡”\xfÂ‚ú\x5ç`Mñ</a:t>
            </a:r>
            <a:r>
              <a:rPr lang="en-US" altLang="ko-KR" sz="1400" smtClean="0">
                <a:latin typeface="Consolas" panose="020B0609020204030204" pitchFamily="49" charset="0"/>
              </a:rPr>
              <a:t>\...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66233" y="4518481"/>
            <a:ext cx="4311005" cy="17780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511" y="1619505"/>
            <a:ext cx="3797485" cy="34778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"Poco/Crypto/RSAKey.h"</a:t>
            </a:r>
            <a:endParaRPr lang="en-US" altLang="ko-KR" sz="1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Poco/Crypto/RSADigestEngine.h“</a:t>
            </a:r>
          </a:p>
          <a:p>
            <a:endParaRPr lang="en-US" altLang="ko-KR" sz="100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factory = </a:t>
            </a:r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CipherFactory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::defaultFactory();</a:t>
            </a:r>
          </a:p>
          <a:p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transmission;</a:t>
            </a:r>
          </a:p>
          <a:p>
            <a:endParaRPr lang="ko-KR" altLang="en-US" sz="1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14300" lvl="1"/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Cipher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alice = factory.createCipher(</a:t>
            </a:r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RSAKey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public_bob.pem"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transmission = alice-&gt;encryptString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Tall tree, Spy-glass shoulder, ... </a:t>
            </a:r>
            <a:endParaRPr lang="en-US" altLang="ko-KR" sz="1000" smtClean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pPr marL="114300" lvl="1"/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Skeleton 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Island ESE and by E"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ko-KR" altLang="en-US" sz="10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14300" lvl="1"/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Cipher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bob = factory.createCipher(</a:t>
            </a:r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RSAKey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endParaRPr lang="en-US" altLang="ko-KR" sz="10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"private_bob.pem"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"bobbob"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114300" lvl="1"/>
            <a:r>
              <a:rPr lang="en-US" altLang="ko-KR" sz="1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decrypted = </a:t>
            </a:r>
            <a:endParaRPr lang="en-US" altLang="ko-KR" sz="10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lvl="1"/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bob-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&gt;decryptString(transmission);</a:t>
            </a:r>
          </a:p>
          <a:p>
            <a:pPr marL="114300" lvl="1"/>
            <a:r>
              <a:rPr lang="en-US" altLang="ko-KR" sz="10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(decrypted == </a:t>
            </a:r>
            <a:r>
              <a:rPr lang="en-US" altLang="ko-KR" sz="1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"Tall tree, Spy-glass shoulder, ... Skeleton Island ESE and by E"</a:t>
            </a:r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altLang="ko-KR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2" y="1542930"/>
            <a:ext cx="8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Alice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26435" y="4550687"/>
            <a:ext cx="7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Bob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47194" y="3212976"/>
            <a:ext cx="0" cy="1305505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55576" y="1434911"/>
            <a:ext cx="7983413" cy="170605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1340768"/>
            <a:ext cx="8424936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Digital Signature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1090" y="2323943"/>
            <a:ext cx="187220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sign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stCxn id="20" idx="2"/>
            <a:endCxn id="8" idx="1"/>
          </p:cNvCxnSpPr>
          <p:nvPr/>
        </p:nvCxnSpPr>
        <p:spPr>
          <a:xfrm>
            <a:off x="2663788" y="2312074"/>
            <a:ext cx="1347302" cy="1965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1794" y="4809504"/>
            <a:ext cx="1838697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verify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>
            <a:stCxn id="33" idx="2"/>
          </p:cNvCxnSpPr>
          <p:nvPr/>
        </p:nvCxnSpPr>
        <p:spPr>
          <a:xfrm>
            <a:off x="2767063" y="4281896"/>
            <a:ext cx="1732929" cy="5276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19672" y="197352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</a:rPr>
              <a:t>Bob’s private key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0036" y="5123771"/>
            <a:ext cx="2356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</a:rPr>
              <a:t>Bob’s public key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stCxn id="33" idx="0"/>
          </p:cNvCxnSpPr>
          <p:nvPr/>
        </p:nvCxnSpPr>
        <p:spPr>
          <a:xfrm flipV="1">
            <a:off x="2767063" y="2693275"/>
            <a:ext cx="1588913" cy="7576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4" idx="0"/>
          </p:cNvCxnSpPr>
          <p:nvPr/>
        </p:nvCxnSpPr>
        <p:spPr>
          <a:xfrm>
            <a:off x="4947194" y="2693275"/>
            <a:ext cx="23949" cy="21162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</p:cNvCxnSpPr>
          <p:nvPr/>
        </p:nvCxnSpPr>
        <p:spPr>
          <a:xfrm flipH="1">
            <a:off x="4962764" y="5178836"/>
            <a:ext cx="8379" cy="3553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3450899"/>
            <a:ext cx="3014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</a:rPr>
              <a:t>"</a:t>
            </a:r>
            <a:r>
              <a:rPr lang="en-US" altLang="ko-KR" sz="1600"/>
              <a:t>Alice will give Bob $100 and Bob will give Alice two magic mushrooms</a:t>
            </a:r>
            <a:r>
              <a:rPr lang="en-US" altLang="ko-KR" sz="1600" smtClean="0">
                <a:latin typeface="Consolas" panose="020B0609020204030204" pitchFamily="49" charset="0"/>
              </a:rPr>
              <a:t>"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6056" y="3281621"/>
            <a:ext cx="25092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</a:rPr>
              <a:t>"</a:t>
            </a:r>
            <a:r>
              <a:rPr lang="en-US" altLang="ko-KR" sz="1400">
                <a:latin typeface="Consolas" panose="020B0609020204030204" pitchFamily="49" charset="0"/>
              </a:rPr>
              <a:t>39\x12\rd6Ç\x1e)øH%Ø£ÃÏ\x1fß¤A\bÎ½]?©\tø[ôíäÍkA\"~7øíEÆ\f´\x1c\x1†Ìbo’&amp;\x10‡t&gt;E¡”\xfÂ‚ú\x5ç`Mñ</a:t>
            </a:r>
            <a:r>
              <a:rPr lang="en-US" altLang="ko-KR" sz="1400" smtClean="0">
                <a:latin typeface="Consolas" panose="020B0609020204030204" pitchFamily="49" charset="0"/>
              </a:rPr>
              <a:t>\...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5577" y="4518481"/>
            <a:ext cx="8021662" cy="17780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680" y="1542930"/>
            <a:ext cx="8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Bob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9680" y="4714040"/>
            <a:ext cx="109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Alice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34785" y="5123771"/>
            <a:ext cx="717010" cy="1692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19537" y="5533470"/>
            <a:ext cx="171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</a:rPr>
              <a:t>True or False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Digital Signature in coding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75023" y="1628800"/>
            <a:ext cx="7056784" cy="323165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Poco::DigestEngine::Digest is std::vector&lt;unsigned char&gt;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Poco::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Digest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transmission;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171450"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contract = </a:t>
            </a:r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 will give Bob $100 and Bob will give Alice two magic mushrooms"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"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RSADigestEngine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bob(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RSAKey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"private_bob.pem"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"bobbob"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bob.update(contract);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transmission = make_tuple(contract, bob.signature());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171450"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RSADigestEngine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alice(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RSAKey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"public_bob.pem"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alice.update(get&lt;0&gt;(transmission));</a:t>
            </a:r>
          </a:p>
          <a:p>
            <a:pPr marL="171450"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isValid = alice.verify(get&lt;1&gt;(transmission));</a:t>
            </a:r>
          </a:p>
          <a:p>
            <a:pPr marL="171450" lvl="1"/>
            <a:r>
              <a:rPr lang="en-US" altLang="ko-KR" sz="120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(isValid ==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Digital Signature – cheating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75023" y="1628800"/>
            <a:ext cx="7056784" cy="360098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Poco::DigestEngine::Digest is std::vector&lt;unsigned char&gt;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Poco::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Digest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transmission;</a:t>
            </a:r>
          </a:p>
          <a:p>
            <a:pPr lvl="0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171450"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contract = 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"Alice will give Bob $100 and Bob will give Alice </a:t>
            </a:r>
            <a:r>
              <a:rPr lang="en-US" altLang="ko-KR" sz="12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magic mushrooms"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"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RSADigestEngine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bob(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RSAKey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"private_bob.pem"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"bobbob"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bob.update(contract);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transmission = make_tuple(contract, bob.signature());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RSADigestEngine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alice(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RSAKey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"public_bob.pem</a:t>
            </a:r>
            <a:r>
              <a:rPr lang="en-US" altLang="ko-KR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alice.update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Alice will give Bob $100 and Bob will give Alice </a:t>
            </a:r>
            <a:r>
              <a:rPr lang="en-US" altLang="ko-KR" sz="12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three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magic mushrooms"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71450" lvl="1"/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isValid = alice.verify(get&lt;1&gt;(transmission));</a:t>
            </a:r>
          </a:p>
          <a:p>
            <a:pPr marL="171450" lvl="1"/>
            <a:r>
              <a:rPr lang="en-US" altLang="ko-KR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(isValid == </a:t>
            </a:r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38872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5486400" cy="566738"/>
          </a:xfrm>
        </p:spPr>
        <p:txBody>
          <a:bodyPr>
            <a:noAutofit/>
          </a:bodyPr>
          <a:lstStyle/>
          <a:p>
            <a:r>
              <a:rPr lang="en-US" altLang="ko-KR" sz="3200" smtClean="0"/>
              <a:t>Chained Transaction</a:t>
            </a:r>
            <a:endParaRPr lang="ko-KR" altLang="en-US" sz="32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949280"/>
            <a:ext cx="6408712" cy="804862"/>
          </a:xfrm>
        </p:spPr>
        <p:txBody>
          <a:bodyPr/>
          <a:lstStyle/>
          <a:p>
            <a:r>
              <a:rPr lang="en-US" altLang="ko-KR" smtClean="0"/>
              <a:t>Ref : Bitcoin : A Peer-to-Peer Electronic Cash System, Satoshi Nakamoto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1124</Words>
  <Application>Microsoft Office PowerPoint</Application>
  <PresentationFormat>On-screen Show (4:3)</PresentationFormat>
  <Paragraphs>269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Programming Study  Cryptography</vt:lpstr>
      <vt:lpstr>Poco::Crypto</vt:lpstr>
      <vt:lpstr>Symmetric Encryption</vt:lpstr>
      <vt:lpstr>OpenSSL public and private key</vt:lpstr>
      <vt:lpstr>Asymmetric Encryption</vt:lpstr>
      <vt:lpstr>Digital Signature</vt:lpstr>
      <vt:lpstr>Digital Signature in coding</vt:lpstr>
      <vt:lpstr>Digital Signature – cheating</vt:lpstr>
      <vt:lpstr>Chained Transaction</vt:lpstr>
      <vt:lpstr>Transaction – Queen to Alice</vt:lpstr>
      <vt:lpstr>Transaction – Alice verification</vt:lpstr>
      <vt:lpstr>Transaction –Alice to Bob</vt:lpstr>
      <vt:lpstr>Transaction – Bob verification</vt:lpstr>
      <vt:lpstr>Block Chain</vt:lpstr>
      <vt:lpstr>Proof of work</vt:lpstr>
      <vt:lpstr>Proof of work</vt:lpstr>
      <vt:lpstr>Honest chain vs Attacker chain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Nam성우</cp:lastModifiedBy>
  <cp:revision>111</cp:revision>
  <dcterms:created xsi:type="dcterms:W3CDTF">2014-09-04T03:21:30Z</dcterms:created>
  <dcterms:modified xsi:type="dcterms:W3CDTF">2018-04-04T11:41:20Z</dcterms:modified>
</cp:coreProperties>
</file>