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1" r:id="rId5"/>
    <p:sldId id="259" r:id="rId6"/>
    <p:sldId id="264" r:id="rId7"/>
    <p:sldId id="260" r:id="rId8"/>
    <p:sldId id="262" r:id="rId9"/>
    <p:sldId id="263" r:id="rId10"/>
    <p:sldId id="261" r:id="rId11"/>
    <p:sldId id="266" r:id="rId12"/>
    <p:sldId id="270" r:id="rId13"/>
    <p:sldId id="272" r:id="rId14"/>
    <p:sldId id="268" r:id="rId15"/>
    <p:sldId id="273" r:id="rId16"/>
    <p:sldId id="276" r:id="rId17"/>
    <p:sldId id="269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1E53-E8C4-4B4D-A3B5-F48356AA28B3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Programming Study </a:t>
            </a:r>
            <a:br>
              <a:rPr lang="en-US" altLang="ko-KR" smtClean="0"/>
            </a:br>
            <a:r>
              <a:rPr lang="en-US" altLang="ko-KR" smtClean="0"/>
              <a:t>electron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 err="1" smtClean="0"/>
              <a:t>Sungwoo</a:t>
            </a:r>
            <a:r>
              <a:rPr lang="en-US" altLang="ko-KR" smtClean="0"/>
              <a:t> Nam</a:t>
            </a:r>
          </a:p>
          <a:p>
            <a:r>
              <a:rPr lang="en-US" altLang="ko-KR" smtClean="0"/>
              <a:t>2018.2.28</a:t>
            </a:r>
          </a:p>
        </p:txBody>
      </p:sp>
    </p:spTree>
    <p:extLst>
      <p:ext uri="{BB962C8B-B14F-4D97-AF65-F5344CB8AC3E}">
        <p14:creationId xmlns:p14="http://schemas.microsoft.com/office/powerpoint/2010/main" val="5016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Tab – HTML &amp; CSS</a:t>
            </a:r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79512" y="1533359"/>
            <a:ext cx="5714280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"tab"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&lt;button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"tablinks"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"btnAutorun"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Autorun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&lt;/button&gt;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&lt;button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"tablinks"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"btnManual"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Manual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&lt;/button&gt;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&lt;button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"tablinks"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"btnLog"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Log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&lt;/button&gt;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&lt;label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"tab remaining"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## Equipment-Boilerplate ##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&lt;/button&gt;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&lt;/div</a:t>
            </a:r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&gt;</a:t>
            </a:r>
          </a:p>
          <a:p>
            <a:endParaRPr lang="en-US" altLang="ko-KR" sz="1200" b="0" smtClean="0">
              <a:solidFill>
                <a:srgbClr val="800000"/>
              </a:solidFill>
              <a:effectLst/>
              <a:latin typeface="Consolas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"autorun"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"tabcontent"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"flex-container"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...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&lt;/div</a:t>
            </a:r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8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"manual"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"tabcontent"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"flex-container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&gt;</a:t>
            </a:r>
          </a:p>
          <a:p>
            <a:pPr marL="171450" lvl="1"/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...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endParaRPr lang="en-US" altLang="ko-KR" sz="1200" b="0" smtClean="0">
              <a:solidFill>
                <a:srgbClr val="800000"/>
              </a:solidFill>
              <a:effectLst/>
              <a:latin typeface="Consolas"/>
            </a:endParaRPr>
          </a:p>
          <a:p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div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"log"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"tabcontent"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&lt;table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"logTable"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...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5880" y="41490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84168" y="1556792"/>
            <a:ext cx="2808312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.tab button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171450" lvl="1">
              <a:tabLst>
                <a:tab pos="168275" algn="l"/>
              </a:tabLst>
            </a:pPr>
            <a:r>
              <a:rPr lang="en-US" altLang="ko-KR" sz="1200">
                <a:solidFill>
                  <a:srgbClr val="FF0000"/>
                </a:solidFill>
                <a:latin typeface="Consolas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>
                <a:solidFill>
                  <a:srgbClr val="0451A5"/>
                </a:solidFill>
                <a:latin typeface="Consolas"/>
              </a:rPr>
              <a:t>inherit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1450" lvl="1">
              <a:tabLst>
                <a:tab pos="168275" algn="l"/>
              </a:tabLst>
            </a:pPr>
            <a:r>
              <a:rPr lang="en-US" altLang="ko-KR" sz="1200" smtClean="0">
                <a:solidFill>
                  <a:srgbClr val="FF0000"/>
                </a:solidFill>
                <a:latin typeface="Consolas"/>
              </a:rPr>
              <a:t>...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tab button:hover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71450" lvl="1"/>
            <a:r>
              <a:rPr lang="en-US" altLang="ko-KR" sz="1200">
                <a:solidFill>
                  <a:srgbClr val="FF0000"/>
                </a:solidFill>
                <a:latin typeface="Consolas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>
                <a:solidFill>
                  <a:srgbClr val="0451A5"/>
                </a:solidFill>
                <a:latin typeface="Consolas"/>
              </a:rPr>
              <a:t>#ddd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800000"/>
                </a:solidFill>
                <a:latin typeface="Consolas"/>
              </a:rPr>
              <a:t>.tab button.active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71450" lvl="1"/>
            <a:r>
              <a:rPr lang="en-US" altLang="ko-KR" sz="1200">
                <a:solidFill>
                  <a:srgbClr val="FF0000"/>
                </a:solidFill>
                <a:latin typeface="Consolas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>
                <a:solidFill>
                  <a:srgbClr val="0451A5"/>
                </a:solidFill>
                <a:latin typeface="Consolas"/>
              </a:rPr>
              <a:t>#ccc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800000"/>
                </a:solidFill>
                <a:latin typeface="Consolas"/>
              </a:rPr>
              <a:t>.tabcontent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71450" lvl="1"/>
            <a:r>
              <a:rPr lang="en-US" altLang="ko-KR" sz="1200">
                <a:solidFill>
                  <a:srgbClr val="FF0000"/>
                </a:solidFill>
                <a:latin typeface="Consolas"/>
              </a:rPr>
              <a:t>display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>
                <a:solidFill>
                  <a:srgbClr val="0451A5"/>
                </a:solidFill>
                <a:latin typeface="Consolas"/>
              </a:rPr>
              <a:t>none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1450" lvl="1"/>
            <a:r>
              <a:rPr lang="en-US" altLang="ko-KR" sz="1200" smtClean="0">
                <a:solidFill>
                  <a:srgbClr val="FF0000"/>
                </a:solidFill>
                <a:latin typeface="Consolas"/>
              </a:rPr>
              <a:t>...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334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Tab - javascript</a:t>
            </a:r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611560" y="1268760"/>
            <a:ext cx="6912768" cy="36009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267F99"/>
                </a:solidFill>
                <a:latin typeface="Consolas"/>
              </a:rPr>
              <a:t>Tab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71450" lvl="1"/>
            <a:r>
              <a:rPr lang="en-US" altLang="ko-KR" sz="1200">
                <a:solidFill>
                  <a:srgbClr val="0000FF"/>
                </a:solidFill>
                <a:latin typeface="Consolas"/>
              </a:rPr>
              <a:t>constructor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344488" lvl="2"/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content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document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getElementsByClassName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"tabcontent"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4488" lvl="2"/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links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document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getElementsByClassName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"tablinks"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evt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tabId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344488" lvl="2"/>
            <a:r>
              <a:rPr lang="en-US" altLang="ko-KR" sz="1200">
                <a:solidFill>
                  <a:srgbClr val="AF00DB"/>
                </a:solidFill>
                <a:latin typeface="Consolas"/>
              </a:rPr>
              <a:t>for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content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length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 marL="517525" lvl="3"/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content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style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display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"none"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44488" lvl="2"/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44488" lvl="2"/>
            <a:r>
              <a:rPr lang="en-US" altLang="ko-KR" sz="1200">
                <a:solidFill>
                  <a:srgbClr val="001080"/>
                </a:solidFill>
                <a:latin typeface="Consolas"/>
              </a:rPr>
              <a:t>document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getElementById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tabId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style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display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"block"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44488" lvl="2"/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AF00DB"/>
                </a:solidFill>
                <a:latin typeface="Consolas"/>
              </a:rPr>
              <a:t>for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links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length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 marL="517525" lvl="3"/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links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className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links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className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replace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 active"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4488" lvl="2"/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44488" lvl="2"/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evt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currentTarget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className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+=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 active"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267F99"/>
                </a:solidFill>
                <a:latin typeface="Consolas"/>
              </a:rPr>
              <a:t>module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267F99"/>
                </a:solidFill>
                <a:latin typeface="Consolas"/>
              </a:rPr>
              <a:t>exports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Tab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5373216"/>
            <a:ext cx="69127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Tab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require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'./tab'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tab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267F99"/>
                </a:solidFill>
                <a:latin typeface="Consolas"/>
              </a:rPr>
              <a:t>Tab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>
                <a:solidFill>
                  <a:srgbClr val="001080"/>
                </a:solidFill>
                <a:latin typeface="Consolas"/>
              </a:rPr>
              <a:t>btnAutorun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onclick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tab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'autorun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);}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001080"/>
                </a:solidFill>
                <a:latin typeface="Consolas"/>
              </a:rPr>
              <a:t>btnManual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onclick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tab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'manual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); }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001080"/>
                </a:solidFill>
                <a:latin typeface="Consolas"/>
              </a:rPr>
              <a:t>btnLog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onclick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tab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'log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); }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001080"/>
                </a:solidFill>
                <a:latin typeface="Consolas"/>
              </a:rPr>
              <a:t>btnAutorun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click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();</a:t>
            </a:r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730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Socket </a:t>
            </a:r>
            <a:r>
              <a:rPr lang="en-US" altLang="ko-KR" smtClean="0"/>
              <a:t>– receive UDP JSON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131887" y="2655218"/>
            <a:ext cx="4248472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dgram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require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'dgram'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dgram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createSocket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'udp4'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'message'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rinfo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71450" lvl="1"/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jm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267F99"/>
                </a:solidFill>
                <a:latin typeface="Consolas"/>
              </a:rPr>
              <a:t>JSON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parse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1450" lvl="1"/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 smtClean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jm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&amp;&amp;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jm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cmd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'ioUpdate'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400050" lvl="2">
              <a:tabLst>
                <a:tab pos="342900" algn="l"/>
              </a:tabLst>
            </a:pPr>
            <a:r>
              <a:rPr lang="en-US" altLang="ko-KR" sz="120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jm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address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altLang="ko-KR" sz="1200" smtClean="0">
                <a:solidFill>
                  <a:srgbClr val="09885A"/>
                </a:solidFill>
                <a:latin typeface="Consolas"/>
              </a:rPr>
              <a:t>0x300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571500" lvl="3">
              <a:tabLst>
                <a:tab pos="342900" algn="l"/>
              </a:tabLst>
            </a:pPr>
            <a:endParaRPr lang="en-US" altLang="ko-KR" sz="1200" smtClean="0">
              <a:solidFill>
                <a:srgbClr val="0000FF"/>
              </a:solidFill>
              <a:latin typeface="Consolas"/>
            </a:endParaRPr>
          </a:p>
          <a:p>
            <a:pPr marL="571500" lvl="3">
              <a:tabLst>
                <a:tab pos="342900" algn="l"/>
              </a:tabLst>
            </a:pP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inport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document</a:t>
            </a:r>
          </a:p>
          <a:p>
            <a:pPr marL="571500" lvl="3">
              <a:tabLst>
                <a:tab pos="342900" algn="l"/>
              </a:tabLst>
            </a:pP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getElementById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'ioIn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571500" lvl="3">
              <a:tabLst>
                <a:tab pos="342900" algn="l"/>
              </a:tabLst>
            </a:pP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getElementsByTagName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'input'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571500" lvl="3">
              <a:tabLst>
                <a:tab pos="342900" algn="l"/>
              </a:tabLst>
            </a:pPr>
            <a:r>
              <a:rPr lang="en-US" altLang="ko-KR" sz="1200" smtClean="0">
                <a:solidFill>
                  <a:srgbClr val="AF00DB"/>
                </a:solidFill>
                <a:latin typeface="Consolas"/>
              </a:rPr>
              <a:t/>
            </a:r>
            <a:br>
              <a:rPr lang="en-US" altLang="ko-KR" sz="1200" smtClean="0">
                <a:solidFill>
                  <a:srgbClr val="AF00DB"/>
                </a:solidFill>
                <a:latin typeface="Consolas"/>
              </a:rPr>
            </a:br>
            <a:r>
              <a:rPr lang="en-US" altLang="ko-KR" sz="1200" smtClean="0">
                <a:solidFill>
                  <a:srgbClr val="AF00DB"/>
                </a:solidFill>
                <a:latin typeface="Consolas"/>
              </a:rPr>
              <a:t>for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inport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length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 ++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571500" lvl="4">
              <a:tabLst>
                <a:tab pos="342900" algn="l"/>
              </a:tabLst>
            </a:pP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inport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checked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 </a:t>
            </a:r>
            <a:endParaRPr lang="en-US" altLang="ko-KR" sz="1200" smtClean="0">
              <a:solidFill>
                <a:srgbClr val="000000"/>
              </a:solidFill>
              <a:latin typeface="Consolas"/>
            </a:endParaRPr>
          </a:p>
          <a:p>
            <a:pPr marL="571500" lvl="4">
              <a:tabLst>
                <a:tab pos="342900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jm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value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] ==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'1'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?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: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2">
              <a:tabLst>
                <a:tab pos="342900" algn="l"/>
              </a:tabLst>
            </a:pP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400050" lvl="2">
              <a:tabLst>
                <a:tab pos="342900" algn="l"/>
              </a:tabLst>
            </a:pPr>
            <a:r>
              <a:rPr lang="en-US" altLang="ko-KR" sz="1200" smtClean="0">
                <a:solidFill>
                  <a:srgbClr val="AF00DB"/>
                </a:solidFill>
                <a:latin typeface="Consolas"/>
              </a:rPr>
              <a:t>...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bind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smtClean="0">
                <a:solidFill>
                  <a:srgbClr val="09885A"/>
                </a:solidFill>
                <a:latin typeface="Consolas"/>
              </a:rPr>
              <a:t>41234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);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9869" y="2564904"/>
            <a:ext cx="4355976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IOUpdate2String(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addr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&gt;&amp;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Poco::JSON::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j;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j.set(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"cmd"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"ioUpdate"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j.set(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"address"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addr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171450" lvl="1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Poco::JSON::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v;</a:t>
            </a:r>
          </a:p>
          <a:p>
            <a:pPr marL="171450" lvl="1"/>
            <a:r>
              <a:rPr lang="nn-NO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nn-NO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: io) { v.add(i); }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j.set(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"value"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v);</a:t>
            </a:r>
          </a:p>
          <a:p>
            <a:pPr marL="171450" lvl="1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stringstream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ss; j.stringify(ss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171450" lvl="1"/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ss.str();</a:t>
            </a:r>
          </a:p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IDatagramPoint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altLang="ko-KR" sz="120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 = ...</a:t>
            </a:r>
          </a:p>
          <a:p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SocketAddress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remote(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"127.0.0.1:41234"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msg =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IOUpdate2String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0x300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US" altLang="ko-KR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&gt;{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1, 0, 1, 0, 1 }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point-&gt;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SendTo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msg.data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)msg.size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endParaRPr lang="en-US" altLang="ko-KR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remote);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6163" y="1484784"/>
            <a:ext cx="3528392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“cmd” : “ioUpdate”,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“address” : “768”,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“value” : [ “1”, “0”, “1”, “0”, “1”]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3750289" y="2387016"/>
            <a:ext cx="1260140" cy="35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Socket </a:t>
            </a:r>
            <a:r>
              <a:rPr lang="en-US" altLang="ko-KR" smtClean="0"/>
              <a:t>– send UDP JSON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145604" y="2310743"/>
            <a:ext cx="4080073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dgram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require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'dgram'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dgram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createSocket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'udp4'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bind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smtClean="0">
                <a:solidFill>
                  <a:srgbClr val="09885A"/>
                </a:solidFill>
                <a:latin typeface="Consolas"/>
              </a:rPr>
              <a:t>41234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001080"/>
                </a:solidFill>
                <a:latin typeface="Consolas"/>
              </a:rPr>
              <a:t>btnRun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onclick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71450" lvl="1"/>
            <a:r>
              <a:rPr lang="en-US" altLang="ko-KR" sz="120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send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342900" lvl="2"/>
            <a:r>
              <a:rPr lang="en-US" altLang="ko-KR" sz="1200">
                <a:solidFill>
                  <a:srgbClr val="A31515"/>
                </a:solidFill>
                <a:latin typeface="Consolas"/>
              </a:rPr>
              <a:t>'{"cmd":"runEquipment"}'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342900" lvl="2"/>
            <a:r>
              <a:rPr lang="en-US" altLang="ko-KR" sz="1200">
                <a:solidFill>
                  <a:srgbClr val="09885A"/>
                </a:solidFill>
                <a:latin typeface="Consolas"/>
              </a:rPr>
              <a:t>50000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'localhost'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342900" lvl="2"/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err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342900" lvl="2"/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log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error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"Failed to send runEquipment"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altLang="ko-KR" sz="120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4076" y="2303487"/>
            <a:ext cx="4701877" cy="3600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IDatagramPoint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Ptr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endParaRPr lang="en-US" altLang="ko-KR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m_Fab-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&gt;CreateDatagramPoint(</a:t>
            </a:r>
          </a:p>
          <a:p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SocketAddress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"127.0.0.1:50000"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pPr marL="342900" lvl="1"/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[=](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IDatagramPoint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mutable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34290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514350" lvl="2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buffer[</a:t>
            </a:r>
            <a:r>
              <a:rPr lang="en-US" altLang="ko-KR" sz="120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MAX_PATH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marL="514350" lvl="2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SocketAddress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sender;</a:t>
            </a:r>
          </a:p>
          <a:p>
            <a:pPr marL="514350" lvl="2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=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ReceiveFrom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514350" lvl="2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buffer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(buffer)-1, sender);</a:t>
            </a:r>
          </a:p>
          <a:p>
            <a:pPr marL="514350" lvl="2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buffer[n] =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'\0'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514350" lvl="2"/>
            <a:endParaRPr lang="en-US" altLang="ko-KR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5143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Poco::JSON::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Parser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parser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514350" lvl="1"/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obj = parser.parse(buffer)</a:t>
            </a:r>
          </a:p>
          <a:p>
            <a:pPr marL="5143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.extract&lt;Poco::JSON::Object::Ptr&gt;();</a:t>
            </a:r>
          </a:p>
          <a:p>
            <a:pPr marL="514350" lvl="1"/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string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 = obj-&gt;get(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"cmd"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).toString();</a:t>
            </a:r>
          </a:p>
          <a:p>
            <a:pPr marL="514350"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(cmd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</a:t>
            </a:r>
            <a:r>
              <a:rPr lang="en-US" altLang="ko-KR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“runEquipment"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514350"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514350" lvl="2"/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514350" lvl="2"/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5454" y="1412776"/>
            <a:ext cx="238446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“cmd” : “runEquipment”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764006" y="1954968"/>
            <a:ext cx="1260140" cy="35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0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311" y="116632"/>
            <a:ext cx="8229600" cy="1143000"/>
          </a:xfrm>
        </p:spPr>
        <p:txBody>
          <a:bodyPr/>
          <a:lstStyle/>
          <a:p>
            <a:r>
              <a:rPr lang="en-US" altLang="ko-KR" smtClean="0"/>
              <a:t>SVG - Graphic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02879"/>
            <a:ext cx="391108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6" y="1052761"/>
            <a:ext cx="461962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79712" y="4293096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4644008" y="2060848"/>
            <a:ext cx="1296144" cy="234026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79712" y="4509120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61148" y="2852936"/>
            <a:ext cx="3439244" cy="1805756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69815" y="6135042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634111" y="4077072"/>
            <a:ext cx="1378049" cy="2193974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59632" y="2132856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259631" y="2852192"/>
            <a:ext cx="1229691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395536" y="1402879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311" y="116632"/>
            <a:ext cx="8229600" cy="1143000"/>
          </a:xfrm>
        </p:spPr>
        <p:txBody>
          <a:bodyPr/>
          <a:lstStyle/>
          <a:p>
            <a:r>
              <a:rPr lang="en-US" altLang="ko-KR" smtClean="0"/>
              <a:t>SVG </a:t>
            </a:r>
            <a:r>
              <a:rPr lang="en-US" altLang="ko-KR" smtClean="0"/>
              <a:t>– moving objects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923928" y="1348332"/>
            <a:ext cx="511256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'message'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rinfo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jm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&amp;&amp;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jm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cmd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'servoUpdate'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342900" lvl="2"/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ypos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-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parseInt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jm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]);</a:t>
            </a:r>
          </a:p>
          <a:p>
            <a:pPr marL="342900" lvl="2"/>
            <a:r>
              <a:rPr lang="en-US" altLang="ko-KR" sz="120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xpos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parseInt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jm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1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]);</a:t>
            </a:r>
          </a:p>
          <a:p>
            <a:pPr marL="342900" lvl="2"/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overview_stage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setAttribute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342900" lvl="2"/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transform"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`translate(0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${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ypos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}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) rotate(0 0 0)`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lvl="2"/>
            <a:r>
              <a:rPr lang="en-US" altLang="ko-KR" sz="1200">
                <a:solidFill>
                  <a:srgbClr val="001080"/>
                </a:solidFill>
                <a:latin typeface="Consolas"/>
              </a:rPr>
              <a:t>overview_shift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setAttribute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342900" lvl="2"/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transform"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`translate(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${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xpos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}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 0 ) rotate(0 0 0)`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lvl="2"/>
            <a:r>
              <a:rPr lang="en-US" altLang="ko-KR" sz="120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8332"/>
            <a:ext cx="3476625" cy="267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2411760" y="1700808"/>
            <a:ext cx="2088232" cy="864096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43808" y="2934542"/>
            <a:ext cx="1628378" cy="42245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9552" y="1587661"/>
            <a:ext cx="3240360" cy="1806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539552" y="3356992"/>
            <a:ext cx="314208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311" y="116632"/>
            <a:ext cx="8229600" cy="1143000"/>
          </a:xfrm>
        </p:spPr>
        <p:txBody>
          <a:bodyPr/>
          <a:lstStyle/>
          <a:p>
            <a:r>
              <a:rPr lang="en-US" altLang="ko-KR" smtClean="0"/>
              <a:t>SVG </a:t>
            </a:r>
            <a:r>
              <a:rPr lang="en-US" altLang="ko-KR" smtClean="0"/>
              <a:t>– mouse movement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251520" y="1268761"/>
            <a:ext cx="7056784" cy="54476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267F99"/>
                </a:solidFill>
                <a:latin typeface="Consolas"/>
              </a:rPr>
              <a:t>Drawing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71450" lvl="1"/>
            <a:r>
              <a:rPr lang="en-US" altLang="ko-KR" sz="1200">
                <a:solidFill>
                  <a:srgbClr val="0000FF"/>
                </a:solidFill>
                <a:latin typeface="Consolas"/>
              </a:rPr>
              <a:t>constructor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idOfOverviewSVG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) {</a:t>
            </a:r>
          </a:p>
          <a:p>
            <a:pPr marL="342900" lvl="2"/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id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idOfOverviewSVG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42900" lvl="2"/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svg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document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getElementById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idOfOverviewSVG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);</a:t>
            </a:r>
          </a:p>
          <a:p>
            <a:pPr marL="342900" lvl="2"/>
            <a:r>
              <a:rPr lang="en-US" altLang="ko-KR" sz="120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v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svg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getAttribute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"viewBox"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split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 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lvl="2"/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view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{</a:t>
            </a:r>
          </a:p>
          <a:p>
            <a:pPr marL="514350" lvl="3"/>
            <a:r>
              <a:rPr lang="en-US" altLang="ko-KR" sz="1200">
                <a:solidFill>
                  <a:srgbClr val="001080"/>
                </a:solidFill>
                <a:latin typeface="Consolas"/>
              </a:rPr>
              <a:t>x: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parseInt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v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]),</a:t>
            </a:r>
          </a:p>
          <a:p>
            <a:pPr marL="514350" lvl="3"/>
            <a:r>
              <a:rPr lang="en-US" altLang="ko-KR" sz="1200">
                <a:solidFill>
                  <a:srgbClr val="001080"/>
                </a:solidFill>
                <a:latin typeface="Consolas"/>
              </a:rPr>
              <a:t>y: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parseInt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v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1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]),</a:t>
            </a:r>
          </a:p>
          <a:p>
            <a:pPr marL="514350" lvl="3"/>
            <a:r>
              <a:rPr lang="en-US" altLang="ko-KR" sz="1200">
                <a:solidFill>
                  <a:srgbClr val="001080"/>
                </a:solidFill>
                <a:latin typeface="Consolas"/>
              </a:rPr>
              <a:t>width: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parseInt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v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2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]),</a:t>
            </a:r>
          </a:p>
          <a:p>
            <a:pPr marL="514350" lvl="3"/>
            <a:r>
              <a:rPr lang="en-US" altLang="ko-KR" sz="1200">
                <a:solidFill>
                  <a:srgbClr val="001080"/>
                </a:solidFill>
                <a:latin typeface="Consolas"/>
              </a:rPr>
              <a:t>height: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parseInt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v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3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]),</a:t>
            </a:r>
          </a:p>
          <a:p>
            <a:pPr marL="342900" lvl="2"/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42900" lvl="2"/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mouseDown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0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svg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onmousemove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onMouseMove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 }</a:t>
            </a:r>
          </a:p>
          <a:p>
            <a:pPr marL="342900" lvl="2"/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...</a:t>
            </a:r>
            <a:endParaRPr lang="en-US" altLang="ko-KR" sz="1200" smtClean="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795E26"/>
                </a:solidFill>
                <a:latin typeface="Consolas"/>
              </a:rPr>
              <a:t>onMouseMove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)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42900" lvl="2"/>
            <a:r>
              <a:rPr lang="en-US" altLang="ko-KR" sz="120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mouseDown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1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514350" lvl="3"/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view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movementX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514350" lvl="3"/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view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y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movementY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514350" lvl="3"/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svg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setAttribute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"viewBox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endParaRPr lang="en-US" altLang="ko-KR" sz="1200" smtClean="0">
              <a:solidFill>
                <a:srgbClr val="000000"/>
              </a:solidFill>
              <a:latin typeface="Consolas"/>
            </a:endParaRPr>
          </a:p>
          <a:p>
            <a:pPr marL="514350" lvl="3"/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`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${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view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}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${this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view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y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}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${this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view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width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}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${this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view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height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}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`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514350" lvl="3"/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71450" lvl="1"/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71450" lvl="1"/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endParaRPr lang="en-US" altLang="ko-KR" sz="1200" smtClean="0">
              <a:solidFill>
                <a:srgbClr val="000000"/>
              </a:solidFill>
              <a:latin typeface="Consolas"/>
            </a:endParaRPr>
          </a:p>
          <a:p>
            <a:pPr marL="171450" lvl="1"/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endParaRPr lang="en-US" altLang="ko-KR" sz="120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58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Canvas - Image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95536" y="1412776"/>
            <a:ext cx="367240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article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"main"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&lt;h3&gt;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Autorun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&lt;/h3&gt;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&lt;p&gt;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Run equipment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&lt;/p&gt;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&lt;button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"btnRun"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Run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&lt;/button&gt;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&lt;button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"btnStop"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Stop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&lt;/button&gt;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canvas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endParaRPr lang="en-US" altLang="ko-KR" sz="1200" smtClean="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"cameraImage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endParaRPr lang="en-US" altLang="ko-KR" sz="1200" smtClean="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"160"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height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120“</a:t>
            </a:r>
          </a:p>
          <a:p>
            <a:pPr marL="171450" lvl="1"/>
            <a:r>
              <a:rPr lang="en-US" altLang="ko-KR" sz="1200">
                <a:solidFill>
                  <a:srgbClr val="0000FF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FF0000"/>
                </a:solidFill>
                <a:latin typeface="Consolas"/>
              </a:rPr>
              <a:t>style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"border: 1px solid #cccccc;"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/&gt;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&lt;/article&gt;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3846612"/>
            <a:ext cx="367240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1080"/>
                </a:solidFill>
                <a:latin typeface="Consolas"/>
              </a:rPr>
              <a:t>window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onload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() {</a:t>
            </a:r>
          </a:p>
          <a:p>
            <a:pPr marL="171450" lvl="1"/>
            <a:r>
              <a:rPr lang="en-US" altLang="ko-KR" sz="1200">
                <a:solidFill>
                  <a:srgbClr val="795E26"/>
                </a:solidFill>
                <a:latin typeface="Consolas"/>
              </a:rPr>
              <a:t>initCameraImage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initCameraImage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171450" lvl="1"/>
            <a:r>
              <a:rPr lang="en-US" altLang="ko-KR" sz="120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canvas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document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getElementById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cameraImage"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1450" lvl="1"/>
            <a:r>
              <a:rPr lang="en-US" altLang="ko-KR" sz="120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context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canvas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getContext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"2d"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image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267F99"/>
                </a:solidFill>
                <a:latin typeface="Consolas"/>
              </a:rPr>
              <a:t>Image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71450" lvl="1"/>
            <a:r>
              <a:rPr lang="en-US" altLang="ko-KR" sz="1200">
                <a:solidFill>
                  <a:srgbClr val="001080"/>
                </a:solidFill>
                <a:latin typeface="Consolas"/>
              </a:rPr>
              <a:t>image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src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"./sunflower.png"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1450" lvl="1"/>
            <a:r>
              <a:rPr lang="en-US" altLang="ko-KR" sz="1200">
                <a:solidFill>
                  <a:srgbClr val="001080"/>
                </a:solidFill>
                <a:latin typeface="Consolas"/>
              </a:rPr>
              <a:t>image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onload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arg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71450" lvl="1"/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context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drawImage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image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1450" lvl="1"/>
            <a:r>
              <a:rPr lang="en-US" altLang="ko-KR" sz="120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47" y="1412776"/>
            <a:ext cx="18764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475656" y="2492896"/>
            <a:ext cx="3744416" cy="74042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Canvas </a:t>
            </a:r>
            <a:r>
              <a:rPr lang="en-US" altLang="ko-KR" smtClean="0"/>
              <a:t>– fragmented packet</a:t>
            </a:r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355205" y="1844824"/>
            <a:ext cx="5152899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ImageHeader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171450"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uint32_t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Type;</a:t>
            </a:r>
          </a:p>
          <a:p>
            <a:pPr marL="171450"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uint16_t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Length;</a:t>
            </a:r>
          </a:p>
          <a:p>
            <a:pPr marL="171450"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uint16_t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Width, Height, BPP;</a:t>
            </a:r>
          </a:p>
          <a:p>
            <a:pPr marL="171450"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uint16_t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RegionX, RegionY, RegionWidth, RegionHeight;</a:t>
            </a:r>
          </a:p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uint8_t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&gt; GenerateImagePacket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endParaRPr lang="en-US" altLang="ko-KR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cv::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71450" lvl="1"/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pPr marL="171450" lvl="1"/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// make 64kbyte fragmented image packets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71450" lvl="1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packets;</a:t>
            </a:r>
          </a:p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packets =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GenerateImagePacket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CreateFilledImage(160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120, (rand() | 0xFF000000)));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packet : packets) {</a:t>
            </a:r>
          </a:p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point-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&gt;SendTo(packet.data(), 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)packet.size(), remote);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7" y="4543028"/>
            <a:ext cx="154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710" y="4790678"/>
            <a:ext cx="15430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5481786" y="5445225"/>
            <a:ext cx="3482702" cy="1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1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Canvas </a:t>
            </a:r>
            <a:r>
              <a:rPr lang="en-US" altLang="ko-KR" smtClean="0"/>
              <a:t>– parse binary packet</a:t>
            </a:r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3995936" y="1412775"/>
            <a:ext cx="5040560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'message'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rinfo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71450" lvl="1"/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packetType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readUInt32LE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1450" lvl="1"/>
            <a:r>
              <a:rPr lang="en-US" altLang="ko-KR" sz="1200" smtClean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packetType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0x6182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342900" lvl="2"/>
            <a:r>
              <a:rPr lang="en-US" altLang="ko-KR" sz="120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header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{</a:t>
            </a:r>
          </a:p>
          <a:p>
            <a:pPr marL="514350" lvl="4"/>
            <a:r>
              <a:rPr lang="en-US" altLang="ko-KR" sz="1200">
                <a:solidFill>
                  <a:srgbClr val="001080"/>
                </a:solidFill>
                <a:latin typeface="Consolas"/>
              </a:rPr>
              <a:t>type: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packetType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514350" lvl="4"/>
            <a:r>
              <a:rPr lang="en-US" altLang="ko-KR" sz="1200">
                <a:solidFill>
                  <a:srgbClr val="001080"/>
                </a:solidFill>
                <a:latin typeface="Consolas"/>
              </a:rPr>
              <a:t>length: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readUInt16LE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4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514350" lvl="4"/>
            <a:r>
              <a:rPr lang="en-US" altLang="ko-KR" sz="1200">
                <a:solidFill>
                  <a:srgbClr val="001080"/>
                </a:solidFill>
                <a:latin typeface="Consolas"/>
              </a:rPr>
              <a:t>width: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readUInt16LE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6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514350" lvl="4"/>
            <a:r>
              <a:rPr lang="en-US" altLang="ko-KR" sz="1200">
                <a:solidFill>
                  <a:srgbClr val="001080"/>
                </a:solidFill>
                <a:latin typeface="Consolas"/>
              </a:rPr>
              <a:t>height: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readUInt16LE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8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514350" lvl="4"/>
            <a:r>
              <a:rPr lang="en-US" altLang="ko-KR" sz="1200">
                <a:solidFill>
                  <a:srgbClr val="001080"/>
                </a:solidFill>
                <a:latin typeface="Consolas"/>
              </a:rPr>
              <a:t>bpp: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readUInt16LE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10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514350" lvl="4"/>
            <a:r>
              <a:rPr lang="en-US" altLang="ko-KR" sz="1200">
                <a:solidFill>
                  <a:srgbClr val="001080"/>
                </a:solidFill>
                <a:latin typeface="Consolas"/>
              </a:rPr>
              <a:t>regionX: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readUInt16LE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12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514350" lvl="4"/>
            <a:r>
              <a:rPr lang="en-US" altLang="ko-KR" sz="1200">
                <a:solidFill>
                  <a:srgbClr val="001080"/>
                </a:solidFill>
                <a:latin typeface="Consolas"/>
              </a:rPr>
              <a:t>regionY: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readUInt16LE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14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514350" lvl="4"/>
            <a:r>
              <a:rPr lang="en-US" altLang="ko-KR" sz="1200">
                <a:solidFill>
                  <a:srgbClr val="001080"/>
                </a:solidFill>
                <a:latin typeface="Consolas"/>
              </a:rPr>
              <a:t>regionWidth: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readUInt16LE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16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514350" lvl="4"/>
            <a:r>
              <a:rPr lang="en-US" altLang="ko-KR" sz="1200">
                <a:solidFill>
                  <a:srgbClr val="001080"/>
                </a:solidFill>
                <a:latin typeface="Consolas"/>
              </a:rPr>
              <a:t>regionHeight: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readUInt16LE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18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342900" lvl="2"/>
            <a:r>
              <a:rPr lang="en-US" altLang="ko-KR" sz="120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342900" lvl="2"/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canvas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document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getElementById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"cameraImage"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lvl="2"/>
            <a:r>
              <a:rPr lang="en-US" altLang="ko-KR" sz="120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context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canvas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getContext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"2d"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lvl="2"/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context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putImageData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514350" lvl="4"/>
            <a:r>
              <a:rPr lang="en-US" altLang="ko-KR" sz="1200">
                <a:solidFill>
                  <a:srgbClr val="0000FF"/>
                </a:solidFill>
                <a:latin typeface="Consolas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267F99"/>
                </a:solidFill>
                <a:latin typeface="Consolas"/>
              </a:rPr>
              <a:t>ImageData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685800" lvl="6"/>
            <a:r>
              <a:rPr lang="en-US" altLang="ko-KR" sz="1200">
                <a:solidFill>
                  <a:srgbClr val="0000FF"/>
                </a:solidFill>
                <a:latin typeface="Consolas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267F99"/>
                </a:solidFill>
                <a:latin typeface="Consolas"/>
              </a:rPr>
              <a:t>Uint8ClampedArray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buffer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20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685800" lvl="6"/>
            <a:r>
              <a:rPr lang="en-US" altLang="ko-KR" sz="1200">
                <a:solidFill>
                  <a:srgbClr val="001080"/>
                </a:solidFill>
                <a:latin typeface="Consolas"/>
              </a:rPr>
              <a:t>header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regionWidth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header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regionHeight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514350" lvl="4"/>
            <a:r>
              <a:rPr lang="en-US" altLang="ko-KR" sz="120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514350" lvl="4"/>
            <a:r>
              <a:rPr lang="en-US" altLang="ko-KR" sz="1200">
                <a:solidFill>
                  <a:srgbClr val="001080"/>
                </a:solidFill>
                <a:latin typeface="Consolas"/>
              </a:rPr>
              <a:t>header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regionX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header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regionY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514350" lvl="4"/>
            <a:r>
              <a:rPr lang="en-US" altLang="ko-KR" sz="1200">
                <a:solidFill>
                  <a:srgbClr val="09885A"/>
                </a:solidFill>
                <a:latin typeface="Consolas"/>
              </a:rPr>
              <a:t>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header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regionWidth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header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regionHeight</a:t>
            </a:r>
          </a:p>
          <a:p>
            <a:pPr marL="342900" lvl="2"/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);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60127"/>
            <a:ext cx="154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1" y="1687958"/>
            <a:ext cx="15430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384151" y="1556792"/>
            <a:ext cx="3384376" cy="1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Electron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Develop desktop application using </a:t>
            </a:r>
            <a:r>
              <a:rPr lang="en-US" altLang="ko-KR" err="1" smtClean="0"/>
              <a:t>javascript</a:t>
            </a:r>
            <a:r>
              <a:rPr lang="en-US" altLang="ko-KR" smtClean="0"/>
              <a:t>, HTML, CSS.</a:t>
            </a:r>
            <a:endParaRPr lang="en-US" altLang="ko-KR"/>
          </a:p>
          <a:p>
            <a:r>
              <a:rPr lang="en-US" altLang="ko-KR" smtClean="0"/>
              <a:t>Runs on Windows, Linux, Mac</a:t>
            </a:r>
          </a:p>
          <a:p>
            <a:r>
              <a:rPr lang="en-US" altLang="ko-KR" smtClean="0"/>
              <a:t>Based on Chrome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Develop environment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r>
              <a:rPr lang="en-US" altLang="ko-KR" smtClean="0"/>
              <a:t>Install Node.js</a:t>
            </a:r>
          </a:p>
          <a:p>
            <a:r>
              <a:rPr lang="en-US" altLang="ko-KR" smtClean="0"/>
              <a:t>Install VSCode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2954288"/>
            <a:ext cx="845234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PS D:\depo\et&gt; </a:t>
            </a:r>
            <a:r>
              <a:rPr lang="en-US" altLang="ko-KR" sz="1200" b="1">
                <a:latin typeface="Consolas" panose="020B0609020204030204" pitchFamily="49" charset="0"/>
              </a:rPr>
              <a:t>git clone https://github.com/SungwooNam/equipment-boilerplate.git ecb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Cloning into 'ecb'...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...</a:t>
            </a:r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</a:rPr>
              <a:t>Resolving deltas: 100% (67/67), done.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PS D:\depo\et&gt; </a:t>
            </a:r>
            <a:r>
              <a:rPr lang="en-US" altLang="ko-KR" sz="1200" b="1">
                <a:latin typeface="Consolas" panose="020B0609020204030204" pitchFamily="49" charset="0"/>
              </a:rPr>
              <a:t>cd ecb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PS </a:t>
            </a:r>
            <a:r>
              <a:rPr lang="en-US" altLang="ko-KR" sz="1200">
                <a:latin typeface="Consolas" panose="020B0609020204030204" pitchFamily="49" charset="0"/>
              </a:rPr>
              <a:t>D:\depo\et\ecb&gt; </a:t>
            </a:r>
            <a:r>
              <a:rPr lang="en-US" altLang="ko-KR" sz="1200" b="1">
                <a:latin typeface="Consolas" panose="020B0609020204030204" pitchFamily="49" charset="0"/>
              </a:rPr>
              <a:t>npm install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&gt; </a:t>
            </a:r>
            <a:r>
              <a:rPr lang="en-US" altLang="ko-KR" sz="1200">
                <a:latin typeface="Consolas" panose="020B0609020204030204" pitchFamily="49" charset="0"/>
              </a:rPr>
              <a:t>electron-chromedriver@1.8.0 install D:\depo\et\ecb\node_modules\electron-chromedriver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&gt; node ./download-chromedriver.js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successfully </a:t>
            </a:r>
            <a:r>
              <a:rPr lang="en-US" altLang="ko-KR" sz="1200">
                <a:latin typeface="Consolas" panose="020B0609020204030204" pitchFamily="49" charset="0"/>
              </a:rPr>
              <a:t>dowloaded and extracted!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&gt; </a:t>
            </a:r>
            <a:r>
              <a:rPr lang="en-US" altLang="ko-KR" sz="1200">
                <a:latin typeface="Consolas" panose="020B0609020204030204" pitchFamily="49" charset="0"/>
              </a:rPr>
              <a:t>electron@1.8.2 postinstall D:\depo\et\ecb\node_modules\electron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&gt; node install.js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added </a:t>
            </a:r>
            <a:r>
              <a:rPr lang="en-US" altLang="ko-KR" sz="1200">
                <a:latin typeface="Consolas" panose="020B0609020204030204" pitchFamily="49" charset="0"/>
              </a:rPr>
              <a:t>442 packages in 27.565s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PS D:\depo\et\ecb&gt; </a:t>
            </a:r>
            <a:r>
              <a:rPr lang="en-US" altLang="ko-KR" sz="1200" b="1">
                <a:latin typeface="Consolas" panose="020B0609020204030204" pitchFamily="49" charset="0"/>
              </a:rPr>
              <a:t>npm run </a:t>
            </a:r>
            <a:r>
              <a:rPr lang="en-US" altLang="ko-KR" sz="1200" b="1" smtClean="0">
                <a:latin typeface="Consolas" panose="020B0609020204030204" pitchFamily="49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7487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Debugging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1656010"/>
            <a:ext cx="8229600" cy="4525963"/>
          </a:xfrm>
        </p:spPr>
        <p:txBody>
          <a:bodyPr/>
          <a:lstStyle/>
          <a:p>
            <a:r>
              <a:rPr lang="en-US" altLang="ko-KR" smtClean="0"/>
              <a:t>./.vscode/launch.json </a:t>
            </a:r>
          </a:p>
          <a:p>
            <a:r>
              <a:rPr lang="en-US" altLang="ko-KR" smtClean="0"/>
              <a:t>F9 breakpoint, F5 run</a:t>
            </a:r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5688632" cy="35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9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Electron Main - Renderer</a:t>
            </a:r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4716015" y="1340768"/>
            <a:ext cx="4099168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&lt;!-– index.html--&gt; </a:t>
            </a:r>
          </a:p>
          <a:p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&lt;!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DOCTYPE html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&lt;html</a:t>
            </a:r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head&gt;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…</a:t>
            </a:r>
          </a:p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 &lt;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link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href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"css/styles.css"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"text/css"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rel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"stylesheet"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 /&gt;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&lt;/head</a:t>
            </a:r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…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script&gt;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require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'./index.js'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&lt;/script&gt;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&lt;/body</a:t>
            </a:r>
            <a:r>
              <a:rPr lang="en-US" altLang="ko-KR" sz="120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&lt;/html&gt;</a:t>
            </a:r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2812" y="3983290"/>
            <a:ext cx="409309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smtClean="0">
                <a:solidFill>
                  <a:srgbClr val="FF0000"/>
                </a:solidFill>
                <a:latin typeface="Consolas"/>
              </a:rPr>
              <a:t>  font-family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>
                <a:solidFill>
                  <a:srgbClr val="0451A5"/>
                </a:solidFill>
                <a:latin typeface="Consolas"/>
              </a:rPr>
              <a:t>Arial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…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512" y="1479267"/>
            <a:ext cx="4248472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// main.js</a:t>
            </a:r>
          </a:p>
          <a:p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electron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require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'electron'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ko-KR" sz="120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app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err="1">
                <a:solidFill>
                  <a:srgbClr val="001080"/>
                </a:solidFill>
                <a:latin typeface="Consolas"/>
              </a:rPr>
              <a:t>electron</a:t>
            </a:r>
            <a:r>
              <a:rPr lang="en-US" altLang="ko-KR" sz="12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err="1">
                <a:solidFill>
                  <a:srgbClr val="001080"/>
                </a:solidFill>
                <a:latin typeface="Consolas"/>
              </a:rPr>
              <a:t>app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path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require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'path'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ko-KR" sz="120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err="1">
                <a:solidFill>
                  <a:srgbClr val="001080"/>
                </a:solidFill>
                <a:latin typeface="Consolas"/>
              </a:rPr>
              <a:t>url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require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</a:t>
            </a:r>
            <a:r>
              <a:rPr lang="en-US" altLang="ko-KR" sz="1200" err="1">
                <a:solidFill>
                  <a:srgbClr val="A31515"/>
                </a:solidFill>
                <a:latin typeface="Consolas"/>
              </a:rPr>
              <a:t>url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0000FF"/>
                </a:solidFill>
                <a:latin typeface="Consolas"/>
              </a:rPr>
              <a:t>let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err="1">
                <a:solidFill>
                  <a:srgbClr val="001080"/>
                </a:solidFill>
                <a:latin typeface="Consolas"/>
              </a:rPr>
              <a:t>mainWindow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err="1">
                <a:solidFill>
                  <a:srgbClr val="795E26"/>
                </a:solidFill>
                <a:latin typeface="Consolas"/>
              </a:rPr>
              <a:t>createWindow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altLang="ko-KR" sz="1200" err="1" smtClean="0">
                <a:solidFill>
                  <a:srgbClr val="001080"/>
                </a:solidFill>
                <a:latin typeface="Consolas"/>
              </a:rPr>
              <a:t>mainWindow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err="1">
                <a:solidFill>
                  <a:srgbClr val="267F99"/>
                </a:solidFill>
                <a:latin typeface="Consolas"/>
              </a:rPr>
              <a:t>electron</a:t>
            </a:r>
            <a:r>
              <a:rPr lang="en-US" altLang="ko-KR" sz="12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err="1">
                <a:solidFill>
                  <a:srgbClr val="267F99"/>
                </a:solidFill>
                <a:latin typeface="Consolas"/>
              </a:rPr>
              <a:t>BrowserWindow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  width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800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  height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600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  frame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false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 })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200" err="1" smtClean="0">
                <a:solidFill>
                  <a:srgbClr val="001080"/>
                </a:solidFill>
                <a:latin typeface="Consolas"/>
              </a:rPr>
              <a:t>mainWindow</a:t>
            </a:r>
            <a:r>
              <a:rPr lang="en-US" altLang="ko-KR" sz="120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err="1" smtClean="0">
                <a:solidFill>
                  <a:srgbClr val="795E26"/>
                </a:solidFill>
                <a:latin typeface="Consolas"/>
              </a:rPr>
              <a:t>loadURL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err="1" smtClean="0">
                <a:solidFill>
                  <a:srgbClr val="001080"/>
                </a:solidFill>
                <a:latin typeface="Consolas"/>
              </a:rPr>
              <a:t>url</a:t>
            </a:r>
            <a:r>
              <a:rPr lang="en-US" altLang="ko-KR" sz="120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err="1" smtClean="0">
                <a:solidFill>
                  <a:srgbClr val="795E26"/>
                </a:solidFill>
                <a:latin typeface="Consolas"/>
              </a:rPr>
              <a:t>format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  pathname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err="1">
                <a:solidFill>
                  <a:srgbClr val="001080"/>
                </a:solidFill>
                <a:latin typeface="Consolas"/>
              </a:rPr>
              <a:t>path</a:t>
            </a:r>
            <a:r>
              <a:rPr lang="en-US" altLang="ko-KR" sz="12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err="1">
                <a:solidFill>
                  <a:srgbClr val="795E26"/>
                </a:solidFill>
                <a:latin typeface="Consolas"/>
              </a:rPr>
              <a:t>join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__</a:t>
            </a:r>
            <a:r>
              <a:rPr lang="en-US" altLang="ko-KR" sz="1200" err="1">
                <a:solidFill>
                  <a:srgbClr val="001080"/>
                </a:solidFill>
                <a:latin typeface="Consolas"/>
              </a:rPr>
              <a:t>dirname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'index.html'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  protocol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'file:'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  slashes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: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true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 }))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...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 err="1">
                <a:solidFill>
                  <a:srgbClr val="001080"/>
                </a:solidFill>
                <a:latin typeface="Consolas"/>
              </a:rPr>
              <a:t>app</a:t>
            </a:r>
            <a:r>
              <a:rPr lang="en-US" altLang="ko-KR" sz="12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err="1">
                <a:solidFill>
                  <a:srgbClr val="795E26"/>
                </a:solidFill>
                <a:latin typeface="Consolas"/>
              </a:rPr>
              <a:t>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'ready'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err="1">
                <a:solidFill>
                  <a:srgbClr val="001080"/>
                </a:solidFill>
                <a:latin typeface="Consolas"/>
              </a:rPr>
              <a:t>createWindow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</a:t>
            </a:r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22093" y="5013176"/>
            <a:ext cx="4093091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// index.js</a:t>
            </a:r>
          </a:p>
          <a:p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dgram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require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'dgram'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dgram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createSocket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'udp4'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'message'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rinfo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packetType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readUInt32LE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…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851920" y="1628801"/>
            <a:ext cx="870892" cy="2769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96136" y="2492896"/>
            <a:ext cx="648070" cy="1490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228184" y="3429000"/>
            <a:ext cx="72008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Electron Main - Renderer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5318890" cy="521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Log usage</a:t>
            </a:r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79512" y="1285524"/>
            <a:ext cx="4320480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require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"./log"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logView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267F99"/>
                </a:solidFill>
                <a:latin typeface="Consolas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logView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getLogger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"index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dgram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createSocket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'udp4'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altLang="ko-KR" sz="120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'error'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err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log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error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`comm error:\n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${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err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stack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}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`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});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on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'message'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, (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rinfo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 …</a:t>
            </a:r>
            <a:br>
              <a:rPr lang="en-US" altLang="ko-KR" sz="1200" smtClean="0">
                <a:solidFill>
                  <a:srgbClr val="000000"/>
                </a:solidFill>
                <a:latin typeface="Consolas"/>
              </a:rPr>
            </a:b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log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info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`comm got: 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${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msg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}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 from 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${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rinfo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address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} 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: 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${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rinfo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port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}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`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smtClean="0">
                <a:solidFill>
                  <a:srgbClr val="000000"/>
                </a:solidFill>
                <a:latin typeface="Consolas"/>
              </a:rPr>
            </a:b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on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'listening'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, () 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  const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address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address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log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info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`comm listening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${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address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address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} 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: </a:t>
            </a:r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${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address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port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}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`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001080"/>
                </a:solidFill>
                <a:latin typeface="Consolas"/>
              </a:rPr>
              <a:t>comm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bind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41234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001080"/>
                </a:solidFill>
                <a:latin typeface="Consolas"/>
              </a:rPr>
              <a:t>btnAutorun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onclick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tab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event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'autorun'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  log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debug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'autorun clicked'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349" y="3501008"/>
            <a:ext cx="4032448" cy="133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98702" y="1285524"/>
            <a:ext cx="4252419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000">
                <a:solidFill>
                  <a:srgbClr val="008000"/>
                </a:solidFill>
                <a:latin typeface="Consolas"/>
              </a:rPr>
              <a:t>2018-03-03T01:10:44.488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] </a:t>
            </a:r>
            <a:r>
              <a:rPr lang="en-US" altLang="ko-KR" sz="1000">
                <a:solidFill>
                  <a:srgbClr val="09885A"/>
                </a:solidFill>
                <a:latin typeface="Consolas"/>
              </a:rPr>
              <a:t>[INFO]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 index - comm listening </a:t>
            </a:r>
            <a:r>
              <a:rPr lang="en-US" altLang="ko-KR" sz="1000">
                <a:solidFill>
                  <a:srgbClr val="0000FF"/>
                </a:solidFill>
                <a:latin typeface="Consolas"/>
              </a:rPr>
              <a:t>0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000">
                <a:solidFill>
                  <a:srgbClr val="0000FF"/>
                </a:solidFill>
                <a:latin typeface="Consolas"/>
              </a:rPr>
              <a:t>0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000">
                <a:solidFill>
                  <a:srgbClr val="0000FF"/>
                </a:solidFill>
                <a:latin typeface="Consolas"/>
              </a:rPr>
              <a:t>0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000">
                <a:solidFill>
                  <a:srgbClr val="0000FF"/>
                </a:solidFill>
                <a:latin typeface="Consolas"/>
              </a:rPr>
              <a:t>0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Consolas"/>
              </a:rPr>
              <a:t>41234</a:t>
            </a:r>
            <a:endParaRPr lang="en-US" altLang="ko-KR" sz="10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000">
                <a:solidFill>
                  <a:srgbClr val="008000"/>
                </a:solidFill>
                <a:latin typeface="Consolas"/>
              </a:rPr>
              <a:t>2018-03-03T01:10:46.370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] </a:t>
            </a:r>
            <a:r>
              <a:rPr lang="en-US" altLang="ko-KR" sz="1000">
                <a:solidFill>
                  <a:srgbClr val="0451A5"/>
                </a:solidFill>
                <a:latin typeface="Consolas"/>
              </a:rPr>
              <a:t>[DEBUG]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 index - log clicked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000">
                <a:solidFill>
                  <a:srgbClr val="008000"/>
                </a:solidFill>
                <a:latin typeface="Consolas"/>
              </a:rPr>
              <a:t>2018-03-03T01:19:16.796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] </a:t>
            </a:r>
            <a:r>
              <a:rPr lang="en-US" altLang="ko-KR" sz="1000">
                <a:solidFill>
                  <a:srgbClr val="0451A5"/>
                </a:solidFill>
                <a:latin typeface="Consolas"/>
              </a:rPr>
              <a:t>[DEBUG]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 index - autorun </a:t>
            </a:r>
            <a:r>
              <a:rPr lang="en-US" altLang="ko-KR" sz="1000" smtClean="0">
                <a:solidFill>
                  <a:srgbClr val="000000"/>
                </a:solidFill>
                <a:latin typeface="Consolas"/>
              </a:rPr>
              <a:t>clicked</a:t>
            </a:r>
          </a:p>
          <a:p>
            <a:r>
              <a:rPr lang="en-US" altLang="ko-KR" sz="1000" b="0" smtClean="0">
                <a:solidFill>
                  <a:srgbClr val="000000"/>
                </a:solidFill>
                <a:effectLst/>
                <a:latin typeface="Consolas"/>
              </a:rPr>
              <a:t>...</a:t>
            </a:r>
            <a:endParaRPr lang="en-US" altLang="ko-KR" sz="1000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5116" y="2437652"/>
            <a:ext cx="4239590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000">
                <a:solidFill>
                  <a:srgbClr val="008000"/>
                </a:solidFill>
                <a:latin typeface="Consolas"/>
              </a:rPr>
              <a:t>2018-03-05T14:21:27.780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] </a:t>
            </a:r>
            <a:r>
              <a:rPr lang="en-US" altLang="ko-KR" sz="1000" b="1">
                <a:solidFill>
                  <a:srgbClr val="A31515"/>
                </a:solidFill>
                <a:latin typeface="Consolas"/>
              </a:rPr>
              <a:t>[ERROR]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 index - Cannot support image with 160x120x32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Consolas"/>
              </a:rPr>
              <a:t>...</a:t>
            </a:r>
            <a:endParaRPr lang="en-US" altLang="ko-KR" sz="10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000">
                <a:solidFill>
                  <a:srgbClr val="000000"/>
                </a:solidFill>
                <a:latin typeface="Consolas"/>
              </a:rPr>
            </a:br>
            <a:endParaRPr lang="en-US" altLang="ko-KR" sz="1000" b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43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Log using log4js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3528" y="1412775"/>
            <a:ext cx="403244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91440"/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// log.js</a:t>
            </a:r>
          </a:p>
          <a:p>
            <a:pPr marL="91440"/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log4js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require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'log4js'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91440"/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267F99"/>
                </a:solidFill>
                <a:latin typeface="Consolas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227013" lvl="1"/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constructor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400050" lvl="3"/>
            <a:r>
              <a:rPr lang="en-US" altLang="ko-KR" sz="1200" smtClean="0">
                <a:solidFill>
                  <a:srgbClr val="AF00DB"/>
                </a:solidFill>
                <a:latin typeface="Consolas"/>
              </a:rPr>
              <a:t>…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400050" lvl="4"/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log4js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configure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'./config/log4js.json'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227013" lvl="2"/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227013" lvl="2"/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795E26"/>
                </a:solidFill>
                <a:latin typeface="Consolas"/>
              </a:rPr>
              <a:t>getLogger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category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) {</a:t>
            </a:r>
          </a:p>
          <a:p>
            <a:pPr marL="227013" lvl="2"/>
            <a:r>
              <a:rPr lang="en-US" altLang="ko-KR" sz="1200" smtClean="0">
                <a:solidFill>
                  <a:srgbClr val="AF00DB"/>
                </a:solidFill>
                <a:latin typeface="Consolas"/>
              </a:rPr>
              <a:t>  return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log4js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getLogger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category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);</a:t>
            </a:r>
          </a:p>
          <a:p>
            <a:pPr marL="227013" lvl="2"/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91440"/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…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91440"/>
            <a:r>
              <a:rPr lang="en-US" altLang="ko-KR" sz="12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>
                <a:solidFill>
                  <a:srgbClr val="000000"/>
                </a:solidFill>
                <a:latin typeface="Consolas"/>
              </a:rPr>
            </a:br>
            <a:r>
              <a:rPr lang="en-US" altLang="ko-KR" sz="1200">
                <a:solidFill>
                  <a:srgbClr val="267F99"/>
                </a:solidFill>
                <a:latin typeface="Consolas"/>
              </a:rPr>
              <a:t>module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267F99"/>
                </a:solidFill>
                <a:latin typeface="Consolas"/>
              </a:rPr>
              <a:t>exports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1415342"/>
            <a:ext cx="3935778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233363" lvl="1"/>
            <a:r>
              <a:rPr lang="en-US" altLang="ko-KR" sz="1200">
                <a:solidFill>
                  <a:srgbClr val="0451A5"/>
                </a:solidFill>
                <a:latin typeface="Consolas"/>
              </a:rPr>
              <a:t>"appenders"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690563" lvl="2"/>
            <a:r>
              <a:rPr lang="en-US" altLang="ko-KR" sz="1200" smtClean="0">
                <a:solidFill>
                  <a:srgbClr val="0451A5"/>
                </a:solidFill>
                <a:latin typeface="Consolas"/>
              </a:rPr>
              <a:t>"</a:t>
            </a:r>
            <a:r>
              <a:rPr lang="en-US" altLang="ko-KR" sz="1200">
                <a:solidFill>
                  <a:srgbClr val="0451A5"/>
                </a:solidFill>
                <a:latin typeface="Consolas"/>
              </a:rPr>
              <a:t>app"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1147763" lvl="3"/>
            <a:r>
              <a:rPr lang="en-US" altLang="ko-KR" sz="1200">
                <a:solidFill>
                  <a:srgbClr val="0451A5"/>
                </a:solidFill>
                <a:latin typeface="Consolas"/>
              </a:rPr>
              <a:t>"type"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"file"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47763" lvl="3"/>
            <a:r>
              <a:rPr lang="en-US" altLang="ko-KR" sz="1200">
                <a:solidFill>
                  <a:srgbClr val="0451A5"/>
                </a:solidFill>
                <a:latin typeface="Consolas"/>
              </a:rPr>
              <a:t>"filename"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"log/app.log"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47763" lvl="3"/>
            <a:r>
              <a:rPr lang="en-US" altLang="ko-KR" sz="1200">
                <a:solidFill>
                  <a:srgbClr val="0451A5"/>
                </a:solidFill>
                <a:latin typeface="Consolas"/>
              </a:rPr>
              <a:t>"maxLogSize"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10485760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47763" lvl="3"/>
            <a:r>
              <a:rPr lang="en-US" altLang="ko-KR" sz="1200">
                <a:solidFill>
                  <a:srgbClr val="0451A5"/>
                </a:solidFill>
                <a:latin typeface="Consolas"/>
              </a:rPr>
              <a:t>"numBackups"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>
                <a:solidFill>
                  <a:srgbClr val="09885A"/>
                </a:solidFill>
                <a:latin typeface="Consolas"/>
              </a:rPr>
              <a:t>3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690563" lvl="2"/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marL="690563" lvl="2"/>
            <a:r>
              <a:rPr lang="en-US" altLang="ko-KR" sz="1200" smtClean="0">
                <a:solidFill>
                  <a:srgbClr val="0451A5"/>
                </a:solidFill>
                <a:latin typeface="Consolas"/>
              </a:rPr>
              <a:t>"errorFile"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1147763" lvl="3"/>
            <a:r>
              <a:rPr lang="en-US" altLang="ko-KR" sz="1200" smtClean="0">
                <a:solidFill>
                  <a:srgbClr val="0451A5"/>
                </a:solidFill>
                <a:latin typeface="Consolas"/>
              </a:rPr>
              <a:t>"type"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"file"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47763" lvl="3"/>
            <a:r>
              <a:rPr lang="en-US" altLang="ko-KR" sz="1200" smtClean="0">
                <a:solidFill>
                  <a:srgbClr val="0451A5"/>
                </a:solidFill>
                <a:latin typeface="Consolas"/>
              </a:rPr>
              <a:t>"filename"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"log/errors.log"</a:t>
            </a:r>
            <a:endParaRPr lang="en-US" altLang="ko-KR" sz="1200" smtClean="0">
              <a:solidFill>
                <a:srgbClr val="000000"/>
              </a:solidFill>
              <a:latin typeface="Consolas"/>
            </a:endParaRPr>
          </a:p>
          <a:p>
            <a:pPr marL="690563" lvl="2"/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marL="690563" lvl="2"/>
            <a:r>
              <a:rPr lang="en-US" altLang="ko-KR" sz="1200" smtClean="0">
                <a:solidFill>
                  <a:srgbClr val="0451A5"/>
                </a:solidFill>
                <a:latin typeface="Consolas"/>
              </a:rPr>
              <a:t>"errors"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1147763" lvl="3"/>
            <a:r>
              <a:rPr lang="en-US" altLang="ko-KR" sz="1200" smtClean="0">
                <a:solidFill>
                  <a:srgbClr val="0451A5"/>
                </a:solidFill>
                <a:latin typeface="Consolas"/>
              </a:rPr>
              <a:t>"type"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"logLevelFilter"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47763" lvl="3"/>
            <a:r>
              <a:rPr lang="en-US" altLang="ko-KR" sz="1200" smtClean="0">
                <a:solidFill>
                  <a:srgbClr val="0451A5"/>
                </a:solidFill>
                <a:latin typeface="Consolas"/>
              </a:rPr>
              <a:t>"level"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"ERROR"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147763" lvl="3"/>
            <a:r>
              <a:rPr lang="en-US" altLang="ko-KR" sz="1200" smtClean="0">
                <a:solidFill>
                  <a:srgbClr val="0451A5"/>
                </a:solidFill>
                <a:latin typeface="Consolas"/>
              </a:rPr>
              <a:t>"appender"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"errorFile"</a:t>
            </a:r>
            <a:endParaRPr lang="en-US" altLang="ko-KR" sz="1200" smtClean="0">
              <a:solidFill>
                <a:srgbClr val="000000"/>
              </a:solidFill>
              <a:latin typeface="Consolas"/>
            </a:endParaRPr>
          </a:p>
          <a:p>
            <a:pPr marL="690563" lvl="2"/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233363" lvl="1"/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marL="233363" lvl="1"/>
            <a:r>
              <a:rPr lang="en-US" altLang="ko-KR" sz="1200" smtClean="0">
                <a:solidFill>
                  <a:srgbClr val="0451A5"/>
                </a:solidFill>
                <a:latin typeface="Consolas"/>
              </a:rPr>
              <a:t>"</a:t>
            </a:r>
            <a:r>
              <a:rPr lang="en-US" altLang="ko-KR" sz="1200">
                <a:solidFill>
                  <a:srgbClr val="0451A5"/>
                </a:solidFill>
                <a:latin typeface="Consolas"/>
              </a:rPr>
              <a:t>categories"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690563" lvl="2"/>
            <a:r>
              <a:rPr lang="en-US" altLang="ko-KR" sz="1200">
                <a:solidFill>
                  <a:srgbClr val="0451A5"/>
                </a:solidFill>
                <a:latin typeface="Consolas"/>
              </a:rPr>
              <a:t>"default"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1147763" lvl="3"/>
            <a:r>
              <a:rPr lang="en-US" altLang="ko-KR" sz="1200">
                <a:solidFill>
                  <a:srgbClr val="0451A5"/>
                </a:solidFill>
                <a:latin typeface="Consolas"/>
              </a:rPr>
              <a:t>"appenders"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[</a:t>
            </a:r>
          </a:p>
          <a:p>
            <a:pPr marL="1604963" lvl="4"/>
            <a:r>
              <a:rPr lang="en-US" altLang="ko-KR" sz="1200">
                <a:solidFill>
                  <a:srgbClr val="A31515"/>
                </a:solidFill>
                <a:latin typeface="Consolas"/>
              </a:rPr>
              <a:t>"app"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604963" lvl="4"/>
            <a:r>
              <a:rPr lang="en-US" altLang="ko-KR" sz="1200">
                <a:solidFill>
                  <a:srgbClr val="A31515"/>
                </a:solidFill>
                <a:latin typeface="Consolas"/>
              </a:rPr>
              <a:t>"errors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"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604963" lvl="4"/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],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147763" lvl="3"/>
            <a:r>
              <a:rPr lang="en-US" altLang="ko-KR" sz="1200">
                <a:solidFill>
                  <a:srgbClr val="0451A5"/>
                </a:solidFill>
                <a:latin typeface="Consolas"/>
              </a:rPr>
              <a:t>"level"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"DEBUG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"</a:t>
            </a:r>
            <a:endParaRPr lang="en-US" altLang="ko-KR" sz="1200" smtClean="0">
              <a:solidFill>
                <a:srgbClr val="000000"/>
              </a:solidFill>
              <a:latin typeface="Consolas"/>
            </a:endParaRPr>
          </a:p>
          <a:p>
            <a:pPr marL="690563" lvl="2"/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699" y="4509120"/>
            <a:ext cx="4252419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000">
                <a:solidFill>
                  <a:srgbClr val="008000"/>
                </a:solidFill>
                <a:latin typeface="Consolas"/>
              </a:rPr>
              <a:t>2018-03-03T01:10:44.488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] </a:t>
            </a:r>
            <a:r>
              <a:rPr lang="en-US" altLang="ko-KR" sz="1000">
                <a:solidFill>
                  <a:srgbClr val="09885A"/>
                </a:solidFill>
                <a:latin typeface="Consolas"/>
              </a:rPr>
              <a:t>[INFO]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 index - comm listening </a:t>
            </a:r>
            <a:r>
              <a:rPr lang="en-US" altLang="ko-KR" sz="1000">
                <a:solidFill>
                  <a:srgbClr val="0000FF"/>
                </a:solidFill>
                <a:latin typeface="Consolas"/>
              </a:rPr>
              <a:t>0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000">
                <a:solidFill>
                  <a:srgbClr val="0000FF"/>
                </a:solidFill>
                <a:latin typeface="Consolas"/>
              </a:rPr>
              <a:t>0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000">
                <a:solidFill>
                  <a:srgbClr val="0000FF"/>
                </a:solidFill>
                <a:latin typeface="Consolas"/>
              </a:rPr>
              <a:t>0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000">
                <a:solidFill>
                  <a:srgbClr val="0000FF"/>
                </a:solidFill>
                <a:latin typeface="Consolas"/>
              </a:rPr>
              <a:t>0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Consolas"/>
              </a:rPr>
              <a:t>41234</a:t>
            </a:r>
            <a:endParaRPr lang="en-US" altLang="ko-KR" sz="10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000">
                <a:solidFill>
                  <a:srgbClr val="008000"/>
                </a:solidFill>
                <a:latin typeface="Consolas"/>
              </a:rPr>
              <a:t>2018-03-03T01:10:46.370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] </a:t>
            </a:r>
            <a:r>
              <a:rPr lang="en-US" altLang="ko-KR" sz="1000">
                <a:solidFill>
                  <a:srgbClr val="0451A5"/>
                </a:solidFill>
                <a:latin typeface="Consolas"/>
              </a:rPr>
              <a:t>[DEBUG]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 index - log clicked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000">
                <a:solidFill>
                  <a:srgbClr val="008000"/>
                </a:solidFill>
                <a:latin typeface="Consolas"/>
              </a:rPr>
              <a:t>2018-03-03T01:19:16.796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] </a:t>
            </a:r>
            <a:r>
              <a:rPr lang="en-US" altLang="ko-KR" sz="1000">
                <a:solidFill>
                  <a:srgbClr val="0451A5"/>
                </a:solidFill>
                <a:latin typeface="Consolas"/>
              </a:rPr>
              <a:t>[DEBUG]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 index - autorun </a:t>
            </a:r>
            <a:r>
              <a:rPr lang="en-US" altLang="ko-KR" sz="1000" smtClean="0">
                <a:solidFill>
                  <a:srgbClr val="000000"/>
                </a:solidFill>
                <a:latin typeface="Consolas"/>
              </a:rPr>
              <a:t>clicked</a:t>
            </a:r>
          </a:p>
          <a:p>
            <a:r>
              <a:rPr lang="en-US" altLang="ko-KR" sz="1000" b="0" smtClean="0">
                <a:solidFill>
                  <a:srgbClr val="000000"/>
                </a:solidFill>
                <a:effectLst/>
                <a:latin typeface="Consolas"/>
              </a:rPr>
              <a:t>...</a:t>
            </a:r>
            <a:endParaRPr lang="en-US" altLang="ko-KR" sz="1000" b="0">
              <a:solidFill>
                <a:srgbClr val="000000"/>
              </a:solidFill>
              <a:effectLst/>
              <a:latin typeface="Consola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67944" y="162880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39952" y="2276872"/>
            <a:ext cx="2880320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7113" y="5661248"/>
            <a:ext cx="4239590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000">
                <a:solidFill>
                  <a:srgbClr val="008000"/>
                </a:solidFill>
                <a:latin typeface="Consolas"/>
              </a:rPr>
              <a:t>2018-03-05T14:21:27.780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] </a:t>
            </a:r>
            <a:r>
              <a:rPr lang="en-US" altLang="ko-KR" sz="1000" b="1">
                <a:solidFill>
                  <a:srgbClr val="A31515"/>
                </a:solidFill>
                <a:latin typeface="Consolas"/>
              </a:rPr>
              <a:t>[ERROR]</a:t>
            </a:r>
            <a:r>
              <a:rPr lang="en-US" altLang="ko-KR" sz="1000">
                <a:solidFill>
                  <a:srgbClr val="000000"/>
                </a:solidFill>
                <a:latin typeface="Consolas"/>
              </a:rPr>
              <a:t> index - Cannot support image with 160x120x32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Consolas"/>
              </a:rPr>
              <a:t>...</a:t>
            </a:r>
            <a:endParaRPr lang="en-US" altLang="ko-KR" sz="10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000">
                <a:solidFill>
                  <a:srgbClr val="000000"/>
                </a:solidFill>
                <a:latin typeface="Consolas"/>
              </a:rPr>
            </a:br>
            <a:endParaRPr lang="en-US" altLang="ko-KR" sz="1000" b="0">
              <a:solidFill>
                <a:srgbClr val="000000"/>
              </a:solidFill>
              <a:effectLst/>
              <a:latin typeface="Consola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27984" y="3429000"/>
            <a:ext cx="2592288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Log – display using table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539552" y="1340768"/>
            <a:ext cx="468052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 indent="-57150"/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log4js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addLayout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'showImmediate'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config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107950" lvl="4"/>
            <a:r>
              <a:rPr lang="en-US" altLang="ko-KR" sz="120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(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)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290513" lvl="6"/>
            <a:r>
              <a:rPr lang="en-US" altLang="ko-KR" sz="120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document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getElementById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"logTable"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290513" lvl="6"/>
            <a:r>
              <a:rPr lang="en-US" altLang="ko-KR" sz="120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454025" lvl="7"/>
            <a:r>
              <a:rPr lang="en-US" altLang="ko-KR" sz="1200">
                <a:solidFill>
                  <a:srgbClr val="0000FF"/>
                </a:solidFill>
                <a:latin typeface="Consolas"/>
              </a:rPr>
              <a:t>var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row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document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createElement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"tr"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4025" lvl="7"/>
            <a:r>
              <a:rPr lang="en-US" altLang="ko-KR" sz="1200">
                <a:solidFill>
                  <a:srgbClr val="001080"/>
                </a:solidFill>
                <a:latin typeface="Consolas"/>
              </a:rPr>
              <a:t>row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innerHTML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=</a:t>
            </a:r>
          </a:p>
          <a:p>
            <a:pPr marL="627063" lvl="8"/>
            <a:r>
              <a:rPr lang="en-US" altLang="ko-KR" sz="1200">
                <a:solidFill>
                  <a:srgbClr val="A31515"/>
                </a:solidFill>
                <a:latin typeface="Consolas"/>
              </a:rPr>
              <a:t>`&lt;td&gt;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${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startTime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toLocaleString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()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}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&lt;/td&gt;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627063" lvl="8"/>
            <a:r>
              <a:rPr lang="en-US" altLang="ko-KR" sz="1200">
                <a:solidFill>
                  <a:srgbClr val="A31515"/>
                </a:solidFill>
                <a:latin typeface="Consolas"/>
              </a:rPr>
              <a:t>&lt;td&gt;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${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categoryName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}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&lt;/td&gt;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627063" lvl="8"/>
            <a:r>
              <a:rPr lang="en-US" altLang="ko-KR" sz="1200">
                <a:solidFill>
                  <a:srgbClr val="A31515"/>
                </a:solidFill>
                <a:latin typeface="Consolas"/>
              </a:rPr>
              <a:t>&lt;td&gt;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${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}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&lt;/td&gt;`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54025" lvl="7"/>
            <a:r>
              <a:rPr lang="en-US" altLang="ko-KR" sz="1200">
                <a:solidFill>
                  <a:srgbClr val="001080"/>
                </a:solidFill>
                <a:latin typeface="Consolas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>
                <a:solidFill>
                  <a:srgbClr val="795E26"/>
                </a:solidFill>
                <a:latin typeface="Consolas"/>
              </a:rPr>
              <a:t>append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>
                <a:solidFill>
                  <a:srgbClr val="001080"/>
                </a:solidFill>
                <a:latin typeface="Consolas"/>
              </a:rPr>
              <a:t>row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07950" lvl="5"/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107950" lvl="5"/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0" lvl="3" indent="-57150"/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lvl="3" indent="-57150"/>
            <a:r>
              <a:rPr lang="en-US" altLang="ko-KR" sz="1200" smtClean="0">
                <a:solidFill>
                  <a:srgbClr val="001080"/>
                </a:solidFill>
                <a:latin typeface="Consolas"/>
              </a:rPr>
              <a:t>log4js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smtClean="0">
                <a:solidFill>
                  <a:srgbClr val="795E26"/>
                </a:solidFill>
                <a:latin typeface="Consolas"/>
              </a:rPr>
              <a:t>configure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smtClean="0">
                <a:solidFill>
                  <a:srgbClr val="A31515"/>
                </a:solidFill>
                <a:latin typeface="Consolas"/>
              </a:rPr>
              <a:t>'./config/log4js.json'</a:t>
            </a:r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2386" y="3546217"/>
            <a:ext cx="299967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"log"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"tabcontent"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&lt;table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"logTable"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344488" lvl="2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&lt;col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"30%"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344488" lvl="2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&lt;col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"10%"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344488" lvl="2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&lt;col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>
                <a:solidFill>
                  <a:srgbClr val="0000FF"/>
                </a:solidFill>
                <a:latin typeface="Consolas"/>
              </a:rPr>
              <a:t>"60%"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344488" lvl="2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&lt;tr&gt;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517525" lvl="3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&lt;th&gt;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Time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&lt;/th&gt;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517525" lvl="3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&lt;th&gt;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Category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&lt;/th&gt;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517525" lvl="3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&lt;th&gt;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Message</a:t>
            </a:r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&lt;/th&gt;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344488" lvl="2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&lt;/tr&gt;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&lt;/table&gt;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99792" y="3140968"/>
            <a:ext cx="3364642" cy="2277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13650" y="1340768"/>
            <a:ext cx="313481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>
                <a:solidFill>
                  <a:srgbClr val="0451A5"/>
                </a:solidFill>
                <a:latin typeface="Consolas"/>
              </a:rPr>
              <a:t>"appenders"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171450" lvl="1"/>
            <a:r>
              <a:rPr lang="en-US" altLang="ko-KR" sz="1200" smtClean="0">
                <a:solidFill>
                  <a:srgbClr val="0451A5"/>
                </a:solidFill>
                <a:latin typeface="Consolas"/>
              </a:rPr>
              <a:t>...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171450" lvl="1"/>
            <a:r>
              <a:rPr lang="en-US" altLang="ko-KR" sz="1200">
                <a:solidFill>
                  <a:srgbClr val="0451A5"/>
                </a:solidFill>
                <a:latin typeface="Consolas"/>
              </a:rPr>
              <a:t>"out"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344488" lvl="3"/>
            <a:r>
              <a:rPr lang="en-US" altLang="ko-KR" sz="1200">
                <a:solidFill>
                  <a:srgbClr val="0451A5"/>
                </a:solidFill>
                <a:latin typeface="Consolas"/>
              </a:rPr>
              <a:t>"type"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"stdout"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344488" lvl="3"/>
            <a:r>
              <a:rPr lang="en-US" altLang="ko-KR" sz="1200">
                <a:solidFill>
                  <a:srgbClr val="0451A5"/>
                </a:solidFill>
                <a:latin typeface="Consolas"/>
              </a:rPr>
              <a:t>"layout"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344488" lvl="3"/>
            <a:r>
              <a:rPr lang="en-US" altLang="ko-KR" sz="1200" smtClean="0">
                <a:solidFill>
                  <a:srgbClr val="0451A5"/>
                </a:solidFill>
                <a:latin typeface="Consolas"/>
              </a:rPr>
              <a:t>  "</a:t>
            </a:r>
            <a:r>
              <a:rPr lang="en-US" altLang="ko-KR" sz="1200">
                <a:solidFill>
                  <a:srgbClr val="0451A5"/>
                </a:solidFill>
                <a:latin typeface="Consolas"/>
              </a:rPr>
              <a:t>type"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1200">
                <a:solidFill>
                  <a:srgbClr val="A31515"/>
                </a:solidFill>
                <a:latin typeface="Consolas"/>
              </a:rPr>
              <a:t>"showImmediate"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marL="344488" lvl="2"/>
            <a:r>
              <a:rPr lang="en-US" altLang="ko-KR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/>
              </a:rPr>
              <a:t>...</a:t>
            </a:r>
            <a:endParaRPr lang="en-US" altLang="ko-KR" sz="1200" b="0">
              <a:solidFill>
                <a:srgbClr val="000000"/>
              </a:solidFill>
              <a:effectLst/>
              <a:latin typeface="Consola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059832" y="1556792"/>
            <a:ext cx="381642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1428</Words>
  <Application>Microsoft Office PowerPoint</Application>
  <PresentationFormat>On-screen Show (4:3)</PresentationFormat>
  <Paragraphs>432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Programming Study  electron</vt:lpstr>
      <vt:lpstr>Electron</vt:lpstr>
      <vt:lpstr>Develop environment</vt:lpstr>
      <vt:lpstr>Debugging</vt:lpstr>
      <vt:lpstr>Electron Main - Renderer</vt:lpstr>
      <vt:lpstr>Electron Main - Renderer</vt:lpstr>
      <vt:lpstr>Log usage</vt:lpstr>
      <vt:lpstr>Log using log4js</vt:lpstr>
      <vt:lpstr>Log – display using table</vt:lpstr>
      <vt:lpstr>Tab – HTML &amp; CSS</vt:lpstr>
      <vt:lpstr>Tab - javascript</vt:lpstr>
      <vt:lpstr>Socket – receive UDP JSON</vt:lpstr>
      <vt:lpstr>Socket – send UDP JSON</vt:lpstr>
      <vt:lpstr>SVG - Graphic</vt:lpstr>
      <vt:lpstr>SVG – moving objects</vt:lpstr>
      <vt:lpstr>SVG – mouse movement</vt:lpstr>
      <vt:lpstr>Canvas - Image</vt:lpstr>
      <vt:lpstr>Canvas – fragmented packet</vt:lpstr>
      <vt:lpstr>Canvas – parse binary packet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Study</dc:title>
  <dc:creator>Sungwoo</dc:creator>
  <cp:lastModifiedBy>Nam성우</cp:lastModifiedBy>
  <cp:revision>68</cp:revision>
  <dcterms:created xsi:type="dcterms:W3CDTF">2014-09-04T03:21:30Z</dcterms:created>
  <dcterms:modified xsi:type="dcterms:W3CDTF">2018-03-07T08:32:31Z</dcterms:modified>
</cp:coreProperties>
</file>