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4" r:id="rId5"/>
    <p:sldId id="273" r:id="rId6"/>
    <p:sldId id="285" r:id="rId7"/>
    <p:sldId id="286" r:id="rId8"/>
    <p:sldId id="275" r:id="rId9"/>
    <p:sldId id="276" r:id="rId10"/>
    <p:sldId id="277" r:id="rId11"/>
    <p:sldId id="278" r:id="rId12"/>
    <p:sldId id="283" r:id="rId13"/>
    <p:sldId id="279" r:id="rId14"/>
    <p:sldId id="280" r:id="rId15"/>
    <p:sldId id="281" r:id="rId16"/>
    <p:sldId id="282" r:id="rId17"/>
    <p:sldId id="28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COM </a:t>
            </a:r>
            <a:r>
              <a:rPr lang="en-US" altLang="ko-KR" dirty="0" err="1" smtClean="0"/>
              <a:t>Interop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2019.1.30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Prog</a:t>
            </a:r>
            <a:r>
              <a:rPr lang="en-US" altLang="ko-KR" dirty="0" smtClean="0"/>
              <a:t> ID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1628800"/>
            <a:ext cx="4536504" cy="47525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=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"MyCompany.Lig.Foo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 = foo-&gt;Bar(42);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(ret == 84);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418" y="1625615"/>
            <a:ext cx="3888431" cy="47557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MyCompany.Lib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"71D1B3CD-3CE8-46B8-BF36-329543717F03"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lvl="0"/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"6F1C4CFC-4BBF-46A1-A9DD-98A4D83691D1"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MyCompany.Lib.Foo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lvl="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0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Marshalling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1268761"/>
            <a:ext cx="4536504" cy="51125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000" dirty="0" err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418" y="1268761"/>
            <a:ext cx="3888431" cy="51125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"6A56D671-70DA-481A-AA9C-080B97D016D6"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de-D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GetPixel(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ImageBase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de-D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GetPixel(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Data[y * Width + x];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"9B5F50F0-66AB-40E1-8150-3E3688D297A7"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IImageFactory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CreateImage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data,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width,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48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Marshalling</a:t>
            </a:r>
            <a:r>
              <a:rPr lang="en-US" altLang="ko-KR" dirty="0" smtClean="0"/>
              <a:t> - Continued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268761"/>
            <a:ext cx="4392488" cy="51125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m(320 * 240, 0);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m[24 + 42 * 320] = 0x42;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IImageFactoryPtr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fab(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ImageFactory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image 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fab-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&gt;CreateImage_2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320,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240);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uint8_t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pixelValue = image-&gt;GetPixel(24, 42);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pixelValue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0x42);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418" y="1268761"/>
            <a:ext cx="4106550" cy="51125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"9B5F50F0-66AB-40E1-8150-3E3688D297A7"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IImageFactory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CreateImage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data,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width,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"8F5BB630-4736-4099-8F93-B23AFDC2AF2D"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ImageFactory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IImageFactory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CreateImage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data,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width,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 = width *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height;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managedData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[size];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Marshal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.Copy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(data,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managedData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size);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ImageBase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Data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managedData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Width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width,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Height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height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};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1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268761"/>
            <a:ext cx="4392488" cy="51125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tlb</a:t>
            </a:r>
            <a:endParaRPr lang="en-US" sz="1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"dd6ef614-ca16-43c1-9fd8-cba386fd43c1"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AlgorithmTarget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AlgorithmTarget_General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AlgorithmTarget_Scratch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AlgorithmTarget_Brightness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AlgorithmTarget_Focus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cpp</a:t>
            </a:r>
            <a:endParaRPr lang="en-US" sz="1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-&gt;Target ==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AlgorithmTarget_Brightness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418" y="1268761"/>
            <a:ext cx="4106550" cy="51125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"DD6EF614-CA16-43C1-9FD8-CBA386FD43C1"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AlgorithmTarget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General = 0,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Scratch = 1,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Brightness = 2,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Focus = 3,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"FDE54767-12B4-4084-8868-F0033CE9ABD5"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AlgorithmTarget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Target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"24A6E633-5911-4948-866A-CAF357D22BE2"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AlgorithmTarget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AlgorithmTarget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.Brightness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2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Struct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268761"/>
            <a:ext cx="4392488" cy="51125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tlb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pragma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push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4)</a:t>
            </a: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"2672a17b-0d1a-4c8c-9922-d7e78a746d8e"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Defect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Area;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GetDefectCount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2);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3);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2);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d.Area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&amp;d);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2);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d.Area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3);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418" y="1268761"/>
            <a:ext cx="4106550" cy="51125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"2672A17B-0D1A-4C8C-9922-D7E78A746D8E"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Area;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GetDefectCount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GetDefectCount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X = 3, Y = 2, Area = 1 };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FillDefect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Defect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d.Area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0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Enumerable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268761"/>
            <a:ext cx="4392488" cy="51125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IImageFactoryPtr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fab(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ImageFactory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fab-&gt;CreateImage_3(320, 240, 8, 42));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fab-&gt;CreateImage_3(64, 128, 8, 255));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IEnumVARIANTPtr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GetImageEnumerator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(;;)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_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variant_t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v;</a:t>
            </a: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ULONG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 = 0;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FAILED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(I-&gt;Next(1, &amp;v, &amp;count)) || count != 1)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break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image(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v.punkVal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e-DE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uint8_t</a:t>
            </a:r>
            <a:r>
              <a:rPr lang="de-D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pixelValue = image-&gt;GetPixel(0, 0);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(image-&gt;Width == 320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      assert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pixelValue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42);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      assert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pixelValue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255);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418" y="1268761"/>
            <a:ext cx="4106550" cy="51125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image);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Images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System.Collections.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GetImageEnumerator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IDictionary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IndexedImages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Dictionary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image)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IndexedImages.ContainsKey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(index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IndexedImages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[index] = image;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IndexedImages.Add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(index, image);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IImage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Images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IndexedImages.Values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GetImageEnumerator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IndexedImages.Values.GetEnumerator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9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268761"/>
            <a:ext cx="4608512" cy="52565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#import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C:\Windows\Microsoft.NET\Framework\v4.0.30319\mscorlib.tlb"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named_guids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no_namespace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rename(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"_Module"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"_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NETModule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#import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"...\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MyCompany.Lib.tlb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named_guids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_ATL_FUNC_INFO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LogFnInfo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0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CC_STDCALL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VT_EMPTY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{ </a:t>
            </a:r>
            <a:r>
              <a:rPr lang="en-US" sz="10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VT_BSTR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};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LogSink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IDispEventImpl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1,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LogSink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DIID_IProgress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BEGIN_SINK_MAP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LogSink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  SINK_ENTRY_INFO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DIID_IProgress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LogFnInfo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  SINK_ENTRY_INFO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DIID_IProgress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OnWarn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LogFnInfo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END_SINK_MAP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LogSink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m_ProgressBase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m_ProgressBase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DispEventAdvise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LogSink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m_ProgressBase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&gt;Release();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DispEventUnadvise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418" y="1268760"/>
            <a:ext cx="4106550" cy="525658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.InterfaceIsIDispatch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"A7673505-60FA-4DDA-91D8-A2CB609C19A1"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IProgress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Warn(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.AutoDual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ComSourceInterfaces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IProgress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"3F8748C9-659D-4012-9467-CD49BCD39516"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LogFn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LogFn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LogFn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Warn;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FireInfo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(Info ==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Info(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FireWarn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(Warn ==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Warn(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7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- Continued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77418" y="1268760"/>
            <a:ext cx="4106550" cy="525658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Run(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Run(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 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FireWarn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Warning:This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does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work well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with bar")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FireInfo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Starting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Algorithm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with {0}"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FireInfo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Stopped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Algorithm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with {0}"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1268761"/>
            <a:ext cx="4608512" cy="52565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OnInfo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bstr_t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Info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OnWarn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bstr_t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Warn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using namespace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ThresholdAlgorithm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LogSink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logger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IAlgorithm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-&gt;Run(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bstr_t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-&gt;Run(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bstr_t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 :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Starting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with foo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 :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Stopped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with foo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Warn :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Warning :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does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work well with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 :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Starting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with bar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 :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Stopped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Algorithm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with bar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21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.NET assembly at C++</a:t>
            </a:r>
            <a:endParaRPr lang="ko-KR" alt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.NET assembly exposed as COM</a:t>
            </a:r>
          </a:p>
          <a:p>
            <a:r>
              <a:rPr lang="en-US" altLang="ko-KR" dirty="0" smtClean="0"/>
              <a:t>C++ import .NET assembly using ATL COM interface</a:t>
            </a:r>
          </a:p>
          <a:p>
            <a:r>
              <a:rPr lang="en-US" altLang="ko-KR" dirty="0" smtClean="0"/>
              <a:t>Data should be </a:t>
            </a:r>
            <a:r>
              <a:rPr lang="en-US" altLang="ko-KR" dirty="0" err="1" smtClean="0"/>
              <a:t>marshalled</a:t>
            </a:r>
            <a:r>
              <a:rPr lang="en-US" altLang="ko-KR" dirty="0" smtClean="0"/>
              <a:t> to/from .NET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 Bar example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11960" y="1628800"/>
            <a:ext cx="4536504" cy="46085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atlbase.h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atlcom.h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atlstr.h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"...\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MyCompany.Lib.tlb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named_guids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MyCompany_Lib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long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 = foo-&gt;Bar(42);</a:t>
            </a: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assert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(ret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84);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9512" y="1628800"/>
            <a:ext cx="3888431" cy="46085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MyCompany.Lib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"71D1B3CD-3CE8-46B8-BF36-329543717F03"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ComVisible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"6F1C4CFC-4BBF-46A1-A9DD-98A4D83691D1"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MyCompany.Lib.Foo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 +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43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tlb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tli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323528" y="4725144"/>
            <a:ext cx="7416824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::Bar (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_result =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HRESULT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raw_Bar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&amp;_result);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(FAILED(_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com_issue_errorex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_result;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3528" y="1412776"/>
            <a:ext cx="7416824" cy="28623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MyCompany.Lib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"71d1b3cd-3ce8-46b8-bf36-329543717f03"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_COM_SMARTPTR_TYPEDEF(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"71d1b3cd-3ce8-46b8-bf36-329543717f03"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IDispatch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 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HRESULT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raw_Bar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pRetVal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= 0;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"6f1c4cfc-4bbf-46a1-a9dd-98a4d83691d1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Foo;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"...\MyCompany.Lib.tli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527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 option</a:t>
            </a:r>
            <a:endParaRPr lang="ko-KR" alt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Start </a:t>
            </a:r>
            <a:r>
              <a:rPr lang="en-US" altLang="ko-KR" dirty="0" err="1" smtClean="0"/>
              <a:t>VisualStudio</a:t>
            </a:r>
            <a:r>
              <a:rPr lang="en-US" altLang="ko-KR" dirty="0" smtClean="0"/>
              <a:t> with admin</a:t>
            </a:r>
          </a:p>
          <a:p>
            <a:r>
              <a:rPr lang="en-US" altLang="ko-KR" dirty="0" smtClean="0"/>
              <a:t>Register for COM </a:t>
            </a:r>
            <a:r>
              <a:rPr lang="en-US" altLang="ko-KR" dirty="0" err="1" smtClean="0"/>
              <a:t>interop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Or use tlbimp.exe</a:t>
            </a:r>
          </a:p>
          <a:p>
            <a:r>
              <a:rPr lang="en-US" altLang="ko-KR" dirty="0" smtClean="0"/>
              <a:t>Sign .NET assembly to deploy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2" y="2815572"/>
            <a:ext cx="6038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ComInterfaceType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055" y="1282063"/>
            <a:ext cx="4106550" cy="525658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.InterfaceIsIUnknown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.InterfaceIsIDispatch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InterfaceType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.InterfaceIsDual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1268761"/>
            <a:ext cx="4608512" cy="52565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lass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IUnknown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QueryInterface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REFIID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RPC_FAR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ppvObject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0;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AddRef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0;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Release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IDispatch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IUnknown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HRESULT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GetTypeInfoCount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(UINT *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pctinfo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0;       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HRESULT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GetTypeInfo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...)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0;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HRESULT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GetIDsOfNames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 )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virtual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HRESULT Invoke( ... ) =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tlb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IUnknown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IDispatch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IDispatch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05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ClassIntefaceType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055" y="1282063"/>
            <a:ext cx="4106550" cy="525658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ClassInterfaceType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.AutoDual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1268761"/>
            <a:ext cx="4608512" cy="52565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tlb</a:t>
            </a: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"6f1c4cfc-4bbf-46a1-a9dd-98a4d83691d1"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"97754ee6-048b-3d1d-a477-deb25d4bc983"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ProgressBase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IDispatch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declspec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property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(get=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GetToString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bstr_t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bstr_t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VARIANT_BOOL Equals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variant_t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);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1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67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11960" y="1628800"/>
            <a:ext cx="4536504" cy="47525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PutKoo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(42);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 = foo-&gt;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GetKoo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(ret == 42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foo-&gt;Koo = 11;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(foo-&gt;Koo == 11);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 = foo-&gt;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GetKoo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(ret == 11);</a:t>
            </a:r>
          </a:p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7418" y="1625615"/>
            <a:ext cx="3888431" cy="47557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Koo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Koo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39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1628800"/>
            <a:ext cx="4536504" cy="47525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IFooPtr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uuidof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ret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foo-&gt;Bar(43);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com_error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ex)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ex.Source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,"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ex.Description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MyCompany.Lib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Only 42 allowed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418" y="1625615"/>
            <a:ext cx="3888431" cy="47557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IFoo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42 )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Only 42 allowed"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39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2133</Words>
  <Application>Microsoft Office PowerPoint</Application>
  <PresentationFormat>On-screen Show (4:3)</PresentationFormat>
  <Paragraphs>581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Programming Study  COM Interop</vt:lpstr>
      <vt:lpstr>Using .NET assembly at C++</vt:lpstr>
      <vt:lpstr>Foo Bar example</vt:lpstr>
      <vt:lpstr>tlb , tli</vt:lpstr>
      <vt:lpstr>Build option</vt:lpstr>
      <vt:lpstr>ComInterfaceType</vt:lpstr>
      <vt:lpstr>ClassIntefaceType</vt:lpstr>
      <vt:lpstr>Property</vt:lpstr>
      <vt:lpstr>Exception</vt:lpstr>
      <vt:lpstr>Prog ID</vt:lpstr>
      <vt:lpstr>Marshalling</vt:lpstr>
      <vt:lpstr>Marshalling - Continued</vt:lpstr>
      <vt:lpstr>Enum</vt:lpstr>
      <vt:lpstr>Struct</vt:lpstr>
      <vt:lpstr>Enumerable</vt:lpstr>
      <vt:lpstr>Callback</vt:lpstr>
      <vt:lpstr>Callback - Continued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132</cp:revision>
  <dcterms:created xsi:type="dcterms:W3CDTF">2014-09-04T03:21:30Z</dcterms:created>
  <dcterms:modified xsi:type="dcterms:W3CDTF">2019-01-30T14:55:18Z</dcterms:modified>
</cp:coreProperties>
</file>