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62" r:id="rId5"/>
    <p:sldId id="263" r:id="rId6"/>
    <p:sldId id="259" r:id="rId7"/>
    <p:sldId id="289" r:id="rId8"/>
    <p:sldId id="290" r:id="rId9"/>
    <p:sldId id="293" r:id="rId10"/>
    <p:sldId id="264" r:id="rId11"/>
    <p:sldId id="265" r:id="rId12"/>
    <p:sldId id="295" r:id="rId13"/>
    <p:sldId id="294" r:id="rId14"/>
    <p:sldId id="286" r:id="rId15"/>
    <p:sldId id="291" r:id="rId16"/>
    <p:sldId id="292" r:id="rId17"/>
    <p:sldId id="266" r:id="rId18"/>
    <p:sldId id="267" r:id="rId19"/>
    <p:sldId id="268" r:id="rId20"/>
    <p:sldId id="283" r:id="rId21"/>
    <p:sldId id="271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2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78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12" Type="http://schemas.openxmlformats.org/officeDocument/2006/relationships/image" Target="../media/image42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11" Type="http://schemas.openxmlformats.org/officeDocument/2006/relationships/image" Target="../media/image41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A84027A-1E75-420D-87C7-AD2403D30044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8CD3FA8-EE82-4C17-8F23-37C62FB78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50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4484"/>
            <a:ext cx="6858000" cy="1263316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2018-04-18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192" y="6081834"/>
            <a:ext cx="3188484" cy="890093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0" y="365126"/>
            <a:ext cx="914400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H="1">
            <a:off x="302294" y="0"/>
            <a:ext cx="10528" cy="68580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0" y="1442612"/>
            <a:ext cx="9144000" cy="975736"/>
          </a:xfrm>
          <a:prstGeom prst="rect">
            <a:avLst/>
          </a:prstGeom>
          <a:solidFill>
            <a:srgbClr val="92D050"/>
          </a:solidFill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1600200"/>
            <a:ext cx="9144000" cy="1792705"/>
          </a:xfrm>
          <a:prstGeom prst="rect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206" y="421418"/>
            <a:ext cx="2581295" cy="5730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6077"/>
            <a:ext cx="7772400" cy="1913885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07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3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7318"/>
            <a:ext cx="7886700" cy="99799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79BABCB-72A4-4245-AD44-8A2DEE65F6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921" y="6329011"/>
            <a:ext cx="1922102" cy="536571"/>
          </a:xfrm>
          <a:prstGeom prst="rect">
            <a:avLst/>
          </a:prstGeom>
        </p:spPr>
      </p:pic>
      <p:cxnSp>
        <p:nvCxnSpPr>
          <p:cNvPr id="15" name="직선 연결선 14"/>
          <p:cNvCxnSpPr/>
          <p:nvPr userDrawn="1"/>
        </p:nvCxnSpPr>
        <p:spPr>
          <a:xfrm>
            <a:off x="0" y="365126"/>
            <a:ext cx="914400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 flipH="1">
            <a:off x="302294" y="0"/>
            <a:ext cx="10528" cy="68580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 flipV="1">
            <a:off x="628650" y="466816"/>
            <a:ext cx="0" cy="904787"/>
          </a:xfrm>
          <a:prstGeom prst="line">
            <a:avLst/>
          </a:prstGeom>
          <a:ln w="1016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 userDrawn="1"/>
        </p:nvSpPr>
        <p:spPr>
          <a:xfrm>
            <a:off x="445168" y="1580147"/>
            <a:ext cx="8578516" cy="4740109"/>
          </a:xfrm>
          <a:prstGeom prst="roundRect">
            <a:avLst>
              <a:gd name="adj" fmla="val 794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00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35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41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717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64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5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55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9D86-AD47-474D-8353-A659234A42A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5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E9D86-AD47-474D-8353-A659234A42A1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8D2D-4EDD-4709-942E-43A31633F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2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8.emf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png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38.wmf"/><Relationship Id="rId26" Type="http://schemas.openxmlformats.org/officeDocument/2006/relationships/image" Target="../media/image42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wmf"/><Relationship Id="rId20" Type="http://schemas.openxmlformats.org/officeDocument/2006/relationships/image" Target="../media/image3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41.w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36.wmf"/><Relationship Id="rId22" Type="http://schemas.openxmlformats.org/officeDocument/2006/relationships/image" Target="../media/image4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png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4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2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60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3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칼만 필터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스마트자동차학과</a:t>
            </a:r>
            <a:endParaRPr lang="en-US" altLang="ko-KR" dirty="0" smtClean="0"/>
          </a:p>
          <a:p>
            <a:r>
              <a:rPr lang="ko-KR" altLang="en-US" dirty="0" smtClean="0"/>
              <a:t>박성근</a:t>
            </a:r>
            <a:r>
              <a:rPr lang="en-US" altLang="ko-KR" dirty="0" smtClean="0"/>
              <a:t>(keiny@sch.ac.kr)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03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Derivation of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Filter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2" y="1783256"/>
            <a:ext cx="2677917" cy="22875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929" y="1783256"/>
            <a:ext cx="2577887" cy="22238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816" y="1783256"/>
            <a:ext cx="2763755" cy="15098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83" y="4305151"/>
            <a:ext cx="2697646" cy="1774508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6977270" y="5102086"/>
            <a:ext cx="165652" cy="143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262192" y="5102086"/>
            <a:ext cx="165652" cy="143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547114" y="5102085"/>
            <a:ext cx="165652" cy="143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199" y="4305151"/>
            <a:ext cx="2510047" cy="175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Kalman</a:t>
            </a:r>
            <a:r>
              <a:rPr lang="en-US" altLang="ko-KR" dirty="0"/>
              <a:t> filter</a:t>
            </a:r>
            <a:endParaRPr lang="ko-KR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513" y="1796197"/>
            <a:ext cx="5208418" cy="219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513" y="4040403"/>
            <a:ext cx="5365497" cy="200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411960" y="5042457"/>
            <a:ext cx="755215" cy="61315"/>
          </a:xfrm>
          <a:prstGeom prst="rightArrow">
            <a:avLst>
              <a:gd name="adj1" fmla="val 50000"/>
              <a:gd name="adj2" fmla="val 3027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889661" y="1995749"/>
            <a:ext cx="11042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Control Update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411959" y="3126819"/>
            <a:ext cx="24546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Measurement update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3121215" y="2873037"/>
            <a:ext cx="3173891" cy="605128"/>
          </a:xfrm>
          <a:prstGeom prst="rightArrowCallout">
            <a:avLst>
              <a:gd name="adj1" fmla="val 25000"/>
              <a:gd name="adj2" fmla="val 25000"/>
              <a:gd name="adj3" fmla="val 104889"/>
              <a:gd name="adj4" fmla="val 66667"/>
            </a:avLst>
          </a:prstGeom>
          <a:noFill/>
          <a:ln w="127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 flipH="1">
            <a:off x="1498544" y="2486969"/>
            <a:ext cx="3452261" cy="375904"/>
          </a:xfrm>
          <a:prstGeom prst="rightArrowCallout">
            <a:avLst>
              <a:gd name="adj1" fmla="val 25000"/>
              <a:gd name="adj2" fmla="val 25000"/>
              <a:gd name="adj3" fmla="val 116824"/>
              <a:gd name="adj4" fmla="val 5350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237882" y="4721782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Control Update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 rot="10800000">
            <a:off x="2663658" y="5216129"/>
            <a:ext cx="755216" cy="61315"/>
          </a:xfrm>
          <a:prstGeom prst="rightArrow">
            <a:avLst>
              <a:gd name="adj1" fmla="val 50000"/>
              <a:gd name="adj2" fmla="val 3027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28650" y="4892963"/>
            <a:ext cx="17397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Measurementupdate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6411960" y="2569789"/>
            <a:ext cx="14736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Kalman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Gain</a:t>
            </a:r>
          </a:p>
        </p:txBody>
      </p:sp>
      <p:graphicFrame>
        <p:nvGraphicFramePr>
          <p:cNvPr id="1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059745"/>
              </p:ext>
            </p:extLst>
          </p:nvPr>
        </p:nvGraphicFramePr>
        <p:xfrm>
          <a:off x="7082498" y="1995749"/>
          <a:ext cx="1841689" cy="554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5" imgW="1434960" imgH="431640" progId="Equation.DSMT4">
                  <p:embed/>
                </p:oleObj>
              </mc:Choice>
              <mc:Fallback>
                <p:oleObj name="Equation" r:id="rId5" imgW="1434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2498" y="1995749"/>
                        <a:ext cx="1841689" cy="554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920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Kalman</a:t>
            </a:r>
            <a:r>
              <a:rPr lang="en-US" altLang="ko-KR" dirty="0"/>
              <a:t> filter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50" y="3241015"/>
            <a:ext cx="2131984" cy="11201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50" y="4649101"/>
            <a:ext cx="2377979" cy="3802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150" y="5120503"/>
            <a:ext cx="4222967" cy="431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991" y="2433316"/>
            <a:ext cx="5434181" cy="228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18"/>
          <p:cNvGraphicFramePr>
            <a:graphicFrameLocks noChangeAspect="1"/>
          </p:cNvGraphicFramePr>
          <p:nvPr>
            <p:extLst/>
          </p:nvPr>
        </p:nvGraphicFramePr>
        <p:xfrm>
          <a:off x="6283689" y="4912828"/>
          <a:ext cx="1841689" cy="554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7" imgW="1434960" imgH="431640" progId="Equation.DSMT4">
                  <p:embed/>
                </p:oleObj>
              </mc:Choice>
              <mc:Fallback>
                <p:oleObj name="Equation" r:id="rId7" imgW="1434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689" y="4912828"/>
                        <a:ext cx="1841689" cy="554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15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Kalman</a:t>
            </a:r>
            <a:r>
              <a:rPr lang="en-US" altLang="ko-KR" dirty="0"/>
              <a:t> filter</a:t>
            </a:r>
            <a:endParaRPr lang="ko-KR" altLang="en-US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171055"/>
              </p:ext>
            </p:extLst>
          </p:nvPr>
        </p:nvGraphicFramePr>
        <p:xfrm>
          <a:off x="4430389" y="3385633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4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30389" y="3385633"/>
                        <a:ext cx="914400" cy="19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505212"/>
              </p:ext>
            </p:extLst>
          </p:nvPr>
        </p:nvGraphicFramePr>
        <p:xfrm>
          <a:off x="5087924" y="2165284"/>
          <a:ext cx="1686824" cy="348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5" name="Equation" r:id="rId5" imgW="1104840" imgH="228600" progId="Equation.DSMT4">
                  <p:embed/>
                </p:oleObj>
              </mc:Choice>
              <mc:Fallback>
                <p:oleObj name="Equation" r:id="rId5" imgW="1104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87924" y="2165284"/>
                        <a:ext cx="1686824" cy="348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타원 5"/>
          <p:cNvSpPr/>
          <p:nvPr/>
        </p:nvSpPr>
        <p:spPr>
          <a:xfrm rot="19891548">
            <a:off x="1926055" y="2242668"/>
            <a:ext cx="1114812" cy="40460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848139"/>
              </p:ext>
            </p:extLst>
          </p:nvPr>
        </p:nvGraphicFramePr>
        <p:xfrm>
          <a:off x="1473818" y="2083172"/>
          <a:ext cx="3873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6" name="Equation" r:id="rId7" imgW="253800" imgH="228600" progId="Equation.DSMT4">
                  <p:embed/>
                </p:oleObj>
              </mc:Choice>
              <mc:Fallback>
                <p:oleObj name="Equation" r:id="rId7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3818" y="2083172"/>
                        <a:ext cx="38735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615728"/>
              </p:ext>
            </p:extLst>
          </p:nvPr>
        </p:nvGraphicFramePr>
        <p:xfrm>
          <a:off x="1453181" y="2352127"/>
          <a:ext cx="4079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7" name="Equation" r:id="rId9" imgW="266400" imgH="228600" progId="Equation.DSMT4">
                  <p:embed/>
                </p:oleObj>
              </mc:Choice>
              <mc:Fallback>
                <p:oleObj name="Equation" r:id="rId9" imgW="266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53181" y="2352127"/>
                        <a:ext cx="407987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483622" y="2352127"/>
            <a:ext cx="1084332" cy="185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405414" y="2400054"/>
            <a:ext cx="127393" cy="105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18021790">
            <a:off x="6917876" y="2454811"/>
            <a:ext cx="1624629" cy="404602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486759"/>
              </p:ext>
            </p:extLst>
          </p:nvPr>
        </p:nvGraphicFramePr>
        <p:xfrm>
          <a:off x="5087924" y="2574373"/>
          <a:ext cx="18065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8" name="Equation" r:id="rId11" imgW="1180800" imgH="253800" progId="Equation.DSMT4">
                  <p:embed/>
                </p:oleObj>
              </mc:Choice>
              <mc:Fallback>
                <p:oleObj name="Equation" r:id="rId11" imgW="1180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87924" y="2574373"/>
                        <a:ext cx="180657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타원 12"/>
          <p:cNvSpPr/>
          <p:nvPr/>
        </p:nvSpPr>
        <p:spPr>
          <a:xfrm>
            <a:off x="7666493" y="2595987"/>
            <a:ext cx="127393" cy="105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5400000">
            <a:off x="5651888" y="3572238"/>
            <a:ext cx="563282" cy="190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 rot="1738739">
            <a:off x="4203236" y="4808246"/>
            <a:ext cx="1624629" cy="404602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951853" y="4949422"/>
            <a:ext cx="127393" cy="105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950136"/>
              </p:ext>
            </p:extLst>
          </p:nvPr>
        </p:nvGraphicFramePr>
        <p:xfrm>
          <a:off x="5857875" y="4470400"/>
          <a:ext cx="8905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9" name="Equation" r:id="rId13" imgW="583920" imgH="228600" progId="Equation.DSMT4">
                  <p:embed/>
                </p:oleObj>
              </mc:Choice>
              <mc:Fallback>
                <p:oleObj name="Equation" r:id="rId13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57875" y="4470400"/>
                        <a:ext cx="890588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505367"/>
              </p:ext>
            </p:extLst>
          </p:nvPr>
        </p:nvGraphicFramePr>
        <p:xfrm>
          <a:off x="5857875" y="4867275"/>
          <a:ext cx="17684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0" name="Equation" r:id="rId15" imgW="1155600" imgH="253800" progId="Equation.DSMT4">
                  <p:embed/>
                </p:oleObj>
              </mc:Choice>
              <mc:Fallback>
                <p:oleObj name="Equation" r:id="rId15" imgW="1155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57875" y="4867275"/>
                        <a:ext cx="176847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350736"/>
              </p:ext>
            </p:extLst>
          </p:nvPr>
        </p:nvGraphicFramePr>
        <p:xfrm>
          <a:off x="4367055" y="4088185"/>
          <a:ext cx="12969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1" name="Equation" r:id="rId17" imgW="850680" imgH="228600" progId="Equation.DSMT4">
                  <p:embed/>
                </p:oleObj>
              </mc:Choice>
              <mc:Fallback>
                <p:oleObj name="Equation" r:id="rId17" imgW="850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67055" y="4088185"/>
                        <a:ext cx="1296987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타원 19"/>
          <p:cNvSpPr/>
          <p:nvPr/>
        </p:nvSpPr>
        <p:spPr>
          <a:xfrm>
            <a:off x="4823892" y="4768668"/>
            <a:ext cx="127393" cy="10539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구부러진 연결선 21"/>
          <p:cNvCxnSpPr>
            <a:stCxn id="20" idx="7"/>
            <a:endCxn id="16" idx="7"/>
          </p:cNvCxnSpPr>
          <p:nvPr/>
        </p:nvCxnSpPr>
        <p:spPr>
          <a:xfrm rot="16200000" flipH="1">
            <a:off x="4906232" y="4810499"/>
            <a:ext cx="180754" cy="127961"/>
          </a:xfrm>
          <a:prstGeom prst="curvedConnector3">
            <a:avLst>
              <a:gd name="adj1" fmla="val -13500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57161" y="4088185"/>
            <a:ext cx="286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Correlation : </a:t>
            </a:r>
            <a:endParaRPr lang="ko-KR" altLang="en-US"/>
          </a:p>
        </p:txBody>
      </p:sp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169609"/>
              </p:ext>
            </p:extLst>
          </p:nvPr>
        </p:nvGraphicFramePr>
        <p:xfrm>
          <a:off x="2571750" y="4087813"/>
          <a:ext cx="542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2" name="Equation" r:id="rId19" imgW="355320" imgH="253800" progId="Equation.DSMT4">
                  <p:embed/>
                </p:oleObj>
              </mc:Choice>
              <mc:Fallback>
                <p:oleObj name="Equation" r:id="rId19" imgW="355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71750" y="4087813"/>
                        <a:ext cx="54292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오른쪽 화살표 28"/>
          <p:cNvSpPr/>
          <p:nvPr/>
        </p:nvSpPr>
        <p:spPr>
          <a:xfrm rot="10800000">
            <a:off x="3358750" y="4281860"/>
            <a:ext cx="563282" cy="190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5400000">
            <a:off x="1806822" y="4907081"/>
            <a:ext cx="563282" cy="190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031208" y="5472487"/>
            <a:ext cx="286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Gain</a:t>
            </a:r>
            <a:endParaRPr lang="ko-KR" altLang="en-US"/>
          </a:p>
        </p:txBody>
      </p:sp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021248"/>
              </p:ext>
            </p:extLst>
          </p:nvPr>
        </p:nvGraphicFramePr>
        <p:xfrm>
          <a:off x="2608262" y="5444428"/>
          <a:ext cx="19970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3" name="Equation" r:id="rId21" imgW="1307880" imgH="279360" progId="Equation.DSMT4">
                  <p:embed/>
                </p:oleObj>
              </mc:Choice>
              <mc:Fallback>
                <p:oleObj name="Equation" r:id="rId21" imgW="1307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608262" y="5444428"/>
                        <a:ext cx="199707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477564"/>
              </p:ext>
            </p:extLst>
          </p:nvPr>
        </p:nvGraphicFramePr>
        <p:xfrm>
          <a:off x="3105038" y="2752354"/>
          <a:ext cx="18415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4" name="Equation" r:id="rId23" imgW="1434960" imgH="203040" progId="Equation.DSMT4">
                  <p:embed/>
                </p:oleObj>
              </mc:Choice>
              <mc:Fallback>
                <p:oleObj name="Equation" r:id="rId23" imgW="1434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038" y="2752354"/>
                        <a:ext cx="1841500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508976"/>
              </p:ext>
            </p:extLst>
          </p:nvPr>
        </p:nvGraphicFramePr>
        <p:xfrm>
          <a:off x="6226464" y="3483207"/>
          <a:ext cx="1466850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5" name="Equation" r:id="rId25" imgW="1143000" imgH="203040" progId="Equation.DSMT4">
                  <p:embed/>
                </p:oleObj>
              </mc:Choice>
              <mc:Fallback>
                <p:oleObj name="Equation" r:id="rId25" imgW="1143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464" y="3483207"/>
                        <a:ext cx="1466850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589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7" grpId="0"/>
      <p:bldP spid="29" grpId="0" animBg="1"/>
      <p:bldP spid="30" grpId="0" animBg="1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Kalman</a:t>
            </a:r>
            <a:r>
              <a:rPr lang="en-US" altLang="ko-KR" dirty="0"/>
              <a:t> filter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445" y="2111145"/>
            <a:ext cx="5011022" cy="1856283"/>
          </a:xfrm>
          <a:prstGeom prst="rect">
            <a:avLst/>
          </a:prstGeom>
        </p:spPr>
      </p:pic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2680"/>
              </p:ext>
            </p:extLst>
          </p:nvPr>
        </p:nvGraphicFramePr>
        <p:xfrm>
          <a:off x="1023602" y="4490120"/>
          <a:ext cx="396716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Equation" r:id="rId4" imgW="2705040" imgH="533160" progId="Equation.DSMT4">
                  <p:embed/>
                </p:oleObj>
              </mc:Choice>
              <mc:Fallback>
                <p:oleObj name="Equation" r:id="rId4" imgW="27050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3602" y="4490120"/>
                        <a:ext cx="3967163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2720830" y="4854684"/>
            <a:ext cx="218114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2955" y="4185542"/>
            <a:ext cx="3211023" cy="177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Kalman</a:t>
            </a:r>
            <a:r>
              <a:rPr lang="en-US" altLang="ko-KR" dirty="0"/>
              <a:t> filter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972055"/>
              </p:ext>
            </p:extLst>
          </p:nvPr>
        </p:nvGraphicFramePr>
        <p:xfrm>
          <a:off x="814388" y="1606550"/>
          <a:ext cx="5640387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Equation" r:id="rId3" imgW="3848040" imgH="1143000" progId="Equation.DSMT4">
                  <p:embed/>
                </p:oleObj>
              </mc:Choice>
              <mc:Fallback>
                <p:oleObj name="Equation" r:id="rId3" imgW="384804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4388" y="1606550"/>
                        <a:ext cx="5640387" cy="167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959690"/>
              </p:ext>
            </p:extLst>
          </p:nvPr>
        </p:nvGraphicFramePr>
        <p:xfrm>
          <a:off x="814388" y="3351928"/>
          <a:ext cx="52705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Equation" r:id="rId5" imgW="3593880" imgH="2006280" progId="Equation.DSMT4">
                  <p:embed/>
                </p:oleObj>
              </mc:Choice>
              <mc:Fallback>
                <p:oleObj name="Equation" r:id="rId5" imgW="3593880" imgH="2006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4388" y="3351928"/>
                        <a:ext cx="5270500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674848"/>
              </p:ext>
            </p:extLst>
          </p:nvPr>
        </p:nvGraphicFramePr>
        <p:xfrm>
          <a:off x="5769965" y="5138403"/>
          <a:ext cx="325913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Equation" r:id="rId7" imgW="2222280" imgH="533160" progId="Equation.DSMT4">
                  <p:embed/>
                </p:oleObj>
              </mc:Choice>
              <mc:Fallback>
                <p:oleObj name="Equation" r:id="rId7" imgW="22222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69965" y="5138403"/>
                        <a:ext cx="3259138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016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Kalman</a:t>
            </a:r>
            <a:r>
              <a:rPr lang="en-US" altLang="ko-KR" dirty="0"/>
              <a:t> filter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882008"/>
              </p:ext>
            </p:extLst>
          </p:nvPr>
        </p:nvGraphicFramePr>
        <p:xfrm>
          <a:off x="2636546" y="2433696"/>
          <a:ext cx="17383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3" imgW="1180800" imgH="711000" progId="Equation.DSMT4">
                  <p:embed/>
                </p:oleObj>
              </mc:Choice>
              <mc:Fallback>
                <p:oleObj name="Equation" r:id="rId3" imgW="11808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6546" y="2433696"/>
                        <a:ext cx="1738313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171811"/>
              </p:ext>
            </p:extLst>
          </p:nvPr>
        </p:nvGraphicFramePr>
        <p:xfrm>
          <a:off x="2752375" y="4589062"/>
          <a:ext cx="541338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5" imgW="368280" imgH="164880" progId="Equation.DSMT4">
                  <p:embed/>
                </p:oleObj>
              </mc:Choice>
              <mc:Fallback>
                <p:oleObj name="Equation" r:id="rId5" imgW="368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52375" y="4589062"/>
                        <a:ext cx="541338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00294" y="1862356"/>
            <a:ext cx="614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 : Covariance of Control Input Noise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0294" y="3839024"/>
            <a:ext cx="614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 : Covariance of Measurement Noise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17739" y="5377343"/>
            <a:ext cx="67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Meaning of Covariance?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8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filter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08" y="2037630"/>
            <a:ext cx="7893679" cy="371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Kalman</a:t>
            </a:r>
            <a:r>
              <a:rPr lang="en-US" altLang="ko-KR" dirty="0"/>
              <a:t> filter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88" y="1846153"/>
            <a:ext cx="7214602" cy="418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Kalman</a:t>
            </a:r>
            <a:r>
              <a:rPr lang="en-US" altLang="ko-KR" dirty="0"/>
              <a:t> filter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11" y="1823521"/>
            <a:ext cx="7088767" cy="417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 Bayesian filter</a:t>
            </a:r>
            <a:endParaRPr lang="ko-KR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7475" y="2231392"/>
            <a:ext cx="6146800" cy="2295525"/>
          </a:xfrm>
          <a:prstGeom prst="rect">
            <a:avLst/>
          </a:prstGeom>
          <a:noFill/>
        </p:spPr>
      </p:pic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6211888" y="3312479"/>
            <a:ext cx="865187" cy="71438"/>
          </a:xfrm>
          <a:prstGeom prst="rightArrow">
            <a:avLst>
              <a:gd name="adj1" fmla="val 50000"/>
              <a:gd name="adj2" fmla="val 3027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219950" y="3023554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Control Update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 rot="5400000">
            <a:off x="4038982" y="4189985"/>
            <a:ext cx="961945" cy="70535"/>
          </a:xfrm>
          <a:prstGeom prst="rightArrow">
            <a:avLst>
              <a:gd name="adj1" fmla="val 50000"/>
              <a:gd name="adj2" fmla="val 4788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044824" y="4779446"/>
            <a:ext cx="287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Measurement update</a:t>
            </a:r>
          </a:p>
        </p:txBody>
      </p:sp>
    </p:spTree>
    <p:extLst>
      <p:ext uri="{BB962C8B-B14F-4D97-AF65-F5344CB8AC3E}">
        <p14:creationId xmlns:p14="http://schemas.microsoft.com/office/powerpoint/2010/main" val="13276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Kalman</a:t>
            </a:r>
            <a:r>
              <a:rPr lang="en-US" altLang="ko-KR" dirty="0"/>
              <a:t> filter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43617" y="1631792"/>
            <a:ext cx="76717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• Given an estimation problem, what is the variance of the best possible estimator? </a:t>
            </a:r>
            <a:endParaRPr lang="en-US" altLang="ko-KR" dirty="0" smtClean="0"/>
          </a:p>
          <a:p>
            <a:r>
              <a:rPr lang="en-US" altLang="ko-KR" dirty="0" smtClean="0"/>
              <a:t> - As </a:t>
            </a:r>
            <a:r>
              <a:rPr lang="en-US" altLang="ko-KR" dirty="0"/>
              <a:t>a side product, the CRLB theorem gives also a method for finding the best estimator.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69" y="2890844"/>
            <a:ext cx="3863655" cy="33252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0231" y="4135773"/>
            <a:ext cx="3205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Kalman</a:t>
            </a:r>
            <a:r>
              <a:rPr lang="en-US" altLang="ko-KR" b="1" dirty="0" smtClean="0"/>
              <a:t> filter </a:t>
            </a:r>
          </a:p>
          <a:p>
            <a:r>
              <a:rPr lang="en-US" altLang="ko-KR" b="1" dirty="0" smtClean="0"/>
              <a:t>= CRLB in Linear/Gaussian Case!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0299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50" dirty="0" smtClean="0"/>
              <a:t>Implementation </a:t>
            </a:r>
            <a:r>
              <a:rPr lang="en-US" altLang="ko-KR" sz="3050" dirty="0" err="1" smtClean="0"/>
              <a:t>Kalman</a:t>
            </a:r>
            <a:r>
              <a:rPr lang="en-US" altLang="ko-KR" sz="3050" dirty="0" smtClean="0"/>
              <a:t> filter using </a:t>
            </a:r>
            <a:r>
              <a:rPr lang="en-US" altLang="ko-KR" sz="3050" dirty="0" err="1" smtClean="0"/>
              <a:t>Matlab</a:t>
            </a:r>
            <a:endParaRPr lang="ko-KR" altLang="en-US" sz="305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81" y="4081248"/>
            <a:ext cx="489585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251" y="1780927"/>
            <a:ext cx="5434181" cy="228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18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filter Experiment #1</a:t>
            </a:r>
            <a:endParaRPr lang="ko-KR" altLang="en-US" dirty="0"/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>
            <p:extLst/>
          </p:nvPr>
        </p:nvGraphicFramePr>
        <p:xfrm>
          <a:off x="5868988" y="4813299"/>
          <a:ext cx="2870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" name="Equation" r:id="rId3" imgW="1434960" imgH="431640" progId="Equation.DSMT4">
                  <p:embed/>
                </p:oleObj>
              </mc:Choice>
              <mc:Fallback>
                <p:oleObj name="Equation" r:id="rId3" imgW="1434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4813299"/>
                        <a:ext cx="2870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2948409" y="3441911"/>
            <a:ext cx="431800" cy="397216"/>
          </a:xfrm>
          <a:prstGeom prst="downArrow">
            <a:avLst>
              <a:gd name="adj1" fmla="val 50000"/>
              <a:gd name="adj2" fmla="val 29228"/>
            </a:avLst>
          </a:prstGeom>
          <a:solidFill>
            <a:srgbClr val="99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300144" y="4993480"/>
            <a:ext cx="360362" cy="431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890096" y="2233402"/>
            <a:ext cx="5184775" cy="1205323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955437" y="3933825"/>
            <a:ext cx="4264264" cy="2289714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5724525" y="4597399"/>
            <a:ext cx="3095625" cy="1223963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AutoShape 18"/>
          <p:cNvSpPr>
            <a:spLocks noChangeArrowheads="1"/>
          </p:cNvSpPr>
          <p:nvPr/>
        </p:nvSpPr>
        <p:spPr bwMode="auto">
          <a:xfrm>
            <a:off x="6156325" y="4308474"/>
            <a:ext cx="576263" cy="504825"/>
          </a:xfrm>
          <a:custGeom>
            <a:avLst/>
            <a:gdLst>
              <a:gd name="T0" fmla="*/ 414349 w 21600"/>
              <a:gd name="T1" fmla="*/ 0 h 21600"/>
              <a:gd name="T2" fmla="*/ 414349 w 21600"/>
              <a:gd name="T3" fmla="*/ 284151 h 21600"/>
              <a:gd name="T4" fmla="*/ 39698 w 21600"/>
              <a:gd name="T5" fmla="*/ 504825 h 21600"/>
              <a:gd name="T6" fmla="*/ 576263 w 21600"/>
              <a:gd name="T7" fmla="*/ 14207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623 h 21600"/>
              <a:gd name="T14" fmla="*/ 20146 w 21600"/>
              <a:gd name="T15" fmla="*/ 75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531" y="0"/>
                </a:lnTo>
                <a:lnTo>
                  <a:pt x="15531" y="4623"/>
                </a:lnTo>
                <a:lnTo>
                  <a:pt x="12427" y="4623"/>
                </a:lnTo>
                <a:cubicBezTo>
                  <a:pt x="5564" y="4623"/>
                  <a:pt x="0" y="7997"/>
                  <a:pt x="0" y="12158"/>
                </a:cubicBezTo>
                <a:lnTo>
                  <a:pt x="0" y="21600"/>
                </a:lnTo>
                <a:lnTo>
                  <a:pt x="2976" y="21600"/>
                </a:lnTo>
                <a:lnTo>
                  <a:pt x="2976" y="12158"/>
                </a:lnTo>
                <a:cubicBezTo>
                  <a:pt x="2976" y="9605"/>
                  <a:pt x="7207" y="7535"/>
                  <a:pt x="12427" y="7535"/>
                </a:cubicBezTo>
                <a:lnTo>
                  <a:pt x="15531" y="7535"/>
                </a:lnTo>
                <a:lnTo>
                  <a:pt x="15531" y="12158"/>
                </a:lnTo>
                <a:close/>
              </a:path>
            </a:pathLst>
          </a:custGeom>
          <a:solidFill>
            <a:srgbClr val="99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6877050" y="4238624"/>
            <a:ext cx="1584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State eq.</a:t>
            </a:r>
          </a:p>
        </p:txBody>
      </p:sp>
      <p:sp>
        <p:nvSpPr>
          <p:cNvPr id="11" name="AutoShape 20"/>
          <p:cNvSpPr>
            <a:spLocks noChangeArrowheads="1"/>
          </p:cNvSpPr>
          <p:nvPr/>
        </p:nvSpPr>
        <p:spPr bwMode="auto">
          <a:xfrm flipV="1">
            <a:off x="6156325" y="5678487"/>
            <a:ext cx="576263" cy="504825"/>
          </a:xfrm>
          <a:custGeom>
            <a:avLst/>
            <a:gdLst>
              <a:gd name="T0" fmla="*/ 414349 w 21600"/>
              <a:gd name="T1" fmla="*/ 0 h 21600"/>
              <a:gd name="T2" fmla="*/ 414349 w 21600"/>
              <a:gd name="T3" fmla="*/ 284151 h 21600"/>
              <a:gd name="T4" fmla="*/ 39698 w 21600"/>
              <a:gd name="T5" fmla="*/ 504825 h 21600"/>
              <a:gd name="T6" fmla="*/ 576263 w 21600"/>
              <a:gd name="T7" fmla="*/ 14207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623 h 21600"/>
              <a:gd name="T14" fmla="*/ 20146 w 21600"/>
              <a:gd name="T15" fmla="*/ 75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531" y="0"/>
                </a:lnTo>
                <a:lnTo>
                  <a:pt x="15531" y="4623"/>
                </a:lnTo>
                <a:lnTo>
                  <a:pt x="12427" y="4623"/>
                </a:lnTo>
                <a:cubicBezTo>
                  <a:pt x="5564" y="4623"/>
                  <a:pt x="0" y="7997"/>
                  <a:pt x="0" y="12158"/>
                </a:cubicBezTo>
                <a:lnTo>
                  <a:pt x="0" y="21600"/>
                </a:lnTo>
                <a:lnTo>
                  <a:pt x="2976" y="21600"/>
                </a:lnTo>
                <a:lnTo>
                  <a:pt x="2976" y="12158"/>
                </a:lnTo>
                <a:cubicBezTo>
                  <a:pt x="2976" y="9605"/>
                  <a:pt x="7207" y="7535"/>
                  <a:pt x="12427" y="7535"/>
                </a:cubicBezTo>
                <a:lnTo>
                  <a:pt x="15531" y="7535"/>
                </a:lnTo>
                <a:lnTo>
                  <a:pt x="15531" y="12158"/>
                </a:lnTo>
                <a:close/>
              </a:path>
            </a:pathLst>
          </a:custGeom>
          <a:solidFill>
            <a:srgbClr val="99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804025" y="5821362"/>
            <a:ext cx="2124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Measurement eq.</a:t>
            </a:r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/>
          </p:nvPr>
        </p:nvGraphicFramePr>
        <p:xfrm>
          <a:off x="1601669" y="2216890"/>
          <a:ext cx="2971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5" name="수식" r:id="rId5" imgW="2971800" imgH="1143000" progId="Equation.3">
                  <p:embed/>
                </p:oleObj>
              </mc:Choice>
              <mc:Fallback>
                <p:oleObj name="수식" r:id="rId5" imgW="2971800" imgH="1143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1669" y="2216890"/>
                        <a:ext cx="29718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/>
          </p:nvPr>
        </p:nvGraphicFramePr>
        <p:xfrm>
          <a:off x="1773274" y="4031709"/>
          <a:ext cx="26543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6" name="수식" r:id="rId7" imgW="2654280" imgH="1206360" progId="Equation.3">
                  <p:embed/>
                </p:oleObj>
              </mc:Choice>
              <mc:Fallback>
                <p:oleObj name="수식" r:id="rId7" imgW="2654280" imgH="1206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73274" y="4031709"/>
                        <a:ext cx="2654300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/>
          </p:nvPr>
        </p:nvGraphicFramePr>
        <p:xfrm>
          <a:off x="2008188" y="5273674"/>
          <a:ext cx="2070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7" name="수식" r:id="rId9" imgW="2070000" imgH="914400" progId="Equation.3">
                  <p:embed/>
                </p:oleObj>
              </mc:Choice>
              <mc:Fallback>
                <p:oleObj name="수식" r:id="rId9" imgW="207000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08188" y="5273674"/>
                        <a:ext cx="20701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96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Kalman</a:t>
            </a:r>
            <a:r>
              <a:rPr lang="en-US" altLang="ko-KR" dirty="0"/>
              <a:t> filter Experiment #1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00432" y="3610877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 Input</a:t>
            </a:r>
            <a:endParaRPr lang="ko-KR" altLang="en-US" dirty="0"/>
          </a:p>
        </p:txBody>
      </p:sp>
      <p:graphicFrame>
        <p:nvGraphicFramePr>
          <p:cNvPr id="31" name="개체 30"/>
          <p:cNvGraphicFramePr>
            <a:graphicFrameLocks noChangeAspect="1"/>
          </p:cNvGraphicFramePr>
          <p:nvPr>
            <p:extLst/>
          </p:nvPr>
        </p:nvGraphicFramePr>
        <p:xfrm>
          <a:off x="7437563" y="3631237"/>
          <a:ext cx="23495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3" imgW="126720" imgH="177480" progId="Equation.DSMT4">
                  <p:embed/>
                </p:oleObj>
              </mc:Choice>
              <mc:Fallback>
                <p:oleObj name="Equation" r:id="rId3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37563" y="3631237"/>
                        <a:ext cx="234950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621515" y="3631237"/>
            <a:ext cx="301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Simulation Time : 0:0.1:10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407484" y="2956536"/>
            <a:ext cx="2457975" cy="1694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534363" y="2968615"/>
            <a:ext cx="3036815" cy="1694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2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Kalman</a:t>
            </a:r>
            <a:r>
              <a:rPr lang="en-US" altLang="ko-KR" dirty="0"/>
              <a:t> filter Experiment #1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8231" y="2273417"/>
            <a:ext cx="80534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Load </a:t>
            </a:r>
            <a:r>
              <a:rPr lang="en-US" altLang="ko-KR" dirty="0" err="1" smtClean="0"/>
              <a:t>Data.mat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 err="1" smtClean="0"/>
              <a:t>Ref_data</a:t>
            </a:r>
            <a:r>
              <a:rPr lang="en-US" altLang="ko-KR" dirty="0" smtClean="0"/>
              <a:t> : Real Robot Pose from time 0 to 10 sec</a:t>
            </a:r>
          </a:p>
          <a:p>
            <a:pPr lvl="1"/>
            <a:r>
              <a:rPr lang="en-US" altLang="ko-KR" dirty="0" smtClean="0"/>
              <a:t>                  Time interval – 0.1sec (3 x 101 matrix)</a:t>
            </a:r>
          </a:p>
          <a:p>
            <a:pPr marL="800100" lvl="1" indent="-342900">
              <a:buAutoNum type="arabicPeriod" startAt="2"/>
            </a:pPr>
            <a:r>
              <a:rPr lang="en-US" altLang="ko-KR" dirty="0" err="1" smtClean="0"/>
              <a:t>Sensor_data</a:t>
            </a:r>
            <a:r>
              <a:rPr lang="en-US" altLang="ko-KR" dirty="0" smtClean="0"/>
              <a:t> : Sensor Measurement of Real Robot Pose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                 Time interval – 0.1sec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                 Noise – mean : zero, variance : 0.1;</a:t>
            </a:r>
          </a:p>
          <a:p>
            <a:pPr lvl="1"/>
            <a:endParaRPr lang="en-US" altLang="ko-KR" dirty="0" smtClean="0"/>
          </a:p>
          <a:p>
            <a:pPr lvl="1" indent="-457200"/>
            <a:r>
              <a:rPr lang="en-US" altLang="ko-KR" dirty="0" smtClean="0"/>
              <a:t>2. Define System/Measurement Matrix</a:t>
            </a:r>
          </a:p>
          <a:p>
            <a:pPr lvl="1" indent="-457200"/>
            <a:endParaRPr lang="en-US" altLang="ko-KR" dirty="0"/>
          </a:p>
          <a:p>
            <a:pPr lvl="1" indent="-457200"/>
            <a:r>
              <a:rPr lang="en-US" altLang="ko-KR" dirty="0" smtClean="0"/>
              <a:t>3. Design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filter		</a:t>
            </a:r>
          </a:p>
        </p:txBody>
      </p:sp>
    </p:spTree>
    <p:extLst>
      <p:ext uri="{BB962C8B-B14F-4D97-AF65-F5344CB8AC3E}">
        <p14:creationId xmlns:p14="http://schemas.microsoft.com/office/powerpoint/2010/main" val="403435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Kalman</a:t>
            </a:r>
            <a:r>
              <a:rPr lang="en-US" altLang="ko-KR" dirty="0"/>
              <a:t> filter Experiment #1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644" y="1435317"/>
            <a:ext cx="7808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Robot Localization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524" y="2227277"/>
            <a:ext cx="4936047" cy="37020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2668" y="407829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Real Pose vs Localization Results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2668" y="5828720"/>
            <a:ext cx="40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Real Pose vs Sensor Measurements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98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Kalman</a:t>
            </a:r>
            <a:r>
              <a:rPr lang="en-US" altLang="ko-KR" dirty="0"/>
              <a:t> filter Experiment #1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44" y="1435317"/>
            <a:ext cx="7808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Robot Localization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252" y="2139192"/>
            <a:ext cx="5355496" cy="40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6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Kalman</a:t>
            </a:r>
            <a:r>
              <a:rPr lang="en-US" altLang="ko-KR" dirty="0"/>
              <a:t> filter Experiment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096881"/>
              </p:ext>
            </p:extLst>
          </p:nvPr>
        </p:nvGraphicFramePr>
        <p:xfrm>
          <a:off x="1289036" y="2257147"/>
          <a:ext cx="5396989" cy="3333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quation" r:id="rId3" imgW="3657600" imgH="2260440" progId="Equation.DSMT4">
                  <p:embed/>
                </p:oleObj>
              </mc:Choice>
              <mc:Fallback>
                <p:oleObj name="Equation" r:id="rId3" imgW="3657600" imgH="226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9036" y="2257147"/>
                        <a:ext cx="5396989" cy="3333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88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Kalman</a:t>
            </a:r>
            <a:r>
              <a:rPr lang="en-US" altLang="ko-KR" dirty="0"/>
              <a:t> filter Experiment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8231" y="2273417"/>
            <a:ext cx="80534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Load </a:t>
            </a:r>
            <a:r>
              <a:rPr lang="en-US" altLang="ko-KR" dirty="0" err="1" smtClean="0"/>
              <a:t>Data.mat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 err="1" smtClean="0"/>
              <a:t>Ref_data</a:t>
            </a:r>
            <a:r>
              <a:rPr lang="en-US" altLang="ko-KR" dirty="0" smtClean="0"/>
              <a:t> : Real Robot Pose from time 0 to 10 sec</a:t>
            </a:r>
          </a:p>
          <a:p>
            <a:pPr lvl="1"/>
            <a:r>
              <a:rPr lang="en-US" altLang="ko-KR" dirty="0" smtClean="0"/>
              <a:t>                  Time interval – 0.1sec (3 x 101 matrix)</a:t>
            </a:r>
          </a:p>
          <a:p>
            <a:pPr marL="800100" lvl="1" indent="-342900">
              <a:buAutoNum type="arabicPeriod" startAt="2"/>
            </a:pPr>
            <a:r>
              <a:rPr lang="en-US" altLang="ko-KR" dirty="0" err="1" smtClean="0"/>
              <a:t>Sensor_data</a:t>
            </a:r>
            <a:r>
              <a:rPr lang="en-US" altLang="ko-KR" dirty="0" smtClean="0"/>
              <a:t> : Sensor Measurement of Real Robot Pose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                 Time interval – 0.1sec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                 Noise – mean : zero, variance : 0.1;</a:t>
            </a:r>
          </a:p>
          <a:p>
            <a:pPr lvl="1"/>
            <a:r>
              <a:rPr lang="en-US" altLang="ko-KR" dirty="0" smtClean="0"/>
              <a:t>3. u : Control Input – don’t use in Tracking problem</a:t>
            </a:r>
          </a:p>
          <a:p>
            <a:pPr lvl="1"/>
            <a:endParaRPr lang="en-US" altLang="ko-KR" dirty="0" smtClean="0"/>
          </a:p>
          <a:p>
            <a:pPr lvl="1" indent="-457200"/>
            <a:r>
              <a:rPr lang="en-US" altLang="ko-KR" dirty="0" smtClean="0"/>
              <a:t>2. Define System/Measurement Matrix</a:t>
            </a:r>
          </a:p>
          <a:p>
            <a:pPr lvl="1" indent="-457200"/>
            <a:endParaRPr lang="en-US" altLang="ko-KR" dirty="0"/>
          </a:p>
          <a:p>
            <a:pPr lvl="1" indent="-457200"/>
            <a:r>
              <a:rPr lang="en-US" altLang="ko-KR" dirty="0" smtClean="0"/>
              <a:t>3. Design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filter		</a:t>
            </a:r>
          </a:p>
        </p:txBody>
      </p:sp>
    </p:spTree>
    <p:extLst>
      <p:ext uri="{BB962C8B-B14F-4D97-AF65-F5344CB8AC3E}">
        <p14:creationId xmlns:p14="http://schemas.microsoft.com/office/powerpoint/2010/main" val="92634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Kalman</a:t>
            </a:r>
            <a:r>
              <a:rPr lang="en-US" altLang="ko-KR" dirty="0"/>
              <a:t> filter Experiment #2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862" y="2134998"/>
            <a:ext cx="5372275" cy="402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0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Difficulty Bayesian filter in Practical Implementation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28650" y="1942487"/>
            <a:ext cx="82033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000" dirty="0"/>
              <a:t>It is hard to compute integration of multi-modal </a:t>
            </a:r>
            <a:r>
              <a:rPr lang="en-US" altLang="ko-KR" sz="2000" dirty="0" smtClean="0"/>
              <a:t>probability.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216404" y="2734812"/>
            <a:ext cx="0" cy="22314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1216404" y="4966283"/>
            <a:ext cx="29109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자유형 5"/>
          <p:cNvSpPr/>
          <p:nvPr/>
        </p:nvSpPr>
        <p:spPr>
          <a:xfrm>
            <a:off x="1291905" y="3101344"/>
            <a:ext cx="2835478" cy="1783454"/>
          </a:xfrm>
          <a:custGeom>
            <a:avLst/>
            <a:gdLst>
              <a:gd name="connsiteX0" fmla="*/ 0 w 2835478"/>
              <a:gd name="connsiteY0" fmla="*/ 1705549 h 1783454"/>
              <a:gd name="connsiteX1" fmla="*/ 570451 w 2835478"/>
              <a:gd name="connsiteY1" fmla="*/ 1604881 h 1783454"/>
              <a:gd name="connsiteX2" fmla="*/ 906011 w 2835478"/>
              <a:gd name="connsiteY2" fmla="*/ 875038 h 1783454"/>
              <a:gd name="connsiteX3" fmla="*/ 1182847 w 2835478"/>
              <a:gd name="connsiteY3" fmla="*/ 1437101 h 1783454"/>
              <a:gd name="connsiteX4" fmla="*/ 1359016 w 2835478"/>
              <a:gd name="connsiteY4" fmla="*/ 640147 h 1783454"/>
              <a:gd name="connsiteX5" fmla="*/ 1736521 w 2835478"/>
              <a:gd name="connsiteY5" fmla="*/ 1151875 h 1783454"/>
              <a:gd name="connsiteX6" fmla="*/ 2004968 w 2835478"/>
              <a:gd name="connsiteY6" fmla="*/ 2583 h 1783454"/>
              <a:gd name="connsiteX7" fmla="*/ 2239860 w 2835478"/>
              <a:gd name="connsiteY7" fmla="*/ 1529380 h 1783454"/>
              <a:gd name="connsiteX8" fmla="*/ 2835478 w 2835478"/>
              <a:gd name="connsiteY8" fmla="*/ 1781049 h 1783454"/>
              <a:gd name="connsiteX9" fmla="*/ 2835478 w 2835478"/>
              <a:gd name="connsiteY9" fmla="*/ 1781049 h 178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35478" h="1783454">
                <a:moveTo>
                  <a:pt x="0" y="1705549"/>
                </a:moveTo>
                <a:cubicBezTo>
                  <a:pt x="209724" y="1724424"/>
                  <a:pt x="419449" y="1743299"/>
                  <a:pt x="570451" y="1604881"/>
                </a:cubicBezTo>
                <a:cubicBezTo>
                  <a:pt x="721453" y="1466463"/>
                  <a:pt x="803945" y="903001"/>
                  <a:pt x="906011" y="875038"/>
                </a:cubicBezTo>
                <a:cubicBezTo>
                  <a:pt x="1008077" y="847075"/>
                  <a:pt x="1107346" y="1476249"/>
                  <a:pt x="1182847" y="1437101"/>
                </a:cubicBezTo>
                <a:cubicBezTo>
                  <a:pt x="1258348" y="1397953"/>
                  <a:pt x="1266737" y="687685"/>
                  <a:pt x="1359016" y="640147"/>
                </a:cubicBezTo>
                <a:cubicBezTo>
                  <a:pt x="1451295" y="592609"/>
                  <a:pt x="1628862" y="1258136"/>
                  <a:pt x="1736521" y="1151875"/>
                </a:cubicBezTo>
                <a:cubicBezTo>
                  <a:pt x="1844180" y="1045614"/>
                  <a:pt x="1921078" y="-60334"/>
                  <a:pt x="2004968" y="2583"/>
                </a:cubicBezTo>
                <a:cubicBezTo>
                  <a:pt x="2088858" y="65500"/>
                  <a:pt x="2101442" y="1232969"/>
                  <a:pt x="2239860" y="1529380"/>
                </a:cubicBezTo>
                <a:cubicBezTo>
                  <a:pt x="2378278" y="1825791"/>
                  <a:pt x="2835478" y="1781049"/>
                  <a:pt x="2835478" y="1781049"/>
                </a:cubicBezTo>
                <a:lnTo>
                  <a:pt x="2835478" y="178104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5127072" y="2734812"/>
            <a:ext cx="0" cy="22314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5127072" y="4966283"/>
            <a:ext cx="29109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5201174" y="3221330"/>
            <a:ext cx="2726422" cy="1568786"/>
          </a:xfrm>
          <a:custGeom>
            <a:avLst/>
            <a:gdLst>
              <a:gd name="connsiteX0" fmla="*/ 0 w 2978092"/>
              <a:gd name="connsiteY0" fmla="*/ 1577175 h 1577175"/>
              <a:gd name="connsiteX1" fmla="*/ 327171 w 2978092"/>
              <a:gd name="connsiteY1" fmla="*/ 1258393 h 1577175"/>
              <a:gd name="connsiteX2" fmla="*/ 520118 w 2978092"/>
              <a:gd name="connsiteY2" fmla="*/ 645997 h 1577175"/>
              <a:gd name="connsiteX3" fmla="*/ 838899 w 2978092"/>
              <a:gd name="connsiteY3" fmla="*/ 1241615 h 1577175"/>
              <a:gd name="connsiteX4" fmla="*/ 1199626 w 2978092"/>
              <a:gd name="connsiteY4" fmla="*/ 1476507 h 1577175"/>
              <a:gd name="connsiteX5" fmla="*/ 1535186 w 2978092"/>
              <a:gd name="connsiteY5" fmla="*/ 1099002 h 1577175"/>
              <a:gd name="connsiteX6" fmla="*/ 1853967 w 2978092"/>
              <a:gd name="connsiteY6" fmla="*/ 44 h 1577175"/>
              <a:gd name="connsiteX7" fmla="*/ 2256639 w 2978092"/>
              <a:gd name="connsiteY7" fmla="*/ 1057057 h 1577175"/>
              <a:gd name="connsiteX8" fmla="*/ 2642532 w 2978092"/>
              <a:gd name="connsiteY8" fmla="*/ 1451340 h 1577175"/>
              <a:gd name="connsiteX9" fmla="*/ 2978092 w 2978092"/>
              <a:gd name="connsiteY9" fmla="*/ 1526841 h 157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8092" h="1577175">
                <a:moveTo>
                  <a:pt x="0" y="1577175"/>
                </a:moveTo>
                <a:cubicBezTo>
                  <a:pt x="120242" y="1495382"/>
                  <a:pt x="240485" y="1413589"/>
                  <a:pt x="327171" y="1258393"/>
                </a:cubicBezTo>
                <a:cubicBezTo>
                  <a:pt x="413857" y="1103197"/>
                  <a:pt x="434830" y="648793"/>
                  <a:pt x="520118" y="645997"/>
                </a:cubicBezTo>
                <a:cubicBezTo>
                  <a:pt x="605406" y="643201"/>
                  <a:pt x="725648" y="1103197"/>
                  <a:pt x="838899" y="1241615"/>
                </a:cubicBezTo>
                <a:cubicBezTo>
                  <a:pt x="952150" y="1380033"/>
                  <a:pt x="1083578" y="1500276"/>
                  <a:pt x="1199626" y="1476507"/>
                </a:cubicBezTo>
                <a:cubicBezTo>
                  <a:pt x="1315674" y="1452738"/>
                  <a:pt x="1426129" y="1345079"/>
                  <a:pt x="1535186" y="1099002"/>
                </a:cubicBezTo>
                <a:cubicBezTo>
                  <a:pt x="1644243" y="852925"/>
                  <a:pt x="1733725" y="7035"/>
                  <a:pt x="1853967" y="44"/>
                </a:cubicBezTo>
                <a:cubicBezTo>
                  <a:pt x="1974209" y="-6947"/>
                  <a:pt x="2125212" y="815174"/>
                  <a:pt x="2256639" y="1057057"/>
                </a:cubicBezTo>
                <a:cubicBezTo>
                  <a:pt x="2388066" y="1298940"/>
                  <a:pt x="2522290" y="1373043"/>
                  <a:pt x="2642532" y="1451340"/>
                </a:cubicBezTo>
                <a:cubicBezTo>
                  <a:pt x="2762774" y="1529637"/>
                  <a:pt x="2978092" y="1526841"/>
                  <a:pt x="2978092" y="15268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442788"/>
              </p:ext>
            </p:extLst>
          </p:nvPr>
        </p:nvGraphicFramePr>
        <p:xfrm>
          <a:off x="3720845" y="5341489"/>
          <a:ext cx="1847967" cy="767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3" imgW="672840" imgH="279360" progId="Equation.DSMT4">
                  <p:embed/>
                </p:oleObj>
              </mc:Choice>
              <mc:Fallback>
                <p:oleObj name="Equation" r:id="rId3" imgW="672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20845" y="5341489"/>
                        <a:ext cx="1847967" cy="767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93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7856" y="438689"/>
            <a:ext cx="7886700" cy="997999"/>
          </a:xfrm>
        </p:spPr>
        <p:txBody>
          <a:bodyPr/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filter</a:t>
            </a:r>
            <a:endParaRPr lang="ko-KR" altLang="en-US" dirty="0"/>
          </a:p>
        </p:txBody>
      </p:sp>
      <p:pic>
        <p:nvPicPr>
          <p:cNvPr id="2050" name="Picture 2" descr="gaussian distributi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82" y="1994624"/>
            <a:ext cx="3829905" cy="181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178985"/>
              </p:ext>
            </p:extLst>
          </p:nvPr>
        </p:nvGraphicFramePr>
        <p:xfrm>
          <a:off x="1057275" y="4162425"/>
          <a:ext cx="35941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4" imgW="1981080" imgH="609480" progId="Equation.DSMT4">
                  <p:embed/>
                </p:oleObj>
              </mc:Choice>
              <mc:Fallback>
                <p:oleObj name="Equation" r:id="rId4" imgW="198108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7275" y="4162425"/>
                        <a:ext cx="3594100" cy="1106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5" name="Picture 7" descr="표준정규분포표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313" y="2089942"/>
            <a:ext cx="3039851" cy="287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1431235" y="5671931"/>
            <a:ext cx="815008" cy="192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04660" y="5583343"/>
            <a:ext cx="53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Easy to Integrate Probability Density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62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filter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 rot="5400000">
            <a:off x="3322966" y="3956129"/>
            <a:ext cx="427410" cy="32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21125"/>
              </p:ext>
            </p:extLst>
          </p:nvPr>
        </p:nvGraphicFramePr>
        <p:xfrm>
          <a:off x="2087022" y="4352372"/>
          <a:ext cx="518636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3" imgW="2857320" imgH="533160" progId="Equation.DSMT4">
                  <p:embed/>
                </p:oleObj>
              </mc:Choice>
              <mc:Fallback>
                <p:oleObj name="Equation" r:id="rId3" imgW="285732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7022" y="4352372"/>
                        <a:ext cx="5186362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3359426" y="5320747"/>
            <a:ext cx="25841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367130" y="4936434"/>
            <a:ext cx="25841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44208" y="4936434"/>
            <a:ext cx="25841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58608" y="4909929"/>
            <a:ext cx="25841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화살표 10"/>
          <p:cNvSpPr/>
          <p:nvPr/>
        </p:nvSpPr>
        <p:spPr>
          <a:xfrm>
            <a:off x="824928" y="5687499"/>
            <a:ext cx="427410" cy="32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76614" y="5555138"/>
            <a:ext cx="7457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 Gaussian distribution, we can express probability density function using only Mean/Covariance.  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785" y="1865439"/>
            <a:ext cx="5968728" cy="18898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7770" y="2294898"/>
            <a:ext cx="2184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 : state</a:t>
            </a:r>
          </a:p>
          <a:p>
            <a:r>
              <a:rPr lang="en-US" altLang="ko-KR" dirty="0" smtClean="0"/>
              <a:t>U : control input</a:t>
            </a:r>
          </a:p>
          <a:p>
            <a:r>
              <a:rPr lang="en-US" altLang="ko-KR" dirty="0" smtClean="0"/>
              <a:t>Z : measurement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filter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71728" y="1865156"/>
            <a:ext cx="78223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/>
              <a:t>To compute probability </a:t>
            </a:r>
            <a:r>
              <a:rPr lang="en-US" altLang="ko-KR" dirty="0" smtClean="0"/>
              <a:t>integration</a:t>
            </a:r>
            <a:r>
              <a:rPr lang="en-US" altLang="ko-KR" dirty="0"/>
              <a:t> </a:t>
            </a:r>
            <a:r>
              <a:rPr lang="en-US" altLang="ko-KR" dirty="0" smtClean="0"/>
              <a:t>easily, </a:t>
            </a:r>
            <a:r>
              <a:rPr lang="en-US" altLang="ko-KR" dirty="0"/>
              <a:t>we make some assumptions</a:t>
            </a:r>
          </a:p>
          <a:p>
            <a:r>
              <a:rPr lang="en-US" altLang="ko-KR" dirty="0"/>
              <a:t>  - State eq. is linear.</a:t>
            </a:r>
          </a:p>
          <a:p>
            <a:r>
              <a:rPr lang="en-US" altLang="ko-KR" dirty="0"/>
              <a:t>  - Measurement eq. is linear.</a:t>
            </a:r>
          </a:p>
          <a:p>
            <a:r>
              <a:rPr lang="en-US" altLang="ko-KR" dirty="0"/>
              <a:t>  - Noise Distribution is Gaussian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Distribution will maintain Gaussian while system is progressing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 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/>
              <a:t>We can update the probability of state using only mean and covariance.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dirty="0"/>
              <a:t>The main advantage of </a:t>
            </a:r>
            <a:r>
              <a:rPr lang="en-US" altLang="ko-KR" dirty="0" err="1"/>
              <a:t>Kalman</a:t>
            </a:r>
            <a:r>
              <a:rPr lang="en-US" altLang="ko-KR" dirty="0"/>
              <a:t> filter is not only reducing the effect of noise but also estimating </a:t>
            </a:r>
            <a:r>
              <a:rPr lang="en-US" altLang="ko-KR" dirty="0">
                <a:solidFill>
                  <a:srgbClr val="FF0000"/>
                </a:solidFill>
              </a:rPr>
              <a:t>latent state (which are observable) variables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113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Filters?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4878" y="2104574"/>
            <a:ext cx="350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Smoothing : Low pass filter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836878"/>
            <a:ext cx="4300712" cy="27467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116" y="3143163"/>
            <a:ext cx="3570234" cy="236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4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Filters?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510" y="3518474"/>
            <a:ext cx="3750840" cy="23276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97" y="3099515"/>
            <a:ext cx="2095500" cy="390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97" y="3596422"/>
            <a:ext cx="1066800" cy="381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997" y="3977422"/>
            <a:ext cx="1343025" cy="381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559" y="4464804"/>
            <a:ext cx="2238375" cy="752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4878" y="2104574"/>
            <a:ext cx="350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Smoothing : alpha beta filter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6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filter</a:t>
            </a:r>
            <a:endParaRPr lang="ko-KR" altLang="en-US"/>
          </a:p>
        </p:txBody>
      </p:sp>
      <p:pic>
        <p:nvPicPr>
          <p:cNvPr id="15362" name="Picture 2" descr="Image result for smoothing fil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62" y="2163058"/>
            <a:ext cx="3874624" cy="251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덧셈 기호 2"/>
          <p:cNvSpPr/>
          <p:nvPr/>
        </p:nvSpPr>
        <p:spPr>
          <a:xfrm>
            <a:off x="4681299" y="3223613"/>
            <a:ext cx="594708" cy="60690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421277"/>
              </p:ext>
            </p:extLst>
          </p:nvPr>
        </p:nvGraphicFramePr>
        <p:xfrm>
          <a:off x="5686417" y="2586464"/>
          <a:ext cx="2505364" cy="693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4" imgW="825480" imgH="228600" progId="Equation.DSMT4">
                  <p:embed/>
                </p:oleObj>
              </mc:Choice>
              <mc:Fallback>
                <p:oleObj name="Equation" r:id="rId4" imgW="825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6417" y="2586464"/>
                        <a:ext cx="2505364" cy="693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아래쪽 화살표 4"/>
          <p:cNvSpPr/>
          <p:nvPr/>
        </p:nvSpPr>
        <p:spPr>
          <a:xfrm>
            <a:off x="6764190" y="3330444"/>
            <a:ext cx="347958" cy="2468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734116"/>
              </p:ext>
            </p:extLst>
          </p:nvPr>
        </p:nvGraphicFramePr>
        <p:xfrm>
          <a:off x="6283325" y="3627438"/>
          <a:ext cx="1309688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6" imgW="431640" imgH="228600" progId="Equation.DSMT4">
                  <p:embed/>
                </p:oleObj>
              </mc:Choice>
              <mc:Fallback>
                <p:oleObj name="Equation" r:id="rId6" imgW="431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83325" y="3627438"/>
                        <a:ext cx="1309688" cy="693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877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3676</TotalTime>
  <Words>461</Words>
  <Application>Microsoft Office PowerPoint</Application>
  <PresentationFormat>화면 슬라이드 쇼(4:3)</PresentationFormat>
  <Paragraphs>95</Paragraphs>
  <Slides>29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HY헤드라인M</vt:lpstr>
      <vt:lpstr>굴림</vt:lpstr>
      <vt:lpstr>맑은 고딕</vt:lpstr>
      <vt:lpstr>Arial</vt:lpstr>
      <vt:lpstr>Wingdings</vt:lpstr>
      <vt:lpstr>Office 테마</vt:lpstr>
      <vt:lpstr>Equation</vt:lpstr>
      <vt:lpstr>수식</vt:lpstr>
      <vt:lpstr>칼만 필터</vt:lpstr>
      <vt:lpstr>Review Bayesian filter</vt:lpstr>
      <vt:lpstr>Difficulty Bayesian filter in Practical Implementation</vt:lpstr>
      <vt:lpstr>Kalman filter</vt:lpstr>
      <vt:lpstr>Kalman filter</vt:lpstr>
      <vt:lpstr>Kalman filter</vt:lpstr>
      <vt:lpstr>Filters?</vt:lpstr>
      <vt:lpstr>Filters?</vt:lpstr>
      <vt:lpstr>Kalman filter</vt:lpstr>
      <vt:lpstr>Derivation of Kalman Filter</vt:lpstr>
      <vt:lpstr>Kalman filter</vt:lpstr>
      <vt:lpstr>Kalman filter</vt:lpstr>
      <vt:lpstr>Kalman filter</vt:lpstr>
      <vt:lpstr>Kalman filter</vt:lpstr>
      <vt:lpstr>Kalman filter</vt:lpstr>
      <vt:lpstr>Kalman filter</vt:lpstr>
      <vt:lpstr>Kalman filter</vt:lpstr>
      <vt:lpstr>Kalman filter</vt:lpstr>
      <vt:lpstr>Kalman filter</vt:lpstr>
      <vt:lpstr>Kalman filter</vt:lpstr>
      <vt:lpstr>Implementation Kalman filter using Matlab</vt:lpstr>
      <vt:lpstr>Kalman filter Experiment #1</vt:lpstr>
      <vt:lpstr>Kalman filter Experiment #1</vt:lpstr>
      <vt:lpstr>Kalman filter Experiment #1</vt:lpstr>
      <vt:lpstr>Kalman filter Experiment #1</vt:lpstr>
      <vt:lpstr>Kalman filter Experiment #1</vt:lpstr>
      <vt:lpstr>Kalman filter Experiment #2</vt:lpstr>
      <vt:lpstr>Kalman filter Experiment #2</vt:lpstr>
      <vt:lpstr>Kalman filter Experiment #2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Seongkeun Park</dc:creator>
  <cp:lastModifiedBy>Seongkeun Park</cp:lastModifiedBy>
  <cp:revision>417</cp:revision>
  <cp:lastPrinted>2018-04-18T06:45:08Z</cp:lastPrinted>
  <dcterms:created xsi:type="dcterms:W3CDTF">2016-09-05T08:32:33Z</dcterms:created>
  <dcterms:modified xsi:type="dcterms:W3CDTF">2018-04-18T06:45:17Z</dcterms:modified>
</cp:coreProperties>
</file>