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316" r:id="rId8"/>
    <p:sldId id="302" r:id="rId9"/>
    <p:sldId id="315" r:id="rId10"/>
    <p:sldId id="262" r:id="rId11"/>
    <p:sldId id="317" r:id="rId12"/>
    <p:sldId id="312" r:id="rId13"/>
    <p:sldId id="263" r:id="rId14"/>
    <p:sldId id="307" r:id="rId15"/>
    <p:sldId id="318" r:id="rId16"/>
    <p:sldId id="308" r:id="rId17"/>
    <p:sldId id="268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311" r:id="rId28"/>
    <p:sldId id="280" r:id="rId29"/>
    <p:sldId id="281" r:id="rId30"/>
    <p:sldId id="282" r:id="rId31"/>
    <p:sldId id="283" r:id="rId32"/>
    <p:sldId id="285" r:id="rId33"/>
    <p:sldId id="286" r:id="rId34"/>
    <p:sldId id="284" r:id="rId35"/>
    <p:sldId id="287" r:id="rId36"/>
    <p:sldId id="288" r:id="rId37"/>
    <p:sldId id="291" r:id="rId38"/>
    <p:sldId id="293" r:id="rId39"/>
    <p:sldId id="294" r:id="rId40"/>
    <p:sldId id="296" r:id="rId41"/>
    <p:sldId id="295" r:id="rId42"/>
    <p:sldId id="297" r:id="rId43"/>
    <p:sldId id="298" r:id="rId44"/>
    <p:sldId id="299" r:id="rId45"/>
    <p:sldId id="300" r:id="rId46"/>
    <p:sldId id="301" r:id="rId47"/>
    <p:sldId id="309" r:id="rId48"/>
    <p:sldId id="313" r:id="rId49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93" d="100"/>
          <a:sy n="93" d="100"/>
        </p:scale>
        <p:origin x="898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14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10.wmf"/><Relationship Id="rId7" Type="http://schemas.openxmlformats.org/officeDocument/2006/relationships/image" Target="../media/image19.wmf"/><Relationship Id="rId2" Type="http://schemas.openxmlformats.org/officeDocument/2006/relationships/image" Target="../media/image28.wmf"/><Relationship Id="rId1" Type="http://schemas.openxmlformats.org/officeDocument/2006/relationships/image" Target="../media/image12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2A84027A-1E75-420D-87C7-AD2403D30044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8CD3FA8-EE82-4C17-8F23-37C62FB78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50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94484"/>
            <a:ext cx="6858000" cy="1263316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9D86-AD47-474D-8353-A659234A42A1}" type="datetimeFigureOut">
              <a:rPr lang="ko-KR" altLang="en-US" smtClean="0"/>
              <a:t>2021-02-03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8D2D-4EDD-4709-942E-43A31633F2A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192" y="6081834"/>
            <a:ext cx="3188484" cy="890093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0" y="365126"/>
            <a:ext cx="914400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 flipH="1">
            <a:off x="302294" y="0"/>
            <a:ext cx="10528" cy="685800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 userDrawn="1"/>
        </p:nvSpPr>
        <p:spPr>
          <a:xfrm>
            <a:off x="0" y="1442612"/>
            <a:ext cx="9144000" cy="975736"/>
          </a:xfrm>
          <a:prstGeom prst="rect">
            <a:avLst/>
          </a:prstGeom>
          <a:solidFill>
            <a:srgbClr val="92D050"/>
          </a:solidFill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0" y="1600200"/>
            <a:ext cx="9144000" cy="1792705"/>
          </a:xfrm>
          <a:prstGeom prst="rect">
            <a:avLst/>
          </a:prstGeom>
          <a:solidFill>
            <a:srgbClr val="00B050"/>
          </a:solidFill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206" y="421418"/>
            <a:ext cx="2581295" cy="5730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6077"/>
            <a:ext cx="7772400" cy="1913885"/>
          </a:xfrm>
        </p:spPr>
        <p:txBody>
          <a:bodyPr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2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9D86-AD47-474D-8353-A659234A42A1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8D2D-4EDD-4709-942E-43A31633F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07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9D86-AD47-474D-8353-A659234A42A1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8D2D-4EDD-4709-942E-43A31633F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83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7318"/>
            <a:ext cx="7886700" cy="99799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9D86-AD47-474D-8353-A659234A42A1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79BABCB-72A4-4245-AD44-8A2DEE65F6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921" y="6329011"/>
            <a:ext cx="1922102" cy="536571"/>
          </a:xfrm>
          <a:prstGeom prst="rect">
            <a:avLst/>
          </a:prstGeom>
        </p:spPr>
      </p:pic>
      <p:cxnSp>
        <p:nvCxnSpPr>
          <p:cNvPr id="15" name="직선 연결선 14"/>
          <p:cNvCxnSpPr/>
          <p:nvPr userDrawn="1"/>
        </p:nvCxnSpPr>
        <p:spPr>
          <a:xfrm>
            <a:off x="0" y="365126"/>
            <a:ext cx="914400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 flipH="1">
            <a:off x="302294" y="0"/>
            <a:ext cx="10528" cy="685800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 flipV="1">
            <a:off x="628650" y="466816"/>
            <a:ext cx="0" cy="904787"/>
          </a:xfrm>
          <a:prstGeom prst="line">
            <a:avLst/>
          </a:prstGeom>
          <a:ln w="1016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 userDrawn="1"/>
        </p:nvSpPr>
        <p:spPr>
          <a:xfrm>
            <a:off x="445168" y="1580147"/>
            <a:ext cx="8578516" cy="4740109"/>
          </a:xfrm>
          <a:prstGeom prst="roundRect">
            <a:avLst>
              <a:gd name="adj" fmla="val 794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400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9D86-AD47-474D-8353-A659234A42A1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8D2D-4EDD-4709-942E-43A31633F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358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9D86-AD47-474D-8353-A659234A42A1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8D2D-4EDD-4709-942E-43A31633F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41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9D86-AD47-474D-8353-A659234A42A1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8D2D-4EDD-4709-942E-43A31633F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717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9D86-AD47-474D-8353-A659234A42A1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8D2D-4EDD-4709-942E-43A31633F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649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9D86-AD47-474D-8353-A659234A42A1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8D2D-4EDD-4709-942E-43A31633F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75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9D86-AD47-474D-8353-A659234A42A1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8D2D-4EDD-4709-942E-43A31633F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55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9D86-AD47-474D-8353-A659234A42A1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8D2D-4EDD-4709-942E-43A31633F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45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E9D86-AD47-474D-8353-A659234A42A1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48D2D-4EDD-4709-942E-43A31633F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92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27.png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5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30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29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38.wmf"/><Relationship Id="rId3" Type="http://schemas.openxmlformats.org/officeDocument/2006/relationships/oleObject" Target="../embeddings/oleObject38.bin"/><Relationship Id="rId7" Type="http://schemas.openxmlformats.org/officeDocument/2006/relationships/image" Target="../media/image39.jpeg"/><Relationship Id="rId12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wmf"/><Relationship Id="rId11" Type="http://schemas.openxmlformats.org/officeDocument/2006/relationships/image" Target="../media/image37.wmf"/><Relationship Id="rId5" Type="http://schemas.openxmlformats.org/officeDocument/2006/relationships/oleObject" Target="../embeddings/oleObject39.bin"/><Relationship Id="rId10" Type="http://schemas.openxmlformats.org/officeDocument/2006/relationships/oleObject" Target="../embeddings/oleObject41.bin"/><Relationship Id="rId4" Type="http://schemas.openxmlformats.org/officeDocument/2006/relationships/image" Target="../media/image34.wmf"/><Relationship Id="rId9" Type="http://schemas.openxmlformats.org/officeDocument/2006/relationships/image" Target="../media/image3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1.wmf"/><Relationship Id="rId11" Type="http://schemas.openxmlformats.org/officeDocument/2006/relationships/image" Target="../media/image44.jpg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oleObject" Target="../embeddings/oleObject47.bin"/><Relationship Id="rId7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5.wmf"/><Relationship Id="rId9" Type="http://schemas.openxmlformats.org/officeDocument/2006/relationships/image" Target="../media/image47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gif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63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65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69.wmf"/><Relationship Id="rId4" Type="http://schemas.openxmlformats.org/officeDocument/2006/relationships/oleObject" Target="../embeddings/oleObject53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image" Target="../media/image38.wmf"/><Relationship Id="rId3" Type="http://schemas.openxmlformats.org/officeDocument/2006/relationships/oleObject" Target="../embeddings/oleObject54.bin"/><Relationship Id="rId7" Type="http://schemas.openxmlformats.org/officeDocument/2006/relationships/image" Target="../media/image39.jpeg"/><Relationship Id="rId12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5.wmf"/><Relationship Id="rId11" Type="http://schemas.openxmlformats.org/officeDocument/2006/relationships/image" Target="../media/image37.wmf"/><Relationship Id="rId5" Type="http://schemas.openxmlformats.org/officeDocument/2006/relationships/oleObject" Target="../embeddings/oleObject55.bin"/><Relationship Id="rId10" Type="http://schemas.openxmlformats.org/officeDocument/2006/relationships/oleObject" Target="../embeddings/oleObject57.bin"/><Relationship Id="rId4" Type="http://schemas.openxmlformats.org/officeDocument/2006/relationships/image" Target="../media/image34.wmf"/><Relationship Id="rId9" Type="http://schemas.openxmlformats.org/officeDocument/2006/relationships/image" Target="../media/image36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1.wmf"/><Relationship Id="rId11" Type="http://schemas.openxmlformats.org/officeDocument/2006/relationships/image" Target="../media/image44.jpg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6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oleObject" Target="../embeddings/oleObject17.bin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비선형 칼만 필터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스마트자동차학과</a:t>
            </a:r>
            <a:endParaRPr lang="en-US" altLang="ko-KR" dirty="0" smtClean="0"/>
          </a:p>
          <a:p>
            <a:r>
              <a:rPr lang="ko-KR" altLang="en-US" dirty="0" smtClean="0"/>
              <a:t>박성근</a:t>
            </a:r>
            <a:r>
              <a:rPr lang="en-US" altLang="ko-KR" dirty="0" smtClean="0"/>
              <a:t>(keiny@sch.ac.kr)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503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Extended </a:t>
            </a:r>
            <a:r>
              <a:rPr lang="en-US" altLang="ko-KR" dirty="0" err="1"/>
              <a:t>Kalman</a:t>
            </a:r>
            <a:r>
              <a:rPr lang="en-US" altLang="ko-KR" dirty="0"/>
              <a:t> filter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7255" y="1753299"/>
            <a:ext cx="8078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Linearization nonlinear function       at point p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78979" b="-3872"/>
          <a:stretch/>
        </p:blipFill>
        <p:spPr>
          <a:xfrm>
            <a:off x="4317468" y="1797841"/>
            <a:ext cx="542620" cy="415542"/>
          </a:xfrm>
          <a:prstGeom prst="rect">
            <a:avLst/>
          </a:prstGeom>
        </p:spPr>
      </p:pic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017912"/>
              </p:ext>
            </p:extLst>
          </p:nvPr>
        </p:nvGraphicFramePr>
        <p:xfrm>
          <a:off x="1958606" y="4043001"/>
          <a:ext cx="2757488" cy="135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7" name="Equation" r:id="rId4" imgW="1549080" imgH="761760" progId="Equation.DSMT4">
                  <p:embed/>
                </p:oleObj>
              </mc:Choice>
              <mc:Fallback>
                <p:oleObj name="Equation" r:id="rId4" imgW="154908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8606" y="4043001"/>
                        <a:ext cx="2757488" cy="1354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035806"/>
              </p:ext>
            </p:extLst>
          </p:nvPr>
        </p:nvGraphicFramePr>
        <p:xfrm>
          <a:off x="5538732" y="2812638"/>
          <a:ext cx="3144838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8" name="Equation" r:id="rId6" imgW="1765080" imgH="533160" progId="Equation.DSMT4">
                  <p:embed/>
                </p:oleObj>
              </mc:Choice>
              <mc:Fallback>
                <p:oleObj name="Equation" r:id="rId6" imgW="176508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38732" y="2812638"/>
                        <a:ext cx="3144838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오른쪽 화살표 13"/>
          <p:cNvSpPr/>
          <p:nvPr/>
        </p:nvSpPr>
        <p:spPr>
          <a:xfrm>
            <a:off x="4658996" y="3181434"/>
            <a:ext cx="703595" cy="159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40259" y="4447307"/>
            <a:ext cx="110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Where,</a:t>
            </a:r>
            <a:endParaRPr lang="ko-KR" altLang="en-US" dirty="0"/>
          </a:p>
        </p:txBody>
      </p:sp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982613"/>
              </p:ext>
            </p:extLst>
          </p:nvPr>
        </p:nvGraphicFramePr>
        <p:xfrm>
          <a:off x="5684065" y="4017611"/>
          <a:ext cx="1876425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9" name="Equation" r:id="rId8" imgW="1054080" imgH="761760" progId="Equation.DSMT4">
                  <p:embed/>
                </p:oleObj>
              </mc:Choice>
              <mc:Fallback>
                <p:oleObj name="Equation" r:id="rId8" imgW="105408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84065" y="4017611"/>
                        <a:ext cx="1876425" cy="1354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906018"/>
              </p:ext>
            </p:extLst>
          </p:nvPr>
        </p:nvGraphicFramePr>
        <p:xfrm>
          <a:off x="840259" y="2843937"/>
          <a:ext cx="363855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0" name="Equation" r:id="rId10" imgW="2044440" imgH="558720" progId="Equation.DSMT4">
                  <p:embed/>
                </p:oleObj>
              </mc:Choice>
              <mc:Fallback>
                <p:oleObj name="Equation" r:id="rId10" imgW="204444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40259" y="2843937"/>
                        <a:ext cx="3638550" cy="993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484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Extended </a:t>
            </a:r>
            <a:r>
              <a:rPr lang="en-US" altLang="ko-KR" dirty="0" err="1"/>
              <a:t>Kalman</a:t>
            </a:r>
            <a:r>
              <a:rPr lang="en-US" altLang="ko-KR" dirty="0"/>
              <a:t> filter</a:t>
            </a:r>
            <a:endParaRPr lang="ko-KR" altLang="en-US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345225"/>
              </p:ext>
            </p:extLst>
          </p:nvPr>
        </p:nvGraphicFramePr>
        <p:xfrm>
          <a:off x="5116245" y="2210250"/>
          <a:ext cx="143510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4" name="Equation" r:id="rId3" imgW="939600" imgH="253800" progId="Equation.DSMT4">
                  <p:embed/>
                </p:oleObj>
              </mc:Choice>
              <mc:Fallback>
                <p:oleObj name="Equation" r:id="rId3" imgW="9396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16245" y="2210250"/>
                        <a:ext cx="1435100" cy="38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타원 3"/>
          <p:cNvSpPr/>
          <p:nvPr/>
        </p:nvSpPr>
        <p:spPr>
          <a:xfrm rot="19891548">
            <a:off x="1828950" y="2306056"/>
            <a:ext cx="1114812" cy="40460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51591"/>
              </p:ext>
            </p:extLst>
          </p:nvPr>
        </p:nvGraphicFramePr>
        <p:xfrm>
          <a:off x="1377950" y="2146300"/>
          <a:ext cx="38576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5" name="Equation" r:id="rId5" imgW="253800" imgH="228600" progId="Equation.DSMT4">
                  <p:embed/>
                </p:oleObj>
              </mc:Choice>
              <mc:Fallback>
                <p:oleObj name="Equation" r:id="rId5" imgW="25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77950" y="2146300"/>
                        <a:ext cx="385763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704340"/>
              </p:ext>
            </p:extLst>
          </p:nvPr>
        </p:nvGraphicFramePr>
        <p:xfrm>
          <a:off x="1356076" y="2415515"/>
          <a:ext cx="40798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6" name="Equation" r:id="rId7" imgW="266400" imgH="228600" progId="Equation.DSMT4">
                  <p:embed/>
                </p:oleObj>
              </mc:Choice>
              <mc:Fallback>
                <p:oleObj name="Equation" r:id="rId7" imgW="266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56076" y="2415515"/>
                        <a:ext cx="407987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3386517" y="2415515"/>
            <a:ext cx="1084332" cy="185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308309" y="2463442"/>
            <a:ext cx="127393" cy="105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465708"/>
              </p:ext>
            </p:extLst>
          </p:nvPr>
        </p:nvGraphicFramePr>
        <p:xfrm>
          <a:off x="5075238" y="2711450"/>
          <a:ext cx="15938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7" name="Equation" r:id="rId9" imgW="1041120" imgH="253800" progId="Equation.DSMT4">
                  <p:embed/>
                </p:oleObj>
              </mc:Choice>
              <mc:Fallback>
                <p:oleObj name="Equation" r:id="rId9" imgW="10411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75238" y="2711450"/>
                        <a:ext cx="1593850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오른쪽 화살표 17"/>
          <p:cNvSpPr/>
          <p:nvPr/>
        </p:nvSpPr>
        <p:spPr>
          <a:xfrm>
            <a:off x="3504259" y="4524510"/>
            <a:ext cx="1084332" cy="185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 rot="18021790">
            <a:off x="1585318" y="4544323"/>
            <a:ext cx="1624629" cy="404602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333935" y="4685499"/>
            <a:ext cx="127393" cy="105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494917"/>
              </p:ext>
            </p:extLst>
          </p:nvPr>
        </p:nvGraphicFramePr>
        <p:xfrm>
          <a:off x="1667212" y="4271080"/>
          <a:ext cx="25241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8" name="Equation" r:id="rId11" imgW="164880" imgH="228600" progId="Equation.DSMT4">
                  <p:embed/>
                </p:oleObj>
              </mc:Choice>
              <mc:Fallback>
                <p:oleObj name="Equation" r:id="rId11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67212" y="4271080"/>
                        <a:ext cx="252413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684221"/>
              </p:ext>
            </p:extLst>
          </p:nvPr>
        </p:nvGraphicFramePr>
        <p:xfrm>
          <a:off x="1612781" y="4705350"/>
          <a:ext cx="29051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9" name="Equation" r:id="rId13" imgW="190440" imgH="253800" progId="Equation.DSMT4">
                  <p:embed/>
                </p:oleObj>
              </mc:Choice>
              <mc:Fallback>
                <p:oleObj name="Equation" r:id="rId13" imgW="1904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12781" y="4705350"/>
                        <a:ext cx="290513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개체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456232"/>
              </p:ext>
            </p:extLst>
          </p:nvPr>
        </p:nvGraphicFramePr>
        <p:xfrm>
          <a:off x="5422900" y="4394200"/>
          <a:ext cx="10287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0" name="Equation" r:id="rId15" imgW="672840" imgH="253800" progId="Equation.DSMT4">
                  <p:embed/>
                </p:oleObj>
              </mc:Choice>
              <mc:Fallback>
                <p:oleObj name="Equation" r:id="rId15" imgW="6728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422900" y="4394200"/>
                        <a:ext cx="1028700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타원 25"/>
          <p:cNvSpPr/>
          <p:nvPr/>
        </p:nvSpPr>
        <p:spPr>
          <a:xfrm rot="18021790">
            <a:off x="6502169" y="2483456"/>
            <a:ext cx="1624629" cy="404602"/>
          </a:xfrm>
          <a:prstGeom prst="ellipse">
            <a:avLst/>
          </a:prstGeom>
          <a:noFill/>
          <a:ln w="9525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7250786" y="2624632"/>
            <a:ext cx="127393" cy="10539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 rot="16855391">
            <a:off x="6598625" y="2567448"/>
            <a:ext cx="1304323" cy="394633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7180037" y="2711464"/>
            <a:ext cx="127393" cy="105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개체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261370"/>
              </p:ext>
            </p:extLst>
          </p:nvPr>
        </p:nvGraphicFramePr>
        <p:xfrm>
          <a:off x="5000625" y="4722813"/>
          <a:ext cx="17684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1" name="Equation" r:id="rId17" imgW="1155600" imgH="253800" progId="Equation.DSMT4">
                  <p:embed/>
                </p:oleObj>
              </mc:Choice>
              <mc:Fallback>
                <p:oleObj name="Equation" r:id="rId17" imgW="11556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000625" y="4722813"/>
                        <a:ext cx="1768475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타원 30"/>
          <p:cNvSpPr/>
          <p:nvPr/>
        </p:nvSpPr>
        <p:spPr>
          <a:xfrm rot="1738739">
            <a:off x="6755794" y="4483198"/>
            <a:ext cx="1624629" cy="404602"/>
          </a:xfrm>
          <a:prstGeom prst="ellipse">
            <a:avLst/>
          </a:prstGeom>
          <a:noFill/>
          <a:ln w="9525">
            <a:solidFill>
              <a:srgbClr val="92D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7504411" y="4624374"/>
            <a:ext cx="127393" cy="10539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 rot="2515232">
            <a:off x="6744345" y="4636844"/>
            <a:ext cx="1624629" cy="404602"/>
          </a:xfrm>
          <a:prstGeom prst="ellipse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 rot="776493">
            <a:off x="7492962" y="4778020"/>
            <a:ext cx="127393" cy="105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13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  <p:bldP spid="20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Extended </a:t>
            </a:r>
            <a:r>
              <a:rPr lang="en-US" altLang="ko-KR" dirty="0" err="1"/>
              <a:t>Kalman</a:t>
            </a:r>
            <a:r>
              <a:rPr lang="en-US" altLang="ko-KR" dirty="0"/>
              <a:t> filter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025" y="1952196"/>
            <a:ext cx="5883296" cy="19402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3974898"/>
            <a:ext cx="5011022" cy="185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7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Extended </a:t>
            </a:r>
            <a:r>
              <a:rPr lang="en-US" altLang="ko-KR" dirty="0" err="1"/>
              <a:t>Kalman</a:t>
            </a:r>
            <a:r>
              <a:rPr lang="en-US" altLang="ko-KR" dirty="0"/>
              <a:t> filter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025" y="1952197"/>
            <a:ext cx="4898767" cy="1615600"/>
          </a:xfrm>
          <a:prstGeom prst="rect">
            <a:avLst/>
          </a:prstGeom>
        </p:spPr>
      </p:pic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64712"/>
              </p:ext>
            </p:extLst>
          </p:nvPr>
        </p:nvGraphicFramePr>
        <p:xfrm>
          <a:off x="1913098" y="3987790"/>
          <a:ext cx="2847975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Equation" r:id="rId4" imgW="1600200" imgH="761760" progId="Equation.DSMT4">
                  <p:embed/>
                </p:oleObj>
              </mc:Choice>
              <mc:Fallback>
                <p:oleObj name="Equation" r:id="rId4" imgW="160020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13098" y="3987790"/>
                        <a:ext cx="2847975" cy="1354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492803"/>
              </p:ext>
            </p:extLst>
          </p:nvPr>
        </p:nvGraphicFramePr>
        <p:xfrm>
          <a:off x="5682580" y="3962999"/>
          <a:ext cx="1876425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Equation" r:id="rId6" imgW="1054080" imgH="761760" progId="Equation.DSMT4">
                  <p:embed/>
                </p:oleObj>
              </mc:Choice>
              <mc:Fallback>
                <p:oleObj name="Equation" r:id="rId6" imgW="105408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82580" y="3962999"/>
                        <a:ext cx="1876425" cy="1354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188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Extended </a:t>
            </a:r>
            <a:r>
              <a:rPr lang="en-US" altLang="ko-KR" dirty="0" err="1"/>
              <a:t>Kalman</a:t>
            </a:r>
            <a:r>
              <a:rPr lang="en-US" altLang="ko-KR" dirty="0"/>
              <a:t> filter : Experiment </a:t>
            </a:r>
            <a:r>
              <a:rPr lang="en-US" altLang="ko-KR" dirty="0" smtClean="0"/>
              <a:t>#1</a:t>
            </a:r>
            <a:endParaRPr lang="ko-KR" altLang="en-US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143574"/>
              </p:ext>
            </p:extLst>
          </p:nvPr>
        </p:nvGraphicFramePr>
        <p:xfrm>
          <a:off x="723755" y="1861526"/>
          <a:ext cx="3749675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3" name="Equation" r:id="rId3" imgW="2628720" imgH="990360" progId="Equation.DSMT4">
                  <p:embed/>
                </p:oleObj>
              </mc:Choice>
              <mc:Fallback>
                <p:oleObj name="Equation" r:id="rId3" imgW="2628720" imgH="990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3755" y="1861526"/>
                        <a:ext cx="3749675" cy="140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50554"/>
              </p:ext>
            </p:extLst>
          </p:nvPr>
        </p:nvGraphicFramePr>
        <p:xfrm>
          <a:off x="860498" y="3419927"/>
          <a:ext cx="26797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4" name="Equation" r:id="rId5" imgW="1879560" imgH="583920" progId="Equation.DSMT4">
                  <p:embed/>
                </p:oleObj>
              </mc:Choice>
              <mc:Fallback>
                <p:oleObj name="Equation" r:id="rId5" imgW="187956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0498" y="3419927"/>
                        <a:ext cx="2679700" cy="83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직선 연결선 5"/>
          <p:cNvCxnSpPr/>
          <p:nvPr/>
        </p:nvCxnSpPr>
        <p:spPr>
          <a:xfrm flipV="1">
            <a:off x="4821864" y="4898691"/>
            <a:ext cx="3028426" cy="8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388" y="3860486"/>
            <a:ext cx="1585519" cy="1038205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4897365" y="3271226"/>
            <a:ext cx="411061" cy="469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5098701" y="5100026"/>
            <a:ext cx="2625754" cy="167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464250"/>
              </p:ext>
            </p:extLst>
          </p:nvPr>
        </p:nvGraphicFramePr>
        <p:xfrm>
          <a:off x="6167103" y="5128775"/>
          <a:ext cx="4889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5" name="Equation" r:id="rId8" imgW="342720" imgH="253800" progId="Equation.DSMT4">
                  <p:embed/>
                </p:oleObj>
              </mc:Choice>
              <mc:Fallback>
                <p:oleObj name="Equation" r:id="rId8" imgW="3427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67103" y="5128775"/>
                        <a:ext cx="48895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직선 화살표 연결선 11"/>
          <p:cNvCxnSpPr>
            <a:stCxn id="8" idx="4"/>
          </p:cNvCxnSpPr>
          <p:nvPr/>
        </p:nvCxnSpPr>
        <p:spPr>
          <a:xfrm flipH="1">
            <a:off x="5102895" y="3741010"/>
            <a:ext cx="1" cy="11576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692337"/>
              </p:ext>
            </p:extLst>
          </p:nvPr>
        </p:nvGraphicFramePr>
        <p:xfrm>
          <a:off x="4473430" y="4066739"/>
          <a:ext cx="4889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6" name="Equation" r:id="rId10" imgW="342720" imgH="253800" progId="Equation.DSMT4">
                  <p:embed/>
                </p:oleObj>
              </mc:Choice>
              <mc:Fallback>
                <p:oleObj name="Equation" r:id="rId10" imgW="3427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473430" y="4066739"/>
                        <a:ext cx="48895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237730"/>
              </p:ext>
            </p:extLst>
          </p:nvPr>
        </p:nvGraphicFramePr>
        <p:xfrm>
          <a:off x="907832" y="4681194"/>
          <a:ext cx="2117725" cy="126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7" name="Equation" r:id="rId12" imgW="1485720" imgH="888840" progId="Equation.DSMT4">
                  <p:embed/>
                </p:oleObj>
              </mc:Choice>
              <mc:Fallback>
                <p:oleObj name="Equation" r:id="rId12" imgW="148572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07832" y="4681194"/>
                        <a:ext cx="2117725" cy="1265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953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Extended </a:t>
            </a:r>
            <a:r>
              <a:rPr lang="en-US" altLang="ko-KR" dirty="0" err="1"/>
              <a:t>Kalman</a:t>
            </a:r>
            <a:r>
              <a:rPr lang="en-US" altLang="ko-KR"/>
              <a:t> filter : </a:t>
            </a:r>
            <a:r>
              <a:rPr lang="en-US" altLang="ko-KR" dirty="0" smtClean="0"/>
              <a:t>Experiments #2</a:t>
            </a:r>
            <a:endParaRPr lang="ko-KR" altLang="en-US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/>
          </p:nvPr>
        </p:nvGraphicFramePr>
        <p:xfrm>
          <a:off x="780177" y="1872635"/>
          <a:ext cx="4559522" cy="667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Equation" r:id="rId3" imgW="2971800" imgH="431800" progId="Equation.DSMT4">
                  <p:embed/>
                </p:oleObj>
              </mc:Choice>
              <mc:Fallback>
                <p:oleObj name="Equation" r:id="rId3" imgW="2971800" imgH="431800" progId="Equation.DSMT4">
                  <p:embed/>
                  <p:pic>
                    <p:nvPicPr>
                      <p:cNvPr id="3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177" y="1872635"/>
                        <a:ext cx="4559522" cy="6673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/>
          </p:nvPr>
        </p:nvGraphicFramePr>
        <p:xfrm>
          <a:off x="780177" y="2540001"/>
          <a:ext cx="1193466" cy="643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Equation" r:id="rId5" imgW="774364" imgH="418918" progId="Equation.DSMT4">
                  <p:embed/>
                </p:oleObj>
              </mc:Choice>
              <mc:Fallback>
                <p:oleObj name="Equation" r:id="rId5" imgW="774364" imgH="418918" progId="Equation.DSMT4">
                  <p:embed/>
                  <p:pic>
                    <p:nvPicPr>
                      <p:cNvPr id="4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177" y="2540001"/>
                        <a:ext cx="1193466" cy="6430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/>
          </p:nvPr>
        </p:nvGraphicFramePr>
        <p:xfrm>
          <a:off x="831082" y="3440721"/>
          <a:ext cx="701675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Equation" r:id="rId7" imgW="457200" imgH="685800" progId="Equation.DSMT4">
                  <p:embed/>
                </p:oleObj>
              </mc:Choice>
              <mc:Fallback>
                <p:oleObj name="Equation" r:id="rId7" imgW="457200" imgH="685800" progId="Equation.DSMT4">
                  <p:embed/>
                  <p:pic>
                    <p:nvPicPr>
                      <p:cNvPr id="7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082" y="3440721"/>
                        <a:ext cx="701675" cy="10588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/>
          </p:nvPr>
        </p:nvGraphicFramePr>
        <p:xfrm>
          <a:off x="2256857" y="3495520"/>
          <a:ext cx="134461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Equation" r:id="rId9" imgW="876240" imgH="583920" progId="Equation.DSMT4">
                  <p:embed/>
                </p:oleObj>
              </mc:Choice>
              <mc:Fallback>
                <p:oleObj name="Equation" r:id="rId9" imgW="876240" imgH="583920" progId="Equation.DSMT4">
                  <p:embed/>
                  <p:pic>
                    <p:nvPicPr>
                      <p:cNvPr id="8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6857" y="3495520"/>
                        <a:ext cx="1344612" cy="901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494" y="2554090"/>
            <a:ext cx="4671398" cy="350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6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Extended </a:t>
            </a:r>
            <a:r>
              <a:rPr lang="en-US" altLang="ko-KR" dirty="0" err="1" smtClean="0"/>
              <a:t>Kalman</a:t>
            </a:r>
            <a:r>
              <a:rPr lang="en-US" altLang="ko-KR" dirty="0" smtClean="0"/>
              <a:t> filter : Experiment 2 </a:t>
            </a:r>
            <a:endParaRPr lang="ko-KR" altLang="en-US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640621"/>
              </p:ext>
            </p:extLst>
          </p:nvPr>
        </p:nvGraphicFramePr>
        <p:xfrm>
          <a:off x="628650" y="1824430"/>
          <a:ext cx="8133673" cy="1390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0" name="Equation" r:id="rId3" imgW="6083280" imgH="1041120" progId="Equation.DSMT4">
                  <p:embed/>
                </p:oleObj>
              </mc:Choice>
              <mc:Fallback>
                <p:oleObj name="Equation" r:id="rId3" imgW="6083280" imgH="1041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50" y="1824430"/>
                        <a:ext cx="8133673" cy="13900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034279"/>
              </p:ext>
            </p:extLst>
          </p:nvPr>
        </p:nvGraphicFramePr>
        <p:xfrm>
          <a:off x="780860" y="3247690"/>
          <a:ext cx="3206750" cy="141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1" name="Equation" r:id="rId5" imgW="2247840" imgH="990360" progId="Equation.DSMT4">
                  <p:embed/>
                </p:oleObj>
              </mc:Choice>
              <mc:Fallback>
                <p:oleObj name="Equation" r:id="rId5" imgW="2247840" imgH="990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0860" y="3247690"/>
                        <a:ext cx="3206750" cy="1411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3358000"/>
            <a:ext cx="3963609" cy="24527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0860" y="5784171"/>
            <a:ext cx="403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p/q/r : </a:t>
            </a:r>
            <a:r>
              <a:rPr lang="ko-KR" altLang="en-US" dirty="0" smtClean="0"/>
              <a:t>각속도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제어입력</a:t>
            </a:r>
            <a:endParaRPr lang="ko-KR" altLang="en-US" dirty="0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655491"/>
              </p:ext>
            </p:extLst>
          </p:nvPr>
        </p:nvGraphicFramePr>
        <p:xfrm>
          <a:off x="780860" y="4693903"/>
          <a:ext cx="358140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2" name="Equation" r:id="rId8" imgW="2514600" imgH="711000" progId="Equation.DSMT4">
                  <p:embed/>
                </p:oleObj>
              </mc:Choice>
              <mc:Fallback>
                <p:oleObj name="Equation" r:id="rId8" imgW="25146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80860" y="4693903"/>
                        <a:ext cx="3581400" cy="1012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557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Unscented </a:t>
            </a:r>
            <a:r>
              <a:rPr lang="en-US" altLang="ko-KR" dirty="0" err="1"/>
              <a:t>Kalman</a:t>
            </a:r>
            <a:r>
              <a:rPr lang="en-US" altLang="ko-KR" dirty="0"/>
              <a:t> filter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28650" y="1849906"/>
            <a:ext cx="851535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/>
              <a:t>• </a:t>
            </a:r>
            <a:r>
              <a:rPr lang="en-US" altLang="ko-KR" sz="2800" dirty="0" smtClean="0"/>
              <a:t>The advantage of Extended </a:t>
            </a:r>
            <a:r>
              <a:rPr lang="en-US" altLang="ko-KR" sz="2800" dirty="0" err="1" smtClean="0"/>
              <a:t>Kalman</a:t>
            </a:r>
            <a:r>
              <a:rPr lang="en-US" altLang="ko-KR" sz="2800" dirty="0" smtClean="0"/>
              <a:t> filter</a:t>
            </a:r>
          </a:p>
          <a:p>
            <a:r>
              <a:rPr lang="en-US" altLang="ko-KR" sz="2800" dirty="0"/>
              <a:t> </a:t>
            </a:r>
            <a:r>
              <a:rPr lang="en-US" altLang="ko-KR" sz="2800" dirty="0" smtClean="0">
                <a:solidFill>
                  <a:srgbClr val="FF0000"/>
                </a:solidFill>
              </a:rPr>
              <a:t>: It maximize to utilize </a:t>
            </a:r>
            <a:r>
              <a:rPr lang="en-US" altLang="ko-KR" sz="2800" dirty="0" err="1" smtClean="0">
                <a:solidFill>
                  <a:srgbClr val="FF0000"/>
                </a:solidFill>
              </a:rPr>
              <a:t>Kalman</a:t>
            </a:r>
            <a:r>
              <a:rPr lang="en-US" altLang="ko-KR" sz="2800" dirty="0" smtClean="0">
                <a:solidFill>
                  <a:srgbClr val="FF0000"/>
                </a:solidFill>
              </a:rPr>
              <a:t> filter’s advantage!</a:t>
            </a:r>
            <a:endParaRPr lang="en-US" altLang="ko-KR" sz="2800" dirty="0" smtClean="0"/>
          </a:p>
          <a:p>
            <a:r>
              <a:rPr lang="en-US" altLang="ko-KR" sz="2800" dirty="0" smtClean="0"/>
              <a:t>  </a:t>
            </a:r>
            <a:r>
              <a:rPr lang="en-US" altLang="ko-KR" sz="2800" dirty="0" smtClean="0">
                <a:sym typeface="Wingdings" panose="05000000000000000000" pitchFamily="2" charset="2"/>
              </a:rPr>
              <a:t> easy to implement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• The </a:t>
            </a:r>
            <a:r>
              <a:rPr lang="en-US" altLang="ko-KR" sz="2800" dirty="0" smtClean="0"/>
              <a:t>disadvantage </a:t>
            </a:r>
            <a:r>
              <a:rPr lang="en-US" altLang="ko-KR" sz="2800" dirty="0"/>
              <a:t>of </a:t>
            </a:r>
            <a:r>
              <a:rPr lang="en-US" altLang="ko-KR" sz="2800" dirty="0" smtClean="0"/>
              <a:t>Extended </a:t>
            </a:r>
            <a:r>
              <a:rPr lang="en-US" altLang="ko-KR" sz="2800" dirty="0" err="1" smtClean="0"/>
              <a:t>Kalman</a:t>
            </a:r>
            <a:r>
              <a:rPr lang="en-US" altLang="ko-KR" sz="2800" dirty="0" smtClean="0"/>
              <a:t> </a:t>
            </a:r>
            <a:r>
              <a:rPr lang="en-US" altLang="ko-KR" sz="2800" dirty="0"/>
              <a:t>filter</a:t>
            </a:r>
          </a:p>
          <a:p>
            <a:r>
              <a:rPr lang="en-US" altLang="ko-KR" sz="2800" dirty="0" smtClean="0"/>
              <a:t> : If system is highly nonlinear, linearization make original system too different to its own model!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41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Unscented </a:t>
            </a:r>
            <a:r>
              <a:rPr lang="en-US" altLang="ko-KR" dirty="0" smtClean="0"/>
              <a:t>Transform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0" t="30296" r="23988" b="21846"/>
          <a:stretch/>
        </p:blipFill>
        <p:spPr bwMode="auto">
          <a:xfrm>
            <a:off x="1066800" y="2056700"/>
            <a:ext cx="7010400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634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Unscented Transform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4" t="31881" r="19807" b="22616"/>
          <a:stretch/>
        </p:blipFill>
        <p:spPr bwMode="auto">
          <a:xfrm>
            <a:off x="1061907" y="2000076"/>
            <a:ext cx="73152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4552950" y="1819712"/>
            <a:ext cx="3962400" cy="609600"/>
          </a:xfrm>
          <a:prstGeom prst="rect">
            <a:avLst/>
          </a:prstGeom>
          <a:solidFill>
            <a:schemeClr val="bg2"/>
          </a:solidFill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3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Nonlinear </a:t>
            </a:r>
            <a:r>
              <a:rPr lang="en-US" smtClean="0"/>
              <a:t>transformation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632433" y="2353112"/>
            <a:ext cx="2215917" cy="6997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07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Drawback of </a:t>
            </a:r>
            <a:r>
              <a:rPr lang="en-US" altLang="ko-KR" dirty="0" err="1" smtClean="0"/>
              <a:t>Kalman</a:t>
            </a:r>
            <a:r>
              <a:rPr lang="en-US" altLang="ko-KR" dirty="0" smtClean="0"/>
              <a:t> filter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43617" y="1631792"/>
            <a:ext cx="76717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• Given an estimation problem, what is the variance of the best possible estimator? </a:t>
            </a:r>
            <a:endParaRPr lang="en-US" altLang="ko-KR" dirty="0" smtClean="0"/>
          </a:p>
          <a:p>
            <a:r>
              <a:rPr lang="en-US" altLang="ko-KR" dirty="0" smtClean="0"/>
              <a:t> - As </a:t>
            </a:r>
            <a:r>
              <a:rPr lang="en-US" altLang="ko-KR" dirty="0"/>
              <a:t>a side product, the CRLB theorem gives also a method for finding the best estimator.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969" y="2890844"/>
            <a:ext cx="3863655" cy="33252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10231" y="4135773"/>
            <a:ext cx="3205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Kalman</a:t>
            </a:r>
            <a:r>
              <a:rPr lang="en-US" altLang="ko-KR" b="1" dirty="0" smtClean="0"/>
              <a:t> filter </a:t>
            </a:r>
          </a:p>
          <a:p>
            <a:r>
              <a:rPr lang="en-US" altLang="ko-KR" b="1" dirty="0" smtClean="0"/>
              <a:t>= CRLB in Linear/Gaussian Case!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675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Unscented Transform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4" t="31978" r="19249" b="24359"/>
          <a:stretch/>
        </p:blipFill>
        <p:spPr bwMode="auto">
          <a:xfrm>
            <a:off x="1066800" y="2595693"/>
            <a:ext cx="744855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54404" y="1890639"/>
            <a:ext cx="8924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We compute a Gaussian, but after non-linear transformation.</a:t>
            </a:r>
          </a:p>
        </p:txBody>
      </p:sp>
    </p:spTree>
    <p:extLst>
      <p:ext uri="{BB962C8B-B14F-4D97-AF65-F5344CB8AC3E}">
        <p14:creationId xmlns:p14="http://schemas.microsoft.com/office/powerpoint/2010/main" val="391055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Unscented Transform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4675" y="1786855"/>
            <a:ext cx="81792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smtClean="0"/>
              <a:t>Compute a set of sigma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smtClean="0"/>
              <a:t>Each sigma points has a 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smtClean="0"/>
              <a:t>Transform the point through the non-linear function : Unscented Transform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smtClean="0"/>
              <a:t>Compute a Gaussian form weighted sigma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r>
              <a:rPr lang="ko-KR" altLang="en-US" sz="3200" dirty="0" smtClean="0"/>
              <a:t>→ </a:t>
            </a:r>
            <a:r>
              <a:rPr lang="en-US" altLang="ko-KR" sz="3200" dirty="0" smtClean="0"/>
              <a:t>Avoid to linearize around the means as the EKF does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2835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Unscented Transform : Sigma Points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4675" y="1719743"/>
            <a:ext cx="81792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smtClean="0"/>
              <a:t>The important things in UT are </a:t>
            </a:r>
          </a:p>
          <a:p>
            <a:r>
              <a:rPr lang="en-US" altLang="ko-KR" sz="3200" dirty="0" smtClean="0"/>
              <a:t> - How to choose the sigma points?</a:t>
            </a:r>
          </a:p>
          <a:p>
            <a:r>
              <a:rPr lang="en-US" altLang="ko-KR" sz="3200" dirty="0"/>
              <a:t> </a:t>
            </a:r>
            <a:r>
              <a:rPr lang="en-US" altLang="ko-KR" sz="3200" dirty="0" smtClean="0"/>
              <a:t>- How to set the weights? 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368" y="3423627"/>
            <a:ext cx="3761823" cy="275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04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Unscented Transform : Sigma Points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6" t="30446" r="29176" b="33740"/>
          <a:stretch/>
        </p:blipFill>
        <p:spPr bwMode="auto">
          <a:xfrm>
            <a:off x="1352550" y="2402922"/>
            <a:ext cx="643890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43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Unscented Transform : Sigma Points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3" t="29640" r="16237" b="13521"/>
          <a:stretch/>
        </p:blipFill>
        <p:spPr bwMode="auto">
          <a:xfrm>
            <a:off x="713064" y="1781632"/>
            <a:ext cx="7347259" cy="4111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5678" y="5778051"/>
            <a:ext cx="676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→ </a:t>
            </a:r>
            <a:r>
              <a:rPr lang="en-US" altLang="ko-KR" sz="2400" b="1" dirty="0" smtClean="0"/>
              <a:t>How to compute matrix square root?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4613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Unscented Transform : Sigma Points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978892" y="1809816"/>
            <a:ext cx="53547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S is the matrix square root of </a:t>
            </a:r>
            <a:r>
              <a:rPr lang="en-US" altLang="ko-KR" sz="2400" dirty="0" smtClean="0">
                <a:sym typeface="Symbol"/>
              </a:rPr>
              <a:t> if</a:t>
            </a:r>
            <a:endParaRPr lang="en-US" altLang="ko-KR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2" t="30235" r="24193" b="11897"/>
          <a:stretch/>
        </p:blipFill>
        <p:spPr bwMode="auto">
          <a:xfrm>
            <a:off x="978892" y="2271481"/>
            <a:ext cx="5596855" cy="3696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8" name="Picture 2" descr="https://postfiles.pstatic.net/20101006_146/sdland85_1286344006097_rDlM0W_GIF/PIC88B0.GIF?type=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688" y="5319669"/>
            <a:ext cx="24765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05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Unscented Transform : Sigma Points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0" t="29667" r="16769" b="17041"/>
          <a:stretch/>
        </p:blipFill>
        <p:spPr bwMode="auto">
          <a:xfrm>
            <a:off x="1015068" y="2028545"/>
            <a:ext cx="7630486" cy="4038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012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Unscented Transform : Sigma </a:t>
            </a:r>
            <a:r>
              <a:rPr lang="en-US" altLang="ko-KR" dirty="0" smtClean="0"/>
              <a:t>Points	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774" y="3154260"/>
            <a:ext cx="72009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Unscented Transform : Sigma </a:t>
            </a:r>
            <a:r>
              <a:rPr lang="en-US" altLang="ko-KR" dirty="0" smtClean="0"/>
              <a:t>Points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25584" y="1935652"/>
            <a:ext cx="73872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err="1"/>
              <a:t>Cholesky</a:t>
            </a:r>
            <a:r>
              <a:rPr lang="en-US" altLang="ko-KR" sz="2400" b="1" dirty="0"/>
              <a:t> </a:t>
            </a:r>
            <a:r>
              <a:rPr lang="en-US" altLang="ko-KR" sz="2400" b="1" dirty="0" smtClean="0"/>
              <a:t>decomposition for matrix square root</a:t>
            </a:r>
            <a:endParaRPr lang="ko-KR" altLang="en-US" sz="24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5" t="30059" r="20217" b="19451"/>
          <a:stretch/>
        </p:blipFill>
        <p:spPr bwMode="auto">
          <a:xfrm>
            <a:off x="1427351" y="2553649"/>
            <a:ext cx="6564544" cy="345142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065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Unscented Transform : Sigma Points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1" t="29226" r="20357" b="10821"/>
          <a:stretch/>
        </p:blipFill>
        <p:spPr bwMode="auto">
          <a:xfrm>
            <a:off x="1340054" y="1812865"/>
            <a:ext cx="6463892" cy="410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108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Drawback of </a:t>
            </a:r>
            <a:r>
              <a:rPr lang="en-US" altLang="ko-KR" dirty="0" err="1"/>
              <a:t>Kalman</a:t>
            </a:r>
            <a:r>
              <a:rPr lang="en-US" altLang="ko-KR" dirty="0"/>
              <a:t> filter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28650" y="1665348"/>
            <a:ext cx="85153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/>
              <a:t>• </a:t>
            </a:r>
            <a:r>
              <a:rPr lang="en-US" altLang="ko-KR" sz="2800" dirty="0" smtClean="0"/>
              <a:t>But!</a:t>
            </a:r>
          </a:p>
          <a:p>
            <a:endParaRPr lang="en-US" altLang="ko-KR" sz="2800" dirty="0"/>
          </a:p>
          <a:p>
            <a:r>
              <a:rPr lang="en-US" altLang="ko-KR" sz="2800" dirty="0" smtClean="0"/>
              <a:t> - Most case, even noise is Gaussian, system(state) equation or measurement equation are not linear!</a:t>
            </a:r>
            <a:endParaRPr lang="ko-KR" altLang="en-US" sz="2800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764083"/>
              </p:ext>
            </p:extLst>
          </p:nvPr>
        </p:nvGraphicFramePr>
        <p:xfrm>
          <a:off x="4572000" y="4665663"/>
          <a:ext cx="363855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" name="Equation" r:id="rId3" imgW="2044440" imgH="558720" progId="Equation.DSMT4">
                  <p:embed/>
                </p:oleObj>
              </mc:Choice>
              <mc:Fallback>
                <p:oleObj name="Equation" r:id="rId3" imgW="204444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0" y="4665663"/>
                        <a:ext cx="3638550" cy="993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810217"/>
              </p:ext>
            </p:extLst>
          </p:nvPr>
        </p:nvGraphicFramePr>
        <p:xfrm>
          <a:off x="767740" y="3754298"/>
          <a:ext cx="3935412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" name="Equation" r:id="rId5" imgW="2082600" imgH="431640" progId="Equation.DSMT4">
                  <p:embed/>
                </p:oleObj>
              </mc:Choice>
              <mc:Fallback>
                <p:oleObj name="Equation" r:id="rId5" imgW="2082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740" y="3754298"/>
                        <a:ext cx="3935412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오른쪽 화살표 5"/>
          <p:cNvSpPr/>
          <p:nvPr/>
        </p:nvSpPr>
        <p:spPr>
          <a:xfrm>
            <a:off x="3530784" y="5042874"/>
            <a:ext cx="710820" cy="239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60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Unscented Transform : Sigma </a:t>
            </a:r>
            <a:r>
              <a:rPr lang="en-US" altLang="ko-KR" dirty="0" smtClean="0"/>
              <a:t>Points	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763086" y="1812022"/>
            <a:ext cx="5617828" cy="4308970"/>
            <a:chOff x="1219200" y="1447800"/>
            <a:chExt cx="6667500" cy="485775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6" t="29570" r="23325" b="10221"/>
            <a:stretch/>
          </p:blipFill>
          <p:spPr bwMode="auto">
            <a:xfrm>
              <a:off x="1219200" y="1447800"/>
              <a:ext cx="6667500" cy="4857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Straight Arrow Connector 4"/>
            <p:cNvCxnSpPr/>
            <p:nvPr/>
          </p:nvCxnSpPr>
          <p:spPr>
            <a:xfrm>
              <a:off x="3352800" y="2743200"/>
              <a:ext cx="3048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6"/>
            <p:cNvCxnSpPr/>
            <p:nvPr/>
          </p:nvCxnSpPr>
          <p:spPr>
            <a:xfrm flipH="1">
              <a:off x="6400800" y="2209800"/>
              <a:ext cx="762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8"/>
            <p:cNvCxnSpPr/>
            <p:nvPr/>
          </p:nvCxnSpPr>
          <p:spPr>
            <a:xfrm flipH="1" flipV="1">
              <a:off x="4953000" y="2971800"/>
              <a:ext cx="1524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10"/>
            <p:cNvCxnSpPr/>
            <p:nvPr/>
          </p:nvCxnSpPr>
          <p:spPr>
            <a:xfrm flipH="1">
              <a:off x="4724400" y="3429000"/>
              <a:ext cx="3048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581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Unscented Transform : Sigma Points	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041633" y="1711354"/>
            <a:ext cx="6709794" cy="4435329"/>
            <a:chOff x="152400" y="1352550"/>
            <a:chExt cx="7962900" cy="5238750"/>
          </a:xfrm>
        </p:grpSpPr>
        <p:sp>
          <p:nvSpPr>
            <p:cNvPr id="3" name="Content Placeholder 2"/>
            <p:cNvSpPr txBox="1">
              <a:spLocks/>
            </p:cNvSpPr>
            <p:nvPr/>
          </p:nvSpPr>
          <p:spPr>
            <a:xfrm>
              <a:off x="1905000" y="6172200"/>
              <a:ext cx="2228850" cy="4191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>
              <a:normAutofit fontScale="70000" lnSpcReduction="2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mtClean="0"/>
                <a:t>n is dimension</a:t>
              </a:r>
              <a:endParaRPr lang="en-US" dirty="0"/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62" t="28229" r="18420" b="13610"/>
            <a:stretch/>
          </p:blipFill>
          <p:spPr bwMode="auto">
            <a:xfrm>
              <a:off x="152400" y="1352550"/>
              <a:ext cx="7962900" cy="4667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Straight Arrow Connector 4"/>
            <p:cNvCxnSpPr>
              <a:stCxn id="3" idx="0"/>
            </p:cNvCxnSpPr>
            <p:nvPr/>
          </p:nvCxnSpPr>
          <p:spPr>
            <a:xfrm flipV="1">
              <a:off x="3019425" y="5029200"/>
              <a:ext cx="638175" cy="1143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486400" y="6115050"/>
              <a:ext cx="2228850" cy="4191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rmAutofit fontScale="4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dirty="0" smtClean="0">
                  <a:sym typeface="Symbol"/>
                </a:rPr>
                <a:t></a:t>
              </a:r>
              <a:r>
                <a:rPr lang="en-US" dirty="0" smtClean="0"/>
                <a:t> is scaling parameter</a:t>
              </a:r>
              <a:endParaRPr lang="en-US" dirty="0"/>
            </a:p>
          </p:txBody>
        </p:sp>
        <p:cxnSp>
          <p:nvCxnSpPr>
            <p:cNvPr id="7" name="Straight Arrow Connector 7"/>
            <p:cNvCxnSpPr/>
            <p:nvPr/>
          </p:nvCxnSpPr>
          <p:spPr>
            <a:xfrm flipH="1" flipV="1">
              <a:off x="4343400" y="5029200"/>
              <a:ext cx="1676400" cy="10858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386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Unscented Transform : Sigma Points	</a:t>
            </a:r>
            <a:endParaRPr lang="ko-KR" altLang="en-US" dirty="0"/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848876"/>
              </p:ext>
            </p:extLst>
          </p:nvPr>
        </p:nvGraphicFramePr>
        <p:xfrm>
          <a:off x="687373" y="2418230"/>
          <a:ext cx="8397875" cy="157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6" name="Equation" r:id="rId3" imgW="4457700" imgH="838200" progId="Equation.3">
                  <p:embed/>
                </p:oleObj>
              </mc:Choice>
              <mc:Fallback>
                <p:oleObj name="Equation" r:id="rId3" imgW="44577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73" y="2418230"/>
                        <a:ext cx="8397875" cy="157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351836" y="1966621"/>
            <a:ext cx="5716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defRPr sz="28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defRPr sz="28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defRPr sz="28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defRPr sz="28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SzPct val="120000"/>
            </a:pPr>
            <a:r>
              <a:rPr lang="en-US" sz="2000" dirty="0"/>
              <a:t>Sigma points                               Weights 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334611"/>
              </p:ext>
            </p:extLst>
          </p:nvPr>
        </p:nvGraphicFramePr>
        <p:xfrm>
          <a:off x="4328908" y="5061767"/>
          <a:ext cx="156686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7" name="Equation" r:id="rId5" imgW="711200" imgH="228600" progId="Equation.3">
                  <p:embed/>
                </p:oleObj>
              </mc:Choice>
              <mc:Fallback>
                <p:oleObj name="Equation" r:id="rId5" imgW="71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8908" y="5061767"/>
                        <a:ext cx="1566863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484437" y="4567617"/>
            <a:ext cx="60309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defRPr sz="28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defRPr sz="28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defRPr sz="28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defRPr sz="28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Pct val="120000"/>
            </a:pPr>
            <a:r>
              <a:rPr lang="en-US" sz="2000" dirty="0"/>
              <a:t>Pass sigma points through nonlinear function</a:t>
            </a:r>
          </a:p>
        </p:txBody>
      </p:sp>
      <p:sp>
        <p:nvSpPr>
          <p:cNvPr id="7" name="오른쪽 화살표 6"/>
          <p:cNvSpPr/>
          <p:nvPr/>
        </p:nvSpPr>
        <p:spPr>
          <a:xfrm>
            <a:off x="1107347" y="4934329"/>
            <a:ext cx="1149292" cy="318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52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Unscented Transform : Sigma Points	</a:t>
            </a:r>
            <a:endParaRPr lang="ko-KR" altLang="en-US" dirty="0"/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758663"/>
              </p:ext>
            </p:extLst>
          </p:nvPr>
        </p:nvGraphicFramePr>
        <p:xfrm>
          <a:off x="1311771" y="2811098"/>
          <a:ext cx="3405188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name="Equation" r:id="rId3" imgW="1714500" imgH="889000" progId="Equation.3">
                  <p:embed/>
                </p:oleObj>
              </mc:Choice>
              <mc:Fallback>
                <p:oleObj name="Equation" r:id="rId3" imgW="17145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771" y="2811098"/>
                        <a:ext cx="3405188" cy="176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926984" y="2244623"/>
            <a:ext cx="60309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defRPr sz="28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defRPr sz="28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defRPr sz="28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defRPr sz="28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Pct val="120000"/>
            </a:pPr>
            <a:r>
              <a:rPr lang="en-US" sz="2000" dirty="0"/>
              <a:t>Recover mean and covariance</a:t>
            </a:r>
          </a:p>
        </p:txBody>
      </p:sp>
    </p:spTree>
    <p:extLst>
      <p:ext uri="{BB962C8B-B14F-4D97-AF65-F5344CB8AC3E}">
        <p14:creationId xmlns:p14="http://schemas.microsoft.com/office/powerpoint/2010/main" val="217784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Unscented Transform : </a:t>
            </a:r>
            <a:r>
              <a:rPr lang="en-US" altLang="ko-KR" dirty="0" smtClean="0"/>
              <a:t>Example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809895" y="1680754"/>
            <a:ext cx="8027945" cy="4528878"/>
            <a:chOff x="343949" y="1324361"/>
            <a:chExt cx="9144000" cy="5349081"/>
          </a:xfrm>
        </p:grpSpPr>
        <p:sp>
          <p:nvSpPr>
            <p:cNvPr id="3" name="Content Placeholder 2"/>
            <p:cNvSpPr txBox="1">
              <a:spLocks/>
            </p:cNvSpPr>
            <p:nvPr/>
          </p:nvSpPr>
          <p:spPr>
            <a:xfrm>
              <a:off x="1258349" y="1324361"/>
              <a:ext cx="8229600" cy="548482"/>
            </a:xfrm>
            <a:prstGeom prst="rect">
              <a:avLst/>
            </a:prstGeom>
          </p:spPr>
          <p:txBody>
            <a:bodyPr>
              <a:normAutofit lnSpcReduction="1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mtClean="0"/>
                <a:t>nonlinear</a:t>
              </a:r>
              <a:endParaRPr lang="en-US" dirty="0"/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1" t="30534" r="16527" b="15333"/>
            <a:stretch/>
          </p:blipFill>
          <p:spPr bwMode="auto">
            <a:xfrm>
              <a:off x="343949" y="1701392"/>
              <a:ext cx="9144000" cy="4972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Straight Arrow Connector 4"/>
            <p:cNvCxnSpPr/>
            <p:nvPr/>
          </p:nvCxnSpPr>
          <p:spPr>
            <a:xfrm flipV="1">
              <a:off x="2172749" y="3244442"/>
              <a:ext cx="990600" cy="6858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6"/>
            <p:cNvCxnSpPr/>
            <p:nvPr/>
          </p:nvCxnSpPr>
          <p:spPr>
            <a:xfrm flipV="1">
              <a:off x="6668549" y="2711042"/>
              <a:ext cx="762000" cy="10668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651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Unscented </a:t>
            </a:r>
            <a:r>
              <a:rPr lang="en-US" altLang="ko-KR" dirty="0" smtClean="0"/>
              <a:t>Transform : Sigma point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2" t="29410" r="20094" b="12034"/>
          <a:stretch/>
        </p:blipFill>
        <p:spPr bwMode="auto">
          <a:xfrm>
            <a:off x="1400961" y="1819210"/>
            <a:ext cx="6766770" cy="42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601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Unscented Transform : Sigma point</a:t>
            </a:r>
            <a:endParaRPr lang="ko-KR" alt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28793" y="1749300"/>
            <a:ext cx="8229600" cy="15357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smtClean="0"/>
              <a:t>Unscented Transform has free parameters, there is no unique solution – this gives us freedom of design, learning 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smtClean="0"/>
              <a:t>Unscented Transform uses many scale coefficients: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35" t="50521" r="20134" b="11535"/>
          <a:stretch/>
        </p:blipFill>
        <p:spPr bwMode="auto">
          <a:xfrm>
            <a:off x="2090605" y="3599016"/>
            <a:ext cx="5673755" cy="2310686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905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Unscented Transform : Gaussian Approximation</a:t>
            </a:r>
            <a:endParaRPr lang="ko-KR" altLang="en-US" sz="28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640643" y="1850472"/>
            <a:ext cx="7781380" cy="4101671"/>
            <a:chOff x="238495" y="1774971"/>
            <a:chExt cx="8791205" cy="4689459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04" t="29070" r="17585" b="23837"/>
            <a:stretch/>
          </p:blipFill>
          <p:spPr bwMode="auto">
            <a:xfrm>
              <a:off x="628650" y="1774971"/>
              <a:ext cx="8401050" cy="392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819399" y="6042171"/>
              <a:ext cx="4570662" cy="4222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We create a new shape of Gaussians</a:t>
              </a:r>
              <a:endParaRPr lang="en-US" dirty="0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>
              <a:off x="3810000" y="2463492"/>
              <a:ext cx="2590800" cy="1219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6"/>
            <p:cNvCxnSpPr/>
            <p:nvPr/>
          </p:nvCxnSpPr>
          <p:spPr>
            <a:xfrm>
              <a:off x="2971800" y="2689371"/>
              <a:ext cx="129540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8"/>
            <p:cNvCxnSpPr/>
            <p:nvPr/>
          </p:nvCxnSpPr>
          <p:spPr>
            <a:xfrm>
              <a:off x="4495800" y="2689371"/>
              <a:ext cx="228600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3345" y="3378081"/>
              <a:ext cx="990600" cy="7389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New mean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8495" y="4899171"/>
              <a:ext cx="1195449" cy="10556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/>
                <a:t>New covariance matrix</a:t>
              </a:r>
              <a:endParaRPr lang="en-US" dirty="0"/>
            </a:p>
          </p:txBody>
        </p:sp>
      </p:grpSp>
      <p:cxnSp>
        <p:nvCxnSpPr>
          <p:cNvPr id="12" name="직선 연결선 11"/>
          <p:cNvCxnSpPr/>
          <p:nvPr/>
        </p:nvCxnSpPr>
        <p:spPr>
          <a:xfrm>
            <a:off x="3059980" y="5282891"/>
            <a:ext cx="478929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650142"/>
              </p:ext>
            </p:extLst>
          </p:nvPr>
        </p:nvGraphicFramePr>
        <p:xfrm>
          <a:off x="6125675" y="5251448"/>
          <a:ext cx="2647682" cy="446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Equation" r:id="rId4" imgW="2108160" imgH="355320" progId="Equation.DSMT4">
                  <p:embed/>
                </p:oleObj>
              </mc:Choice>
              <mc:Fallback>
                <p:oleObj name="Equation" r:id="rId4" imgW="210816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25675" y="5251448"/>
                        <a:ext cx="2647682" cy="4465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59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Unscented </a:t>
            </a:r>
            <a:r>
              <a:rPr lang="en-US" altLang="ko-KR" dirty="0" err="1" smtClean="0"/>
              <a:t>Kalman</a:t>
            </a:r>
            <a:r>
              <a:rPr lang="en-US" altLang="ko-KR" dirty="0" smtClean="0"/>
              <a:t> filter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6" t="33512" r="21764" b="23814"/>
          <a:stretch/>
        </p:blipFill>
        <p:spPr bwMode="auto">
          <a:xfrm>
            <a:off x="830510" y="2681878"/>
            <a:ext cx="6083734" cy="2972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0510" y="1988190"/>
            <a:ext cx="194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Recall EKF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18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Unscented </a:t>
            </a:r>
            <a:r>
              <a:rPr lang="en-US" altLang="ko-KR" dirty="0" err="1"/>
              <a:t>Kalman</a:t>
            </a:r>
            <a:r>
              <a:rPr lang="en-US" altLang="ko-KR" dirty="0"/>
              <a:t> filter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790380" y="1694574"/>
            <a:ext cx="7724970" cy="4458749"/>
            <a:chOff x="26458" y="1390650"/>
            <a:chExt cx="9136592" cy="5467350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11" t="28443" r="20000" b="15557"/>
            <a:stretch/>
          </p:blipFill>
          <p:spPr bwMode="auto">
            <a:xfrm>
              <a:off x="26458" y="1390650"/>
              <a:ext cx="9136592" cy="5467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105400" y="5715000"/>
              <a:ext cx="3505199" cy="490618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UKF is a modified EKF</a:t>
              </a:r>
              <a:endParaRPr lang="en-US" sz="20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590800" y="2895600"/>
              <a:ext cx="5791200" cy="914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911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Drawback of </a:t>
            </a:r>
            <a:r>
              <a:rPr lang="en-US" altLang="ko-KR" dirty="0" err="1"/>
              <a:t>Kalman</a:t>
            </a:r>
            <a:r>
              <a:rPr lang="en-US" altLang="ko-KR" dirty="0"/>
              <a:t> filter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28650" y="1849906"/>
            <a:ext cx="85153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/>
              <a:t>• </a:t>
            </a:r>
            <a:r>
              <a:rPr lang="en-US" altLang="ko-KR" sz="2800" dirty="0" smtClean="0"/>
              <a:t>The advantage of </a:t>
            </a:r>
            <a:r>
              <a:rPr lang="en-US" altLang="ko-KR" sz="2800" dirty="0" err="1" smtClean="0"/>
              <a:t>Kalman</a:t>
            </a:r>
            <a:r>
              <a:rPr lang="en-US" altLang="ko-KR" sz="2800" dirty="0" smtClean="0"/>
              <a:t> filter</a:t>
            </a:r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: </a:t>
            </a:r>
            <a:r>
              <a:rPr lang="en-US" altLang="ko-KR" sz="2800" dirty="0" smtClean="0">
                <a:solidFill>
                  <a:srgbClr val="FF0000"/>
                </a:solidFill>
              </a:rPr>
              <a:t>Optimal solution </a:t>
            </a:r>
            <a:r>
              <a:rPr lang="en-US" altLang="ko-KR" sz="2800" dirty="0" smtClean="0"/>
              <a:t>in Linear Gaussian case</a:t>
            </a:r>
          </a:p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• The </a:t>
            </a:r>
            <a:r>
              <a:rPr lang="en-US" altLang="ko-KR" sz="2800" dirty="0" smtClean="0"/>
              <a:t>disadvantage </a:t>
            </a:r>
            <a:r>
              <a:rPr lang="en-US" altLang="ko-KR" sz="2800" dirty="0"/>
              <a:t>of </a:t>
            </a:r>
            <a:r>
              <a:rPr lang="en-US" altLang="ko-KR" sz="2800" dirty="0" err="1"/>
              <a:t>Kalman</a:t>
            </a:r>
            <a:r>
              <a:rPr lang="en-US" altLang="ko-KR" sz="2800" dirty="0"/>
              <a:t> filter</a:t>
            </a:r>
          </a:p>
          <a:p>
            <a:r>
              <a:rPr lang="en-US" altLang="ko-KR" sz="2800" dirty="0" smtClean="0"/>
              <a:t> : Optimal solution in </a:t>
            </a:r>
            <a:r>
              <a:rPr lang="en-US" altLang="ko-KR" sz="2800" dirty="0" smtClean="0">
                <a:solidFill>
                  <a:srgbClr val="FF0000"/>
                </a:solidFill>
              </a:rPr>
              <a:t>Linear Gaussian Case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08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Unscented </a:t>
            </a:r>
            <a:r>
              <a:rPr lang="en-US" altLang="ko-KR" dirty="0" err="1"/>
              <a:t>Kalman</a:t>
            </a:r>
            <a:r>
              <a:rPr lang="en-US" altLang="ko-KR" dirty="0"/>
              <a:t> filter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3" t="28445" r="20278" b="10445"/>
          <a:stretch/>
        </p:blipFill>
        <p:spPr bwMode="auto">
          <a:xfrm>
            <a:off x="1260096" y="1623969"/>
            <a:ext cx="6623807" cy="4389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168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Unscented </a:t>
            </a:r>
            <a:r>
              <a:rPr lang="en-US" altLang="ko-KR" dirty="0" err="1"/>
              <a:t>Kalman</a:t>
            </a:r>
            <a:r>
              <a:rPr lang="en-US" altLang="ko-KR" dirty="0"/>
              <a:t> filter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3" t="28667" r="19722" b="17778"/>
          <a:stretch/>
        </p:blipFill>
        <p:spPr bwMode="auto">
          <a:xfrm>
            <a:off x="795557" y="1707901"/>
            <a:ext cx="7803683" cy="4488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464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Unscented </a:t>
            </a:r>
            <a:r>
              <a:rPr lang="en-US" altLang="ko-KR" dirty="0" err="1"/>
              <a:t>Kalman</a:t>
            </a:r>
            <a:r>
              <a:rPr lang="en-US" altLang="ko-KR" dirty="0"/>
              <a:t> filter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6" t="30889" r="39376" b="25555"/>
          <a:stretch/>
        </p:blipFill>
        <p:spPr bwMode="auto">
          <a:xfrm>
            <a:off x="855677" y="1970515"/>
            <a:ext cx="5346242" cy="3852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01" t="56390" r="38134" b="38885"/>
          <a:stretch/>
        </p:blipFill>
        <p:spPr bwMode="auto">
          <a:xfrm>
            <a:off x="6610163" y="4066263"/>
            <a:ext cx="1846014" cy="329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5955112" y="4195242"/>
            <a:ext cx="493614" cy="92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896353" y="3881597"/>
            <a:ext cx="77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EKF</a:t>
            </a:r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44" t="55394" r="55857" b="39328"/>
          <a:stretch/>
        </p:blipFill>
        <p:spPr bwMode="auto">
          <a:xfrm>
            <a:off x="6610163" y="4780313"/>
            <a:ext cx="813471" cy="36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오른쪽 화살표 7"/>
          <p:cNvSpPr/>
          <p:nvPr/>
        </p:nvSpPr>
        <p:spPr>
          <a:xfrm>
            <a:off x="5955112" y="4963529"/>
            <a:ext cx="493614" cy="92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896353" y="4649884"/>
            <a:ext cx="77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EKF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97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Unscented </a:t>
            </a:r>
            <a:r>
              <a:rPr lang="en-US" altLang="ko-KR" dirty="0" err="1"/>
              <a:t>Kalman</a:t>
            </a:r>
            <a:r>
              <a:rPr lang="en-US" altLang="ko-KR" dirty="0"/>
              <a:t> filter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7" t="29972" r="20884" b="8560"/>
          <a:stretch/>
        </p:blipFill>
        <p:spPr bwMode="auto">
          <a:xfrm>
            <a:off x="1778466" y="1801516"/>
            <a:ext cx="6442046" cy="4351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780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Unscented </a:t>
            </a:r>
            <a:r>
              <a:rPr lang="en-US" altLang="ko-KR" dirty="0" err="1"/>
              <a:t>Kalman</a:t>
            </a:r>
            <a:r>
              <a:rPr lang="en-US" altLang="ko-KR" dirty="0"/>
              <a:t> filter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9" t="30625" r="37816" b="13088"/>
          <a:stretch/>
        </p:blipFill>
        <p:spPr bwMode="auto">
          <a:xfrm>
            <a:off x="2265027" y="1729378"/>
            <a:ext cx="4833457" cy="4306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655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Unscented </a:t>
            </a:r>
            <a:r>
              <a:rPr lang="en-US" altLang="ko-KR" dirty="0" err="1"/>
              <a:t>Kalman</a:t>
            </a:r>
            <a:r>
              <a:rPr lang="en-US" altLang="ko-KR" dirty="0"/>
              <a:t> filter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05" t="30543" r="22604" b="9722"/>
          <a:stretch/>
        </p:blipFill>
        <p:spPr bwMode="auto">
          <a:xfrm>
            <a:off x="1459683" y="1703332"/>
            <a:ext cx="6761527" cy="4573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470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Unscented </a:t>
            </a:r>
            <a:r>
              <a:rPr lang="en-US" altLang="ko-KR" dirty="0" err="1"/>
              <a:t>Kalman</a:t>
            </a:r>
            <a:r>
              <a:rPr lang="en-US" altLang="ko-KR" dirty="0"/>
              <a:t> filter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6" t="34678" r="27861" b="10222"/>
          <a:stretch/>
        </p:blipFill>
        <p:spPr bwMode="auto">
          <a:xfrm>
            <a:off x="1581849" y="1806429"/>
            <a:ext cx="569595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272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Unscented </a:t>
            </a:r>
            <a:r>
              <a:rPr lang="en-US" altLang="ko-KR" dirty="0" err="1"/>
              <a:t>Kalman</a:t>
            </a:r>
            <a:r>
              <a:rPr lang="en-US" altLang="ko-KR" dirty="0"/>
              <a:t> filter : Experiment </a:t>
            </a:r>
            <a:r>
              <a:rPr lang="en-US" altLang="ko-KR" dirty="0" smtClean="0"/>
              <a:t>#1</a:t>
            </a:r>
            <a:endParaRPr lang="ko-KR" altLang="en-US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/>
          </p:nvPr>
        </p:nvGraphicFramePr>
        <p:xfrm>
          <a:off x="723755" y="1861526"/>
          <a:ext cx="3749675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5" name="Equation" r:id="rId3" imgW="2628720" imgH="990360" progId="Equation.DSMT4">
                  <p:embed/>
                </p:oleObj>
              </mc:Choice>
              <mc:Fallback>
                <p:oleObj name="Equation" r:id="rId3" imgW="2628720" imgH="990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3755" y="1861526"/>
                        <a:ext cx="3749675" cy="140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/>
          </p:nvPr>
        </p:nvGraphicFramePr>
        <p:xfrm>
          <a:off x="860498" y="3419927"/>
          <a:ext cx="26797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6" name="Equation" r:id="rId5" imgW="1879560" imgH="583920" progId="Equation.DSMT4">
                  <p:embed/>
                </p:oleObj>
              </mc:Choice>
              <mc:Fallback>
                <p:oleObj name="Equation" r:id="rId5" imgW="187956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0498" y="3419927"/>
                        <a:ext cx="2679700" cy="83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직선 연결선 5"/>
          <p:cNvCxnSpPr/>
          <p:nvPr/>
        </p:nvCxnSpPr>
        <p:spPr>
          <a:xfrm flipV="1">
            <a:off x="4821864" y="4898691"/>
            <a:ext cx="3028426" cy="8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388" y="3860486"/>
            <a:ext cx="1585519" cy="1038205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4897365" y="3271226"/>
            <a:ext cx="411061" cy="469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5098701" y="5100026"/>
            <a:ext cx="2625754" cy="167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개체 10"/>
          <p:cNvGraphicFramePr>
            <a:graphicFrameLocks noChangeAspect="1"/>
          </p:cNvGraphicFramePr>
          <p:nvPr>
            <p:extLst/>
          </p:nvPr>
        </p:nvGraphicFramePr>
        <p:xfrm>
          <a:off x="6167103" y="5128775"/>
          <a:ext cx="4889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7" name="Equation" r:id="rId8" imgW="342720" imgH="253800" progId="Equation.DSMT4">
                  <p:embed/>
                </p:oleObj>
              </mc:Choice>
              <mc:Fallback>
                <p:oleObj name="Equation" r:id="rId8" imgW="3427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67103" y="5128775"/>
                        <a:ext cx="48895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직선 화살표 연결선 11"/>
          <p:cNvCxnSpPr>
            <a:stCxn id="8" idx="4"/>
          </p:cNvCxnSpPr>
          <p:nvPr/>
        </p:nvCxnSpPr>
        <p:spPr>
          <a:xfrm flipH="1">
            <a:off x="5102895" y="3741010"/>
            <a:ext cx="1" cy="11576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개체 14"/>
          <p:cNvGraphicFramePr>
            <a:graphicFrameLocks noChangeAspect="1"/>
          </p:cNvGraphicFramePr>
          <p:nvPr>
            <p:extLst/>
          </p:nvPr>
        </p:nvGraphicFramePr>
        <p:xfrm>
          <a:off x="4473430" y="4066739"/>
          <a:ext cx="4889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8" name="Equation" r:id="rId10" imgW="342720" imgH="253800" progId="Equation.DSMT4">
                  <p:embed/>
                </p:oleObj>
              </mc:Choice>
              <mc:Fallback>
                <p:oleObj name="Equation" r:id="rId10" imgW="3427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473430" y="4066739"/>
                        <a:ext cx="48895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/>
          </p:nvPr>
        </p:nvGraphicFramePr>
        <p:xfrm>
          <a:off x="907832" y="4681194"/>
          <a:ext cx="2117725" cy="126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9" name="Equation" r:id="rId12" imgW="1485720" imgH="888840" progId="Equation.DSMT4">
                  <p:embed/>
                </p:oleObj>
              </mc:Choice>
              <mc:Fallback>
                <p:oleObj name="Equation" r:id="rId12" imgW="148572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07832" y="4681194"/>
                        <a:ext cx="2117725" cy="1265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952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Unscented </a:t>
            </a:r>
            <a:r>
              <a:rPr lang="en-US" altLang="ko-KR" dirty="0" err="1"/>
              <a:t>Kalman</a:t>
            </a:r>
            <a:r>
              <a:rPr lang="en-US" altLang="ko-KR" dirty="0"/>
              <a:t> filter : </a:t>
            </a:r>
            <a:r>
              <a:rPr lang="en-US" altLang="ko-KR" dirty="0" smtClean="0"/>
              <a:t>Experiments #2</a:t>
            </a:r>
            <a:endParaRPr lang="ko-KR" altLang="en-US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/>
          </p:nvPr>
        </p:nvGraphicFramePr>
        <p:xfrm>
          <a:off x="780177" y="1872635"/>
          <a:ext cx="4559522" cy="667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8" name="Equation" r:id="rId3" imgW="2971800" imgH="431800" progId="Equation.DSMT4">
                  <p:embed/>
                </p:oleObj>
              </mc:Choice>
              <mc:Fallback>
                <p:oleObj name="Equation" r:id="rId3" imgW="29718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177" y="1872635"/>
                        <a:ext cx="4559522" cy="6673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/>
          </p:nvPr>
        </p:nvGraphicFramePr>
        <p:xfrm>
          <a:off x="780177" y="2540001"/>
          <a:ext cx="1193466" cy="643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9" name="Equation" r:id="rId5" imgW="774364" imgH="418918" progId="Equation.DSMT4">
                  <p:embed/>
                </p:oleObj>
              </mc:Choice>
              <mc:Fallback>
                <p:oleObj name="Equation" r:id="rId5" imgW="774364" imgH="4189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177" y="2540001"/>
                        <a:ext cx="1193466" cy="6430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/>
          </p:nvPr>
        </p:nvGraphicFramePr>
        <p:xfrm>
          <a:off x="831082" y="3440721"/>
          <a:ext cx="701675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0" name="Equation" r:id="rId7" imgW="457200" imgH="685800" progId="Equation.DSMT4">
                  <p:embed/>
                </p:oleObj>
              </mc:Choice>
              <mc:Fallback>
                <p:oleObj name="Equation" r:id="rId7" imgW="4572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082" y="3440721"/>
                        <a:ext cx="701675" cy="10588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/>
          </p:nvPr>
        </p:nvGraphicFramePr>
        <p:xfrm>
          <a:off x="2256857" y="3495520"/>
          <a:ext cx="134461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1" name="Equation" r:id="rId9" imgW="876240" imgH="583920" progId="Equation.DSMT4">
                  <p:embed/>
                </p:oleObj>
              </mc:Choice>
              <mc:Fallback>
                <p:oleObj name="Equation" r:id="rId9" imgW="87624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6857" y="3495520"/>
                        <a:ext cx="1344612" cy="901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494" y="2554090"/>
            <a:ext cx="4671398" cy="350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86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 in non-linear case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28650" y="1698904"/>
            <a:ext cx="851535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/>
              <a:t>• If distribution is Gaussian, then 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 - Approximation to Linear System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 : </a:t>
            </a:r>
            <a:r>
              <a:rPr lang="en-US" altLang="ko-KR" sz="2800" dirty="0" smtClean="0">
                <a:solidFill>
                  <a:srgbClr val="FF0000"/>
                </a:solidFill>
              </a:rPr>
              <a:t>Extended </a:t>
            </a:r>
            <a:r>
              <a:rPr lang="en-US" altLang="ko-KR" sz="2800" dirty="0" err="1" smtClean="0">
                <a:solidFill>
                  <a:srgbClr val="FF0000"/>
                </a:solidFill>
              </a:rPr>
              <a:t>Kalman</a:t>
            </a:r>
            <a:r>
              <a:rPr lang="en-US" altLang="ko-KR" sz="2800" dirty="0" smtClean="0">
                <a:solidFill>
                  <a:srgbClr val="FF0000"/>
                </a:solidFill>
              </a:rPr>
              <a:t> filter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- Using Non-linear Transform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 : </a:t>
            </a:r>
            <a:r>
              <a:rPr lang="en-US" altLang="ko-KR" sz="2800" dirty="0" smtClean="0">
                <a:solidFill>
                  <a:srgbClr val="FF0000"/>
                </a:solidFill>
              </a:rPr>
              <a:t>Unscented </a:t>
            </a:r>
            <a:r>
              <a:rPr lang="en-US" altLang="ko-KR" sz="2800" dirty="0" err="1" smtClean="0">
                <a:solidFill>
                  <a:srgbClr val="FF0000"/>
                </a:solidFill>
              </a:rPr>
              <a:t>Kalman</a:t>
            </a:r>
            <a:r>
              <a:rPr lang="en-US" altLang="ko-KR" sz="2800" dirty="0" smtClean="0">
                <a:solidFill>
                  <a:srgbClr val="FF0000"/>
                </a:solidFill>
              </a:rPr>
              <a:t> filter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35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Extended </a:t>
            </a:r>
            <a:r>
              <a:rPr lang="en-US" altLang="ko-KR" dirty="0" err="1" smtClean="0"/>
              <a:t>Kalman</a:t>
            </a:r>
            <a:r>
              <a:rPr lang="en-US" altLang="ko-KR" dirty="0" smtClean="0"/>
              <a:t> filter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716030"/>
            <a:ext cx="8334375" cy="723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6539" y="2125532"/>
            <a:ext cx="807859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Taylor Extension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dirty="0" smtClean="0"/>
              <a:t>: We can express nonlinear function to infinite polynomial summation function 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953684" y="4940195"/>
            <a:ext cx="964734" cy="192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86865" y="4848311"/>
            <a:ext cx="625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Approximate nonlinear function using Taylor Extension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r="46376" b="-1887"/>
          <a:stretch/>
        </p:blipFill>
        <p:spPr>
          <a:xfrm>
            <a:off x="628650" y="5372840"/>
            <a:ext cx="4469195" cy="73756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5372840"/>
            <a:ext cx="8334375" cy="723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6539" y="1715512"/>
            <a:ext cx="574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 equation case, linearization is…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13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Kalman</a:t>
            </a:r>
            <a:r>
              <a:rPr lang="en-US" altLang="ko-KR" dirty="0"/>
              <a:t> filter</a:t>
            </a:r>
            <a:endParaRPr lang="ko-KR" altLang="en-US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/>
          </p:nvPr>
        </p:nvGraphicFramePr>
        <p:xfrm>
          <a:off x="5087924" y="2165284"/>
          <a:ext cx="1686824" cy="348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2" name="Equation" r:id="rId3" imgW="1104840" imgH="228600" progId="Equation.DSMT4">
                  <p:embed/>
                </p:oleObj>
              </mc:Choice>
              <mc:Fallback>
                <p:oleObj name="Equation" r:id="rId3" imgW="1104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7924" y="2165284"/>
                        <a:ext cx="1686824" cy="3489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타원 5"/>
          <p:cNvSpPr/>
          <p:nvPr/>
        </p:nvSpPr>
        <p:spPr>
          <a:xfrm rot="19891548">
            <a:off x="1926055" y="2242668"/>
            <a:ext cx="1114812" cy="40460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/>
          </p:nvPr>
        </p:nvGraphicFramePr>
        <p:xfrm>
          <a:off x="1473818" y="2083172"/>
          <a:ext cx="3873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3" name="Equation" r:id="rId5" imgW="253800" imgH="228600" progId="Equation.DSMT4">
                  <p:embed/>
                </p:oleObj>
              </mc:Choice>
              <mc:Fallback>
                <p:oleObj name="Equation" r:id="rId5" imgW="25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3818" y="2083172"/>
                        <a:ext cx="38735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/>
          </p:nvPr>
        </p:nvGraphicFramePr>
        <p:xfrm>
          <a:off x="1453181" y="2352127"/>
          <a:ext cx="40798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4" name="Equation" r:id="rId7" imgW="266400" imgH="228600" progId="Equation.DSMT4">
                  <p:embed/>
                </p:oleObj>
              </mc:Choice>
              <mc:Fallback>
                <p:oleObj name="Equation" r:id="rId7" imgW="266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53181" y="2352127"/>
                        <a:ext cx="407987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오른쪽 화살표 8"/>
          <p:cNvSpPr/>
          <p:nvPr/>
        </p:nvSpPr>
        <p:spPr>
          <a:xfrm>
            <a:off x="3483622" y="2352127"/>
            <a:ext cx="1084332" cy="185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405414" y="2400054"/>
            <a:ext cx="127393" cy="105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 rot="18021790">
            <a:off x="6917876" y="2454811"/>
            <a:ext cx="1624629" cy="404602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개체 11"/>
          <p:cNvGraphicFramePr>
            <a:graphicFrameLocks noChangeAspect="1"/>
          </p:cNvGraphicFramePr>
          <p:nvPr>
            <p:extLst/>
          </p:nvPr>
        </p:nvGraphicFramePr>
        <p:xfrm>
          <a:off x="5087924" y="2574373"/>
          <a:ext cx="18065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5" name="Equation" r:id="rId9" imgW="1180800" imgH="253800" progId="Equation.DSMT4">
                  <p:embed/>
                </p:oleObj>
              </mc:Choice>
              <mc:Fallback>
                <p:oleObj name="Equation" r:id="rId9" imgW="11808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87924" y="2574373"/>
                        <a:ext cx="1806575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타원 12"/>
          <p:cNvSpPr/>
          <p:nvPr/>
        </p:nvSpPr>
        <p:spPr>
          <a:xfrm>
            <a:off x="7666493" y="2595987"/>
            <a:ext cx="127393" cy="105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개체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741301"/>
              </p:ext>
            </p:extLst>
          </p:nvPr>
        </p:nvGraphicFramePr>
        <p:xfrm>
          <a:off x="5213350" y="4597400"/>
          <a:ext cx="143510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6" name="Equation" r:id="rId11" imgW="939600" imgH="253800" progId="Equation.DSMT4">
                  <p:embed/>
                </p:oleObj>
              </mc:Choice>
              <mc:Fallback>
                <p:oleObj name="Equation" r:id="rId11" imgW="9396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13350" y="4597400"/>
                        <a:ext cx="1435100" cy="38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타원 33"/>
          <p:cNvSpPr/>
          <p:nvPr/>
        </p:nvSpPr>
        <p:spPr>
          <a:xfrm rot="19891548">
            <a:off x="1926055" y="4693206"/>
            <a:ext cx="1114812" cy="40460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5" name="개체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219175"/>
              </p:ext>
            </p:extLst>
          </p:nvPr>
        </p:nvGraphicFramePr>
        <p:xfrm>
          <a:off x="1473818" y="4533710"/>
          <a:ext cx="3873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7" name="Equation" r:id="rId13" imgW="253800" imgH="228600" progId="Equation.DSMT4">
                  <p:embed/>
                </p:oleObj>
              </mc:Choice>
              <mc:Fallback>
                <p:oleObj name="Equation" r:id="rId13" imgW="25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3818" y="4533710"/>
                        <a:ext cx="38735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개체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248702"/>
              </p:ext>
            </p:extLst>
          </p:nvPr>
        </p:nvGraphicFramePr>
        <p:xfrm>
          <a:off x="1453181" y="4802665"/>
          <a:ext cx="40798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8" name="Equation" r:id="rId14" imgW="266400" imgH="228600" progId="Equation.DSMT4">
                  <p:embed/>
                </p:oleObj>
              </mc:Choice>
              <mc:Fallback>
                <p:oleObj name="Equation" r:id="rId14" imgW="266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53181" y="4802665"/>
                        <a:ext cx="407987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오른쪽 화살표 36"/>
          <p:cNvSpPr/>
          <p:nvPr/>
        </p:nvSpPr>
        <p:spPr>
          <a:xfrm>
            <a:off x="3483622" y="4802665"/>
            <a:ext cx="1084332" cy="185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2405414" y="4850592"/>
            <a:ext cx="127393" cy="105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개체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544467"/>
              </p:ext>
            </p:extLst>
          </p:nvPr>
        </p:nvGraphicFramePr>
        <p:xfrm>
          <a:off x="5646964" y="5099220"/>
          <a:ext cx="6413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9" name="Equation" r:id="rId15" imgW="419040" imgH="253800" progId="Equation.DSMT4">
                  <p:embed/>
                </p:oleObj>
              </mc:Choice>
              <mc:Fallback>
                <p:oleObj name="Equation" r:id="rId15" imgW="4190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646964" y="5099220"/>
                        <a:ext cx="641350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개체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654374"/>
              </p:ext>
            </p:extLst>
          </p:nvPr>
        </p:nvGraphicFramePr>
        <p:xfrm>
          <a:off x="7293846" y="4353799"/>
          <a:ext cx="809709" cy="1258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0" name="Equation" r:id="rId17" imgW="114120" imgH="177480" progId="Equation.DSMT4">
                  <p:embed/>
                </p:oleObj>
              </mc:Choice>
              <mc:Fallback>
                <p:oleObj name="Equation" r:id="rId17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293846" y="4353799"/>
                        <a:ext cx="809709" cy="12587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480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Extended </a:t>
            </a:r>
            <a:r>
              <a:rPr lang="en-US" altLang="ko-KR" dirty="0" err="1" smtClean="0"/>
              <a:t>Kalman</a:t>
            </a:r>
            <a:r>
              <a:rPr lang="en-US" altLang="ko-KR" dirty="0" smtClean="0"/>
              <a:t> filter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699635"/>
              </p:ext>
            </p:extLst>
          </p:nvPr>
        </p:nvGraphicFramePr>
        <p:xfrm>
          <a:off x="5484813" y="2165350"/>
          <a:ext cx="8921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9" name="Equation" r:id="rId3" imgW="583920" imgH="228600" progId="Equation.DSMT4">
                  <p:embed/>
                </p:oleObj>
              </mc:Choice>
              <mc:Fallback>
                <p:oleObj name="Equation" r:id="rId3" imgW="583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84813" y="2165350"/>
                        <a:ext cx="892175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오른쪽 화살표 7"/>
          <p:cNvSpPr/>
          <p:nvPr/>
        </p:nvSpPr>
        <p:spPr>
          <a:xfrm>
            <a:off x="3483622" y="2352127"/>
            <a:ext cx="1084332" cy="185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251372"/>
              </p:ext>
            </p:extLst>
          </p:nvPr>
        </p:nvGraphicFramePr>
        <p:xfrm>
          <a:off x="5135563" y="2574925"/>
          <a:ext cx="170973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0" name="Equation" r:id="rId5" imgW="1117440" imgH="253800" progId="Equation.DSMT4">
                  <p:embed/>
                </p:oleObj>
              </mc:Choice>
              <mc:Fallback>
                <p:oleObj name="Equation" r:id="rId5" imgW="11174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35563" y="2574925"/>
                        <a:ext cx="1709737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오른쪽 화살표 16"/>
          <p:cNvSpPr/>
          <p:nvPr/>
        </p:nvSpPr>
        <p:spPr>
          <a:xfrm>
            <a:off x="3504259" y="4524510"/>
            <a:ext cx="1084332" cy="185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 rot="18021790">
            <a:off x="1585318" y="4544323"/>
            <a:ext cx="1624629" cy="404602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333935" y="4685499"/>
            <a:ext cx="127393" cy="105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개체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7629213"/>
              </p:ext>
            </p:extLst>
          </p:nvPr>
        </p:nvGraphicFramePr>
        <p:xfrm>
          <a:off x="1667212" y="4271080"/>
          <a:ext cx="25241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1" name="Equation" r:id="rId7" imgW="164880" imgH="228600" progId="Equation.DSMT4">
                  <p:embed/>
                </p:oleObj>
              </mc:Choice>
              <mc:Fallback>
                <p:oleObj name="Equation" r:id="rId7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67212" y="4271080"/>
                        <a:ext cx="252413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개체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288644"/>
              </p:ext>
            </p:extLst>
          </p:nvPr>
        </p:nvGraphicFramePr>
        <p:xfrm>
          <a:off x="1612781" y="4705350"/>
          <a:ext cx="29051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2" name="Equation" r:id="rId9" imgW="190440" imgH="253800" progId="Equation.DSMT4">
                  <p:embed/>
                </p:oleObj>
              </mc:Choice>
              <mc:Fallback>
                <p:oleObj name="Equation" r:id="rId9" imgW="1904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12781" y="4705350"/>
                        <a:ext cx="290513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타원 25"/>
          <p:cNvSpPr/>
          <p:nvPr/>
        </p:nvSpPr>
        <p:spPr>
          <a:xfrm rot="1738739">
            <a:off x="6862246" y="2335511"/>
            <a:ext cx="1624629" cy="404602"/>
          </a:xfrm>
          <a:prstGeom prst="ellipse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7610863" y="2476687"/>
            <a:ext cx="127393" cy="105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 rot="18021790">
            <a:off x="1672982" y="2350043"/>
            <a:ext cx="1624629" cy="404602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2421599" y="2491219"/>
            <a:ext cx="127393" cy="105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개체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551947"/>
              </p:ext>
            </p:extLst>
          </p:nvPr>
        </p:nvGraphicFramePr>
        <p:xfrm>
          <a:off x="1754876" y="2076800"/>
          <a:ext cx="25241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3" name="Equation" r:id="rId11" imgW="164880" imgH="228600" progId="Equation.DSMT4">
                  <p:embed/>
                </p:oleObj>
              </mc:Choice>
              <mc:Fallback>
                <p:oleObj name="Equation" r:id="rId11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4876" y="2076800"/>
                        <a:ext cx="252413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개체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631324"/>
              </p:ext>
            </p:extLst>
          </p:nvPr>
        </p:nvGraphicFramePr>
        <p:xfrm>
          <a:off x="1700445" y="2511070"/>
          <a:ext cx="29051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4" name="Equation" r:id="rId12" imgW="190440" imgH="253800" progId="Equation.DSMT4">
                  <p:embed/>
                </p:oleObj>
              </mc:Choice>
              <mc:Fallback>
                <p:oleObj name="Equation" r:id="rId12" imgW="1904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00445" y="2511070"/>
                        <a:ext cx="290513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개체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972053"/>
              </p:ext>
            </p:extLst>
          </p:nvPr>
        </p:nvGraphicFramePr>
        <p:xfrm>
          <a:off x="5422900" y="4394200"/>
          <a:ext cx="10287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5" name="Equation" r:id="rId13" imgW="672840" imgH="253800" progId="Equation.DSMT4">
                  <p:embed/>
                </p:oleObj>
              </mc:Choice>
              <mc:Fallback>
                <p:oleObj name="Equation" r:id="rId13" imgW="6728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422900" y="4394200"/>
                        <a:ext cx="1028700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개체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745705"/>
              </p:ext>
            </p:extLst>
          </p:nvPr>
        </p:nvGraphicFramePr>
        <p:xfrm>
          <a:off x="5571331" y="4823152"/>
          <a:ext cx="71913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6" name="Equation" r:id="rId15" imgW="469800" imgH="241200" progId="Equation.DSMT4">
                  <p:embed/>
                </p:oleObj>
              </mc:Choice>
              <mc:Fallback>
                <p:oleObj name="Equation" r:id="rId15" imgW="4698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571331" y="4823152"/>
                        <a:ext cx="719137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개체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092234"/>
              </p:ext>
            </p:extLst>
          </p:nvPr>
        </p:nvGraphicFramePr>
        <p:xfrm>
          <a:off x="7286698" y="4193789"/>
          <a:ext cx="809709" cy="1258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7" name="Equation" r:id="rId17" imgW="114120" imgH="177480" progId="Equation.DSMT4">
                  <p:embed/>
                </p:oleObj>
              </mc:Choice>
              <mc:Fallback>
                <p:oleObj name="Equation" r:id="rId17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286698" y="4193789"/>
                        <a:ext cx="809709" cy="12587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089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Extended </a:t>
            </a:r>
            <a:r>
              <a:rPr lang="en-US" altLang="ko-KR" dirty="0" err="1" smtClean="0"/>
              <a:t>Kalman</a:t>
            </a:r>
            <a:r>
              <a:rPr lang="en-US" altLang="ko-KR" dirty="0" smtClean="0"/>
              <a:t> Filter : Jacobian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6539" y="1715512"/>
            <a:ext cx="574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 matrix equation case, linearization is…</a:t>
            </a:r>
            <a:endParaRPr lang="ko-KR" altLang="en-US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257238"/>
              </p:ext>
            </p:extLst>
          </p:nvPr>
        </p:nvGraphicFramePr>
        <p:xfrm>
          <a:off x="638175" y="2751138"/>
          <a:ext cx="2074863" cy="185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4" name="Equation" r:id="rId3" imgW="1358640" imgH="1218960" progId="Equation.DSMT4">
                  <p:embed/>
                </p:oleObj>
              </mc:Choice>
              <mc:Fallback>
                <p:oleObj name="Equation" r:id="rId3" imgW="1358640" imgH="1218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8175" y="2751138"/>
                        <a:ext cx="2074863" cy="1852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2917663" y="3600114"/>
            <a:ext cx="1610315" cy="155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270270"/>
              </p:ext>
            </p:extLst>
          </p:nvPr>
        </p:nvGraphicFramePr>
        <p:xfrm>
          <a:off x="4732338" y="2365375"/>
          <a:ext cx="3530600" cy="247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5" name="Equation" r:id="rId5" imgW="2311200" imgH="1625400" progId="Equation.DSMT4">
                  <p:embed/>
                </p:oleObj>
              </mc:Choice>
              <mc:Fallback>
                <p:oleObj name="Equation" r:id="rId5" imgW="2311200" imgH="1625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32338" y="2365375"/>
                        <a:ext cx="3530600" cy="2470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90901"/>
              </p:ext>
            </p:extLst>
          </p:nvPr>
        </p:nvGraphicFramePr>
        <p:xfrm>
          <a:off x="628650" y="4806494"/>
          <a:ext cx="352901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6" name="Equation" r:id="rId7" imgW="2311200" imgH="304560" progId="Equation.DSMT4">
                  <p:embed/>
                </p:oleObj>
              </mc:Choice>
              <mc:Fallback>
                <p:oleObj name="Equation" r:id="rId7" imgW="23112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8650" y="4806494"/>
                        <a:ext cx="3529013" cy="46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759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4351</TotalTime>
  <Words>588</Words>
  <Application>Microsoft Office PowerPoint</Application>
  <PresentationFormat>화면 슬라이드 쇼(4:3)</PresentationFormat>
  <Paragraphs>111</Paragraphs>
  <Slides>48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5" baseType="lpstr">
      <vt:lpstr>맑은 고딕</vt:lpstr>
      <vt:lpstr>Arial</vt:lpstr>
      <vt:lpstr>Symbol</vt:lpstr>
      <vt:lpstr>Verdana</vt:lpstr>
      <vt:lpstr>Wingdings</vt:lpstr>
      <vt:lpstr>Office 테마</vt:lpstr>
      <vt:lpstr>Equation</vt:lpstr>
      <vt:lpstr>비선형 칼만 필터</vt:lpstr>
      <vt:lpstr>Drawback of Kalman filter</vt:lpstr>
      <vt:lpstr>Drawback of Kalman filter</vt:lpstr>
      <vt:lpstr>Drawback of Kalman filter</vt:lpstr>
      <vt:lpstr>Solution in non-linear case</vt:lpstr>
      <vt:lpstr>Extended Kalman filter</vt:lpstr>
      <vt:lpstr>Kalman filter</vt:lpstr>
      <vt:lpstr>Extended Kalman filter</vt:lpstr>
      <vt:lpstr>Extended Kalman Filter : Jacobian</vt:lpstr>
      <vt:lpstr>Extended Kalman filter</vt:lpstr>
      <vt:lpstr>Extended Kalman filter</vt:lpstr>
      <vt:lpstr>Extended Kalman filter</vt:lpstr>
      <vt:lpstr>Extended Kalman filter</vt:lpstr>
      <vt:lpstr>Extended Kalman filter : Experiment #1</vt:lpstr>
      <vt:lpstr>Extended Kalman filter : Experiments #2</vt:lpstr>
      <vt:lpstr>Extended Kalman filter : Experiment 2 </vt:lpstr>
      <vt:lpstr>Unscented Kalman filter</vt:lpstr>
      <vt:lpstr>Unscented Transform</vt:lpstr>
      <vt:lpstr>Unscented Transform</vt:lpstr>
      <vt:lpstr>Unscented Transform</vt:lpstr>
      <vt:lpstr>Unscented Transform</vt:lpstr>
      <vt:lpstr>Unscented Transform : Sigma Points</vt:lpstr>
      <vt:lpstr>Unscented Transform : Sigma Points</vt:lpstr>
      <vt:lpstr>Unscented Transform : Sigma Points</vt:lpstr>
      <vt:lpstr>Unscented Transform : Sigma Points</vt:lpstr>
      <vt:lpstr>Unscented Transform : Sigma Points</vt:lpstr>
      <vt:lpstr>Unscented Transform : Sigma Points </vt:lpstr>
      <vt:lpstr>Unscented Transform : Sigma Points</vt:lpstr>
      <vt:lpstr>Unscented Transform : Sigma Points</vt:lpstr>
      <vt:lpstr>Unscented Transform : Sigma Points </vt:lpstr>
      <vt:lpstr>Unscented Transform : Sigma Points </vt:lpstr>
      <vt:lpstr>Unscented Transform : Sigma Points </vt:lpstr>
      <vt:lpstr>Unscented Transform : Sigma Points </vt:lpstr>
      <vt:lpstr>Unscented Transform : Example</vt:lpstr>
      <vt:lpstr>Unscented Transform : Sigma point</vt:lpstr>
      <vt:lpstr>Unscented Transform : Sigma point</vt:lpstr>
      <vt:lpstr>Unscented Transform : Gaussian Approximation</vt:lpstr>
      <vt:lpstr>Unscented Kalman filter</vt:lpstr>
      <vt:lpstr>Unscented Kalman filter</vt:lpstr>
      <vt:lpstr>Unscented Kalman filter</vt:lpstr>
      <vt:lpstr>Unscented Kalman filter</vt:lpstr>
      <vt:lpstr>Unscented Kalman filter</vt:lpstr>
      <vt:lpstr>Unscented Kalman filter</vt:lpstr>
      <vt:lpstr>Unscented Kalman filter</vt:lpstr>
      <vt:lpstr>Unscented Kalman filter</vt:lpstr>
      <vt:lpstr>Unscented Kalman filter</vt:lpstr>
      <vt:lpstr>Unscented Kalman filter : Experiment #1</vt:lpstr>
      <vt:lpstr>Unscented Kalman filter : Experiments #2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Seongkeun Park</dc:creator>
  <cp:lastModifiedBy>Windows 사용자</cp:lastModifiedBy>
  <cp:revision>453</cp:revision>
  <cp:lastPrinted>2018-04-18T06:45:38Z</cp:lastPrinted>
  <dcterms:created xsi:type="dcterms:W3CDTF">2016-09-05T08:32:33Z</dcterms:created>
  <dcterms:modified xsi:type="dcterms:W3CDTF">2021-02-03T06:37:24Z</dcterms:modified>
</cp:coreProperties>
</file>