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61" r:id="rId3"/>
    <p:sldId id="257" r:id="rId4"/>
    <p:sldId id="271" r:id="rId5"/>
    <p:sldId id="272" r:id="rId6"/>
    <p:sldId id="333" r:id="rId7"/>
    <p:sldId id="332" r:id="rId8"/>
    <p:sldId id="263" r:id="rId9"/>
    <p:sldId id="267" r:id="rId10"/>
    <p:sldId id="264" r:id="rId11"/>
    <p:sldId id="265" r:id="rId12"/>
    <p:sldId id="266" r:id="rId13"/>
    <p:sldId id="270" r:id="rId14"/>
    <p:sldId id="268" r:id="rId15"/>
    <p:sldId id="284" r:id="rId16"/>
    <p:sldId id="259" r:id="rId17"/>
    <p:sldId id="320" r:id="rId18"/>
    <p:sldId id="321" r:id="rId19"/>
    <p:sldId id="312" r:id="rId20"/>
    <p:sldId id="285" r:id="rId21"/>
    <p:sldId id="277" r:id="rId22"/>
    <p:sldId id="322" r:id="rId23"/>
    <p:sldId id="323" r:id="rId24"/>
    <p:sldId id="324" r:id="rId25"/>
    <p:sldId id="299" r:id="rId26"/>
    <p:sldId id="301" r:id="rId27"/>
    <p:sldId id="303" r:id="rId28"/>
    <p:sldId id="325" r:id="rId29"/>
    <p:sldId id="318" r:id="rId30"/>
    <p:sldId id="326" r:id="rId31"/>
    <p:sldId id="327" r:id="rId32"/>
    <p:sldId id="316" r:id="rId33"/>
    <p:sldId id="317" r:id="rId34"/>
    <p:sldId id="328" r:id="rId35"/>
    <p:sldId id="329" r:id="rId36"/>
    <p:sldId id="330" r:id="rId37"/>
    <p:sldId id="331" r:id="rId38"/>
    <p:sldId id="319" r:id="rId39"/>
    <p:sldId id="313" r:id="rId40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88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4" Type="http://schemas.openxmlformats.org/officeDocument/2006/relationships/image" Target="../media/image8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4" Type="http://schemas.openxmlformats.org/officeDocument/2006/relationships/image" Target="../media/image9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2A84027A-1E75-420D-87C7-AD2403D30044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8CD3FA8-EE82-4C17-8F23-37C62FB78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50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94484"/>
            <a:ext cx="6858000" cy="1263316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2019-04-26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192" y="6081834"/>
            <a:ext cx="3188484" cy="890093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0" y="365126"/>
            <a:ext cx="914400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 flipH="1">
            <a:off x="302294" y="0"/>
            <a:ext cx="10528" cy="68580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0" y="1442612"/>
            <a:ext cx="9144000" cy="975736"/>
          </a:xfrm>
          <a:prstGeom prst="rect">
            <a:avLst/>
          </a:prstGeom>
          <a:solidFill>
            <a:srgbClr val="92D050"/>
          </a:solidFill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1600200"/>
            <a:ext cx="9144000" cy="1792705"/>
          </a:xfrm>
          <a:prstGeom prst="rect">
            <a:avLst/>
          </a:prstGeom>
          <a:solidFill>
            <a:srgbClr val="00B050"/>
          </a:solidFill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206" y="421418"/>
            <a:ext cx="2581295" cy="5730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6077"/>
            <a:ext cx="7772400" cy="1913885"/>
          </a:xfrm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2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07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3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7318"/>
            <a:ext cx="7886700" cy="99799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79BABCB-72A4-4245-AD44-8A2DEE65F6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921" y="6329011"/>
            <a:ext cx="1922102" cy="536571"/>
          </a:xfrm>
          <a:prstGeom prst="rect">
            <a:avLst/>
          </a:prstGeom>
        </p:spPr>
      </p:pic>
      <p:cxnSp>
        <p:nvCxnSpPr>
          <p:cNvPr id="15" name="직선 연결선 14"/>
          <p:cNvCxnSpPr/>
          <p:nvPr userDrawn="1"/>
        </p:nvCxnSpPr>
        <p:spPr>
          <a:xfrm>
            <a:off x="0" y="365126"/>
            <a:ext cx="914400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 flipH="1">
            <a:off x="302294" y="0"/>
            <a:ext cx="10528" cy="68580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 flipV="1">
            <a:off x="628650" y="466816"/>
            <a:ext cx="0" cy="904787"/>
          </a:xfrm>
          <a:prstGeom prst="line">
            <a:avLst/>
          </a:prstGeom>
          <a:ln w="1016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 userDrawn="1"/>
        </p:nvSpPr>
        <p:spPr>
          <a:xfrm>
            <a:off x="445168" y="1580147"/>
            <a:ext cx="8578516" cy="4740109"/>
          </a:xfrm>
          <a:prstGeom prst="roundRect">
            <a:avLst>
              <a:gd name="adj" fmla="val 794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00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358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41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717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64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5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55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45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E9D86-AD47-474D-8353-A659234A42A1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2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7.bin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oleObject" Target="../embeddings/oleObject9.bin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7.emf"/><Relationship Id="rId4" Type="http://schemas.openxmlformats.org/officeDocument/2006/relationships/image" Target="../media/image4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7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6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7" Type="http://schemas.openxmlformats.org/officeDocument/2006/relationships/image" Target="../media/image75.emf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emf"/><Relationship Id="rId5" Type="http://schemas.openxmlformats.org/officeDocument/2006/relationships/image" Target="../media/image47.emf"/><Relationship Id="rId4" Type="http://schemas.openxmlformats.org/officeDocument/2006/relationships/image" Target="../media/image73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24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89.wmf"/><Relationship Id="rId3" Type="http://schemas.openxmlformats.org/officeDocument/2006/relationships/oleObject" Target="../embeddings/oleObject25.bin"/><Relationship Id="rId7" Type="http://schemas.openxmlformats.org/officeDocument/2006/relationships/image" Target="../media/image90.jpeg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6.wmf"/><Relationship Id="rId11" Type="http://schemas.openxmlformats.org/officeDocument/2006/relationships/image" Target="../media/image88.wmf"/><Relationship Id="rId5" Type="http://schemas.openxmlformats.org/officeDocument/2006/relationships/oleObject" Target="../embeddings/oleObject26.bin"/><Relationship Id="rId10" Type="http://schemas.openxmlformats.org/officeDocument/2006/relationships/oleObject" Target="../embeddings/oleObject28.bin"/><Relationship Id="rId4" Type="http://schemas.openxmlformats.org/officeDocument/2006/relationships/image" Target="../media/image85.wmf"/><Relationship Id="rId9" Type="http://schemas.openxmlformats.org/officeDocument/2006/relationships/image" Target="../media/image87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2.wmf"/><Relationship Id="rId11" Type="http://schemas.openxmlformats.org/officeDocument/2006/relationships/image" Target="../media/image95.jpg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3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png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Particle Filter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스마트자동차학과</a:t>
            </a:r>
            <a:endParaRPr lang="en-US" altLang="ko-KR" dirty="0" smtClean="0"/>
          </a:p>
          <a:p>
            <a:r>
              <a:rPr lang="ko-KR" altLang="en-US" dirty="0" smtClean="0"/>
              <a:t>박성근</a:t>
            </a:r>
            <a:r>
              <a:rPr lang="en-US" altLang="ko-KR" dirty="0" smtClean="0"/>
              <a:t>(keiny@sch.ac.kr)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03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Sampling</a:t>
            </a:r>
            <a:endParaRPr lang="ko-KR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28650" y="1777882"/>
            <a:ext cx="8037178" cy="5458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ea typeface="굴림" panose="020B0600000101010101" pitchFamily="50" charset="-127"/>
              </a:rPr>
              <a:t>Can approximate by taking the average or expected value</a:t>
            </a:r>
            <a:endParaRPr lang="en-US" altLang="ko-KR" sz="2400" dirty="0">
              <a:ea typeface="굴림" panose="020B0600000101010101" pitchFamily="50" charset="-127"/>
            </a:endParaRPr>
          </a:p>
        </p:txBody>
      </p:sp>
      <p:pic>
        <p:nvPicPr>
          <p:cNvPr id="4" name="Picture 4" descr="integralavg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2616083"/>
            <a:ext cx="48577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integralavg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4368683"/>
            <a:ext cx="317182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90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Sampling</a:t>
            </a:r>
            <a:endParaRPr lang="ko-KR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28650" y="1798739"/>
            <a:ext cx="5791200" cy="533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smtClean="0">
                <a:ea typeface="굴림" panose="020B0600000101010101" pitchFamily="50" charset="-127"/>
              </a:rPr>
              <a:t>Estimate the average by taking N samples</a:t>
            </a:r>
            <a:endParaRPr lang="en-US" altLang="ko-KR" sz="2000">
              <a:ea typeface="굴림" panose="020B0600000101010101" pitchFamily="50" charset="-127"/>
            </a:endParaRPr>
          </a:p>
        </p:txBody>
      </p:sp>
      <p:pic>
        <p:nvPicPr>
          <p:cNvPr id="4" name="Picture 4" descr="integralestimate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11" y="2192323"/>
            <a:ext cx="480060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integralestimate-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962400"/>
            <a:ext cx="3352800" cy="105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5486400" y="5181600"/>
          <a:ext cx="236220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Image" r:id="rId5" imgW="3098413" imgH="1396825" progId="Photoshop.Image.7">
                  <p:embed/>
                </p:oleObj>
              </mc:Choice>
              <mc:Fallback>
                <p:oleObj name="Image" r:id="rId5" imgW="3098413" imgH="1396825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181600"/>
                        <a:ext cx="2362200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128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Sampling</a:t>
            </a:r>
            <a:endParaRPr lang="ko-KR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64784" y="3911235"/>
            <a:ext cx="7412038" cy="1450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2000" dirty="0" err="1" smtClean="0">
                <a:ea typeface="굴림" panose="020B0600000101010101" pitchFamily="50" charset="-127"/>
              </a:rPr>
              <a:t>I</a:t>
            </a:r>
            <a:r>
              <a:rPr lang="en-US" altLang="ko-KR" sz="2000" baseline="-25000" dirty="0" err="1" smtClean="0">
                <a:ea typeface="굴림" panose="020B0600000101010101" pitchFamily="50" charset="-127"/>
              </a:rPr>
              <a:t>m</a:t>
            </a:r>
            <a:r>
              <a:rPr lang="en-US" altLang="ko-KR" sz="2000" dirty="0" smtClean="0">
                <a:ea typeface="굴림" panose="020B0600000101010101" pitchFamily="50" charset="-127"/>
              </a:rPr>
              <a:t> = Monte Carlo estimate</a:t>
            </a:r>
          </a:p>
          <a:p>
            <a:pPr>
              <a:lnSpc>
                <a:spcPct val="80000"/>
              </a:lnSpc>
            </a:pPr>
            <a:r>
              <a:rPr lang="en-US" altLang="ko-KR" sz="2000" dirty="0" smtClean="0">
                <a:ea typeface="굴림" panose="020B0600000101010101" pitchFamily="50" charset="-127"/>
              </a:rPr>
              <a:t>N = number of samples</a:t>
            </a:r>
          </a:p>
          <a:p>
            <a:pPr>
              <a:lnSpc>
                <a:spcPct val="80000"/>
              </a:lnSpc>
            </a:pPr>
            <a:r>
              <a:rPr lang="en-US" altLang="ko-KR" sz="2000" dirty="0" smtClean="0">
                <a:ea typeface="굴림" panose="020B0600000101010101" pitchFamily="50" charset="-127"/>
              </a:rPr>
              <a:t>x</a:t>
            </a:r>
            <a:r>
              <a:rPr lang="en-US" altLang="ko-KR" sz="2000" baseline="-25000" dirty="0" smtClean="0">
                <a:ea typeface="굴림" panose="020B0600000101010101" pitchFamily="50" charset="-127"/>
              </a:rPr>
              <a:t>1</a:t>
            </a:r>
            <a:r>
              <a:rPr lang="en-US" altLang="ko-KR" sz="2000" dirty="0" smtClean="0">
                <a:ea typeface="굴림" panose="020B0600000101010101" pitchFamily="50" charset="-127"/>
              </a:rPr>
              <a:t>, x</a:t>
            </a:r>
            <a:r>
              <a:rPr lang="en-US" altLang="ko-KR" sz="2000" baseline="-25000" dirty="0" smtClean="0">
                <a:ea typeface="굴림" panose="020B0600000101010101" pitchFamily="50" charset="-127"/>
              </a:rPr>
              <a:t>2</a:t>
            </a:r>
            <a:r>
              <a:rPr lang="en-US" altLang="ko-KR" sz="2000" dirty="0" smtClean="0">
                <a:ea typeface="굴림" panose="020B0600000101010101" pitchFamily="50" charset="-127"/>
              </a:rPr>
              <a:t>, …, </a:t>
            </a:r>
            <a:r>
              <a:rPr lang="en-US" altLang="ko-KR" sz="2000" dirty="0" err="1" smtClean="0">
                <a:ea typeface="굴림" panose="020B0600000101010101" pitchFamily="50" charset="-127"/>
              </a:rPr>
              <a:t>x</a:t>
            </a:r>
            <a:r>
              <a:rPr lang="en-US" altLang="ko-KR" sz="2000" baseline="-25000" dirty="0" err="1" smtClean="0">
                <a:ea typeface="굴림" panose="020B0600000101010101" pitchFamily="50" charset="-127"/>
              </a:rPr>
              <a:t>N</a:t>
            </a:r>
            <a:r>
              <a:rPr lang="en-US" altLang="ko-KR" sz="2000" dirty="0" smtClean="0">
                <a:ea typeface="굴림" panose="020B0600000101010101" pitchFamily="50" charset="-127"/>
              </a:rPr>
              <a:t> are uniformly distributed random numbers between a and b</a:t>
            </a:r>
            <a:endParaRPr lang="en-US" altLang="ko-KR" sz="2000" dirty="0">
              <a:ea typeface="굴림" panose="020B0600000101010101" pitchFamily="50" charset="-127"/>
            </a:endParaRPr>
          </a:p>
        </p:txBody>
      </p:sp>
      <p:pic>
        <p:nvPicPr>
          <p:cNvPr id="4" name="Picture 4" descr="m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79" y="1772873"/>
            <a:ext cx="2819400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mc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79" y="5362210"/>
            <a:ext cx="2057400" cy="70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52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Sampling</a:t>
            </a:r>
            <a:endParaRPr lang="ko-KR" altLang="en-US" dirty="0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587264"/>
              </p:ext>
            </p:extLst>
          </p:nvPr>
        </p:nvGraphicFramePr>
        <p:xfrm>
          <a:off x="1766582" y="1598801"/>
          <a:ext cx="6062663" cy="460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Image" r:id="rId3" imgW="8126984" imgH="6171429" progId="Photoshop.Image.7">
                  <p:embed/>
                </p:oleObj>
              </mc:Choice>
              <mc:Fallback>
                <p:oleObj name="Image" r:id="rId3" imgW="8126984" imgH="6171429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582" y="1598801"/>
                        <a:ext cx="6062663" cy="460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219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Sampling</a:t>
            </a:r>
            <a:endParaRPr lang="ko-KR" altLang="en-US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628650" y="1723239"/>
            <a:ext cx="7924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smtClean="0">
                <a:ea typeface="굴림" panose="020B0600000101010101" pitchFamily="50" charset="-127"/>
              </a:rPr>
              <a:t>We have the definition of expected value and how to estimate it.</a:t>
            </a:r>
            <a:endParaRPr lang="en-US" altLang="ko-KR" sz="2000">
              <a:ea typeface="굴림" panose="020B0600000101010101" pitchFamily="50" charset="-127"/>
            </a:endParaRPr>
          </a:p>
        </p:txBody>
      </p:sp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107425"/>
              </p:ext>
            </p:extLst>
          </p:nvPr>
        </p:nvGraphicFramePr>
        <p:xfrm>
          <a:off x="5778500" y="2099476"/>
          <a:ext cx="22098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" name="Image" r:id="rId3" imgW="3098413" imgH="1396825" progId="Photoshop.Image.7">
                  <p:embed/>
                </p:oleObj>
              </mc:Choice>
              <mc:Fallback>
                <p:oleObj name="Image" r:id="rId3" imgW="3098413" imgH="1396825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2099476"/>
                        <a:ext cx="220980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628650" y="3094839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r>
              <a:rPr lang="en-US" altLang="ko-KR" sz="2000">
                <a:ea typeface="굴림" panose="020B0600000101010101" pitchFamily="50" charset="-127"/>
              </a:rPr>
              <a:t>Since the expected value can be expressed as an integral, the integral is also approximated by the sum.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rcRect l="7170" t="27537" r="-372" b="19800"/>
          <a:stretch/>
        </p:blipFill>
        <p:spPr>
          <a:xfrm>
            <a:off x="1237551" y="2278714"/>
            <a:ext cx="3765194" cy="7067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1142" y="3918902"/>
            <a:ext cx="2162175" cy="723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1967" y="3922096"/>
            <a:ext cx="1019175" cy="523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5052" y="3713964"/>
            <a:ext cx="36385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53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Particle filter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5520" y="2570921"/>
            <a:ext cx="86271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/>
              <a:t>Baysian</a:t>
            </a:r>
            <a:r>
              <a:rPr lang="en-US" altLang="ko-KR" sz="3200" b="1" dirty="0" smtClean="0"/>
              <a:t> Recursive filter </a:t>
            </a:r>
          </a:p>
          <a:p>
            <a:endParaRPr lang="en-US" altLang="ko-KR" sz="3200" b="1" dirty="0"/>
          </a:p>
          <a:p>
            <a:r>
              <a:rPr lang="en-US" altLang="ko-KR" sz="3200" b="1" dirty="0" smtClean="0"/>
              <a:t> + Importance Sampling </a:t>
            </a:r>
          </a:p>
          <a:p>
            <a:endParaRPr lang="en-US" altLang="ko-KR" dirty="0"/>
          </a:p>
          <a:p>
            <a:r>
              <a:rPr lang="en-US" altLang="ko-KR" sz="3600" b="1" dirty="0" smtClean="0"/>
              <a:t> = Sequential Importance Sampling!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4020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Particle Filter</a:t>
            </a:r>
            <a:endParaRPr lang="ko-KR" altLang="en-US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47381" y="1829572"/>
            <a:ext cx="8686800" cy="5141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ct val="200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Verdana" panose="020B0604030504040204" pitchFamily="34" charset="0"/>
                <a:ea typeface="굴림" panose="020B0600000101010101" pitchFamily="50" charset="-127"/>
              </a:rPr>
              <a:t>Represent belief by random </a:t>
            </a:r>
            <a:r>
              <a:rPr lang="en-US" altLang="ko-KR" dirty="0">
                <a:solidFill>
                  <a:srgbClr val="C5051C"/>
                </a:solidFill>
                <a:latin typeface="Verdana" panose="020B0604030504040204" pitchFamily="34" charset="0"/>
                <a:ea typeface="굴림" panose="020B0600000101010101" pitchFamily="50" charset="-127"/>
              </a:rPr>
              <a:t>samples</a:t>
            </a: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Verdana" panose="020B0604030504040204" pitchFamily="34" charset="0"/>
                <a:ea typeface="굴림" panose="020B0600000101010101" pitchFamily="50" charset="-127"/>
              </a:rPr>
              <a:t>Estimation of </a:t>
            </a:r>
            <a:r>
              <a:rPr lang="en-US" altLang="ko-KR" dirty="0">
                <a:solidFill>
                  <a:srgbClr val="C5051C"/>
                </a:solidFill>
                <a:latin typeface="Verdana" panose="020B0604030504040204" pitchFamily="34" charset="0"/>
                <a:ea typeface="굴림" panose="020B0600000101010101" pitchFamily="50" charset="-127"/>
              </a:rPr>
              <a:t>non-Gaussian, nonlinear</a:t>
            </a:r>
            <a:r>
              <a:rPr lang="en-US" altLang="ko-KR" dirty="0">
                <a:latin typeface="Verdana" panose="020B0604030504040204" pitchFamily="34" charset="0"/>
                <a:ea typeface="굴림" panose="020B0600000101010101" pitchFamily="50" charset="-127"/>
              </a:rPr>
              <a:t> processes</a:t>
            </a: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SzPct val="130000"/>
              <a:buFont typeface="Arial" panose="020B0604020202020204" pitchFamily="34" charset="0"/>
              <a:buChar char="•"/>
            </a:pPr>
            <a:endParaRPr lang="en-US" altLang="ko-KR" dirty="0">
              <a:latin typeface="Verdana" panose="020B0604030504040204" pitchFamily="34" charset="0"/>
              <a:ea typeface="굴림" panose="020B0600000101010101" pitchFamily="50" charset="-127"/>
            </a:endParaRP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Verdana" panose="020B0604030504040204" pitchFamily="34" charset="0"/>
                <a:ea typeface="굴림" panose="020B0600000101010101" pitchFamily="50" charset="-127"/>
              </a:rPr>
              <a:t>Monte Carlo filter, Survival of the fittest, Condensation, Bootstrap filter, Particle filter</a:t>
            </a: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SzPct val="130000"/>
              <a:buFont typeface="Arial" panose="020B0604020202020204" pitchFamily="34" charset="0"/>
              <a:buChar char="•"/>
            </a:pPr>
            <a:endParaRPr lang="en-US" altLang="ko-KR" dirty="0">
              <a:latin typeface="Verdana" panose="020B0604030504040204" pitchFamily="34" charset="0"/>
              <a:ea typeface="굴림" panose="020B0600000101010101" pitchFamily="50" charset="-127"/>
            </a:endParaRP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Verdana" panose="020B0604030504040204" pitchFamily="34" charset="0"/>
                <a:ea typeface="굴림" panose="020B0600000101010101" pitchFamily="50" charset="-127"/>
              </a:rPr>
              <a:t>Filtering: </a:t>
            </a: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50" charset="-127"/>
              </a:rPr>
              <a:t>[Rubin, 88], [Gordon et al., 93], [Kitagawa 96]</a:t>
            </a: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Verdana" panose="020B0604030504040204" pitchFamily="34" charset="0"/>
                <a:ea typeface="굴림" panose="020B0600000101010101" pitchFamily="50" charset="-127"/>
              </a:rPr>
              <a:t>Computer vision: </a:t>
            </a: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50" charset="-127"/>
              </a:rPr>
              <a:t>[</a:t>
            </a:r>
            <a:r>
              <a:rPr lang="en-US" altLang="ko-KR" sz="2000" dirty="0" err="1">
                <a:latin typeface="Verdana" panose="020B0604030504040204" pitchFamily="34" charset="0"/>
                <a:ea typeface="굴림" panose="020B0600000101010101" pitchFamily="50" charset="-127"/>
              </a:rPr>
              <a:t>Isard</a:t>
            </a: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50" charset="-127"/>
              </a:rPr>
              <a:t> and Blake 96, 98]</a:t>
            </a:r>
            <a:r>
              <a:rPr lang="en-US" altLang="ko-KR" dirty="0">
                <a:latin typeface="Verdana" panose="020B0604030504040204" pitchFamily="34" charset="0"/>
                <a:ea typeface="굴림" panose="020B0600000101010101" pitchFamily="50" charset="-127"/>
              </a:rPr>
              <a:t> </a:t>
            </a: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Verdana" panose="020B0604030504040204" pitchFamily="34" charset="0"/>
                <a:ea typeface="굴림" panose="020B0600000101010101" pitchFamily="50" charset="-127"/>
              </a:rPr>
              <a:t>Dynamic Bayesian Networks: </a:t>
            </a: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50" charset="-127"/>
              </a:rPr>
              <a:t>[Kanazawa et al., 95]d</a:t>
            </a:r>
          </a:p>
        </p:txBody>
      </p:sp>
    </p:spTree>
    <p:extLst>
      <p:ext uri="{BB962C8B-B14F-4D97-AF65-F5344CB8AC3E}">
        <p14:creationId xmlns:p14="http://schemas.microsoft.com/office/powerpoint/2010/main" val="54320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Particle filter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34" y="2170385"/>
            <a:ext cx="2751649" cy="4637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434" y="3232188"/>
            <a:ext cx="2400832" cy="523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6434" y="1795244"/>
            <a:ext cx="265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State Equation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6434" y="2787355"/>
            <a:ext cx="265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Measurement Equation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8650" y="4714613"/>
            <a:ext cx="750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 need construct                  with given data          and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077" y="4736479"/>
            <a:ext cx="1169139" cy="325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384" y="4763200"/>
            <a:ext cx="586517" cy="32074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7939" y="4786594"/>
            <a:ext cx="1619253" cy="27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1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Particle filter</a:t>
            </a:r>
            <a:endParaRPr lang="ko-KR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79783" y="1752600"/>
            <a:ext cx="8743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600" tIns="50800" rIns="101600" bIns="50800" numCol="1" anchor="t" anchorCtr="0" compatLnSpc="1">
            <a:prstTxWarp prst="textNoShape">
              <a:avLst/>
            </a:prstTxWarp>
          </a:bodyPr>
          <a:lstStyle>
            <a:lvl1pPr marL="381000" indent="-381000" algn="l" defTabSz="84296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100000"/>
              <a:buFont typeface="Monotype Sorts" pitchFamily="2" charset="2"/>
              <a:buChar char="z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0100" indent="-292100" algn="l" defTabSz="842963" rtl="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CC99"/>
              </a:buClr>
              <a:buSzPct val="100000"/>
              <a:buChar char="–"/>
              <a:defRPr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284288" indent="-255588" algn="l" defTabSz="84296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708150" indent="-190500" algn="l" defTabSz="8429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211388" indent="-188913" algn="l" defTabSz="8429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>
              <a:lnSpc>
                <a:spcPct val="11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rPr>
              <a:t>Also known as Sequential Monte Carlo Methods </a:t>
            </a:r>
          </a:p>
          <a:p>
            <a:pPr marL="342900" indent="-342900" defTabSz="914400">
              <a:lnSpc>
                <a:spcPct val="11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rPr>
              <a:t>Representing belief by sets of samples or particles</a:t>
            </a:r>
          </a:p>
          <a:p>
            <a:pPr marL="342900" indent="-342900" defTabSz="914400">
              <a:lnSpc>
                <a:spcPct val="110000"/>
              </a:lnSpc>
              <a:buSzPct val="130000"/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/>
              </a:solidFill>
              <a:latin typeface="Verdana" panose="020B0604030504040204" pitchFamily="34" charset="0"/>
              <a:ea typeface="굴림" panose="020B0600000101010101" pitchFamily="50" charset="-127"/>
            </a:endParaRPr>
          </a:p>
          <a:p>
            <a:pPr marL="342900" indent="-342900" defTabSz="914400">
              <a:lnSpc>
                <a:spcPct val="110000"/>
              </a:lnSpc>
              <a:buSzPct val="130000"/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/>
              </a:solidFill>
              <a:latin typeface="Verdana" panose="020B0604030504040204" pitchFamily="34" charset="0"/>
              <a:ea typeface="굴림" panose="020B0600000101010101" pitchFamily="50" charset="-127"/>
            </a:endParaRPr>
          </a:p>
          <a:p>
            <a:pPr marL="342900" indent="-342900" defTabSz="914400">
              <a:lnSpc>
                <a:spcPct val="110000"/>
              </a:lnSpc>
              <a:buSzPct val="130000"/>
              <a:buFont typeface="Arial" panose="020B0604020202020204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  <a:latin typeface="Verdana" panose="020B0604030504040204" pitchFamily="34" charset="0"/>
              <a:ea typeface="굴림" panose="020B0600000101010101" pitchFamily="50" charset="-127"/>
            </a:endParaRPr>
          </a:p>
          <a:p>
            <a:pPr marL="342900" indent="-342900" defTabSz="914400">
              <a:lnSpc>
                <a:spcPct val="11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rPr>
              <a:t>     </a:t>
            </a:r>
            <a:r>
              <a:rPr lang="en-US" altLang="ko-KR" sz="2400" dirty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rPr>
              <a:t>are nonnegative weights called importance factors</a:t>
            </a:r>
          </a:p>
          <a:p>
            <a:pPr marL="342900" indent="-342900" defTabSz="914400">
              <a:lnSpc>
                <a:spcPct val="11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rPr>
              <a:t>Updating procedure is sequential importance sampling with re-sampling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308674"/>
              </p:ext>
            </p:extLst>
          </p:nvPr>
        </p:nvGraphicFramePr>
        <p:xfrm>
          <a:off x="1298127" y="3016250"/>
          <a:ext cx="71151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8" name="Equation" r:id="rId3" imgW="2184120" imgH="241200" progId="Equation.DSMT4">
                  <p:embed/>
                </p:oleObj>
              </mc:Choice>
              <mc:Fallback>
                <p:oleObj name="Equation" r:id="rId3" imgW="21841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127" y="3016250"/>
                        <a:ext cx="711517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064452"/>
              </p:ext>
            </p:extLst>
          </p:nvPr>
        </p:nvGraphicFramePr>
        <p:xfrm>
          <a:off x="1008408" y="4032033"/>
          <a:ext cx="57943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9" name="Equation" r:id="rId5" imgW="177480" imgH="241200" progId="Equation.3">
                  <p:embed/>
                </p:oleObj>
              </mc:Choice>
              <mc:Fallback>
                <p:oleObj name="Equation" r:id="rId5" imgW="177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408" y="4032033"/>
                        <a:ext cx="579438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167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Particle Filter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71" y="1808694"/>
            <a:ext cx="3789084" cy="80867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36" y="2877030"/>
            <a:ext cx="7848600" cy="27146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454" y="1951129"/>
            <a:ext cx="903000" cy="52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5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Non Parametric Approach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3732" y="1778466"/>
            <a:ext cx="7894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In Gaussian distribution case, </a:t>
            </a:r>
            <a:r>
              <a:rPr lang="en-US" altLang="ko-KR" sz="2400" dirty="0" err="1" smtClean="0"/>
              <a:t>Kalman</a:t>
            </a:r>
            <a:r>
              <a:rPr lang="en-US" altLang="ko-KR" sz="2400" dirty="0" smtClean="0"/>
              <a:t> filter series work well even system is non-linear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The problem is every system cannot be express Gaussian distribution even system is linear.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The distribution of system is non-Gaussian, it is hard to express system using any functional model.</a:t>
            </a:r>
            <a:endParaRPr lang="ko-KR" altLang="en-US" sz="2400" dirty="0"/>
          </a:p>
        </p:txBody>
      </p:sp>
      <p:sp>
        <p:nvSpPr>
          <p:cNvPr id="4" name="오른쪽 화살표 3"/>
          <p:cNvSpPr/>
          <p:nvPr/>
        </p:nvSpPr>
        <p:spPr>
          <a:xfrm>
            <a:off x="1208015" y="4781726"/>
            <a:ext cx="931178" cy="251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50921" y="4580389"/>
            <a:ext cx="4907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Non-Parametric Approach!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4581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Particle Filter</a:t>
            </a:r>
            <a:endParaRPr lang="ko-KR" altLang="en-US" dirty="0"/>
          </a:p>
        </p:txBody>
      </p:sp>
      <p:pic>
        <p:nvPicPr>
          <p:cNvPr id="3" name="Content Placeholder 3" descr="PF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1053" y="1838005"/>
            <a:ext cx="5221357" cy="40097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410" y="3854831"/>
            <a:ext cx="2289096" cy="7458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748" y="3251601"/>
            <a:ext cx="2687083" cy="573481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585319"/>
              </p:ext>
            </p:extLst>
          </p:nvPr>
        </p:nvGraphicFramePr>
        <p:xfrm>
          <a:off x="6444274" y="5204251"/>
          <a:ext cx="2360030" cy="643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Image" r:id="rId6" imgW="5028571" imgH="1371429" progId="Photoshop.Image.7">
                  <p:embed/>
                </p:oleObj>
              </mc:Choice>
              <mc:Fallback>
                <p:oleObj name="Image" r:id="rId6" imgW="5028571" imgH="1371429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74" y="5204251"/>
                        <a:ext cx="2360030" cy="6435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/>
        </p:nvSpPr>
        <p:spPr>
          <a:xfrm>
            <a:off x="6444274" y="5221900"/>
            <a:ext cx="2410614" cy="609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81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Particle Filter</a:t>
            </a:r>
            <a:endParaRPr lang="ko-KR" altLang="en-US" dirty="0"/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718569" y="1874940"/>
            <a:ext cx="797242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600" tIns="50800" rIns="101600" bIns="50800" numCol="1" anchor="t" anchorCtr="0" compatLnSpc="1">
            <a:prstTxWarp prst="textNoShape">
              <a:avLst/>
            </a:prstTxWarp>
          </a:bodyPr>
          <a:lstStyle>
            <a:lvl1pPr marL="381000" indent="-381000" algn="l" defTabSz="84296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100000"/>
              <a:buFont typeface="Monotype Sorts" pitchFamily="2" charset="2"/>
              <a:buChar char="z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0100" indent="-292100" algn="l" defTabSz="842963" rtl="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CC99"/>
              </a:buClr>
              <a:buSzPct val="100000"/>
              <a:buChar char="–"/>
              <a:defRPr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284288" indent="-255588" algn="l" defTabSz="84296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708150" indent="-190500" algn="l" defTabSz="8429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211388" indent="-188913" algn="l" defTabSz="8429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842963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 panose="020B0600000101010101" pitchFamily="50" charset="-127"/>
                <a:cs typeface="+mn-cs"/>
              </a:rPr>
              <a:t>Particle filter is a technique for implementing recursive Bayesian filter by Monte Carlo sampling</a:t>
            </a:r>
          </a:p>
          <a:p>
            <a:pPr marR="0" lvl="0" algn="l" defTabSz="842963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 panose="020B0600000101010101" pitchFamily="50" charset="-127"/>
                <a:cs typeface="+mn-cs"/>
              </a:rPr>
              <a:t>The idea: represent the posterior density by a set of random particles with associated weights. </a:t>
            </a:r>
          </a:p>
          <a:p>
            <a:pPr marR="0" lvl="0" algn="l" defTabSz="842963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 panose="020B0600000101010101" pitchFamily="50" charset="-127"/>
                <a:cs typeface="+mn-cs"/>
              </a:rPr>
              <a:t>Compute estimates based on these samples and weights</a:t>
            </a:r>
            <a:endParaRPr kumimoji="0" lang="en-CA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Line 4"/>
          <p:cNvSpPr>
            <a:spLocks noChangeShapeType="1"/>
          </p:cNvSpPr>
          <p:nvPr/>
        </p:nvSpPr>
        <p:spPr bwMode="auto">
          <a:xfrm flipV="1">
            <a:off x="2413305" y="4218265"/>
            <a:ext cx="4762" cy="1708150"/>
          </a:xfrm>
          <a:prstGeom prst="line">
            <a:avLst/>
          </a:prstGeom>
          <a:noFill/>
          <a:ln w="9525">
            <a:solidFill>
              <a:srgbClr val="41414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9" name="Line 5"/>
          <p:cNvSpPr>
            <a:spLocks noChangeShapeType="1"/>
          </p:cNvSpPr>
          <p:nvPr/>
        </p:nvSpPr>
        <p:spPr bwMode="auto">
          <a:xfrm rot="5400000" flipV="1">
            <a:off x="4804874" y="3318946"/>
            <a:ext cx="0" cy="4932363"/>
          </a:xfrm>
          <a:prstGeom prst="line">
            <a:avLst/>
          </a:prstGeom>
          <a:noFill/>
          <a:ln w="9525">
            <a:solidFill>
              <a:srgbClr val="41414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0" name="Freeform 6"/>
          <p:cNvSpPr>
            <a:spLocks/>
          </p:cNvSpPr>
          <p:nvPr/>
        </p:nvSpPr>
        <p:spPr bwMode="auto">
          <a:xfrm>
            <a:off x="2486330" y="4677053"/>
            <a:ext cx="4125912" cy="949325"/>
          </a:xfrm>
          <a:custGeom>
            <a:avLst/>
            <a:gdLst>
              <a:gd name="T0" fmla="*/ 0 w 4656"/>
              <a:gd name="T1" fmla="*/ 842 h 1072"/>
              <a:gd name="T2" fmla="*/ 154 w 4656"/>
              <a:gd name="T3" fmla="*/ 770 h 1072"/>
              <a:gd name="T4" fmla="*/ 379 w 4656"/>
              <a:gd name="T5" fmla="*/ 766 h 1072"/>
              <a:gd name="T6" fmla="*/ 893 w 4656"/>
              <a:gd name="T7" fmla="*/ 948 h 1072"/>
              <a:gd name="T8" fmla="*/ 1411 w 4656"/>
              <a:gd name="T9" fmla="*/ 22 h 1072"/>
              <a:gd name="T10" fmla="*/ 1906 w 4656"/>
              <a:gd name="T11" fmla="*/ 814 h 1072"/>
              <a:gd name="T12" fmla="*/ 2530 w 4656"/>
              <a:gd name="T13" fmla="*/ 910 h 1072"/>
              <a:gd name="T14" fmla="*/ 2871 w 4656"/>
              <a:gd name="T15" fmla="*/ 876 h 1072"/>
              <a:gd name="T16" fmla="*/ 3077 w 4656"/>
              <a:gd name="T17" fmla="*/ 756 h 1072"/>
              <a:gd name="T18" fmla="*/ 3403 w 4656"/>
              <a:gd name="T19" fmla="*/ 425 h 1072"/>
              <a:gd name="T20" fmla="*/ 3678 w 4656"/>
              <a:gd name="T21" fmla="*/ 481 h 1072"/>
              <a:gd name="T22" fmla="*/ 4032 w 4656"/>
              <a:gd name="T23" fmla="*/ 800 h 1072"/>
              <a:gd name="T24" fmla="*/ 4282 w 4656"/>
              <a:gd name="T25" fmla="*/ 862 h 1072"/>
              <a:gd name="T26" fmla="*/ 4656 w 4656"/>
              <a:gd name="T27" fmla="*/ 862 h 1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56" h="1072">
                <a:moveTo>
                  <a:pt x="0" y="842"/>
                </a:moveTo>
                <a:cubicBezTo>
                  <a:pt x="26" y="830"/>
                  <a:pt x="91" y="783"/>
                  <a:pt x="154" y="770"/>
                </a:cubicBezTo>
                <a:cubicBezTo>
                  <a:pt x="217" y="757"/>
                  <a:pt x="256" y="736"/>
                  <a:pt x="379" y="766"/>
                </a:cubicBezTo>
                <a:cubicBezTo>
                  <a:pt x="502" y="796"/>
                  <a:pt x="721" y="1072"/>
                  <a:pt x="893" y="948"/>
                </a:cubicBezTo>
                <a:cubicBezTo>
                  <a:pt x="1065" y="824"/>
                  <a:pt x="1242" y="44"/>
                  <a:pt x="1411" y="22"/>
                </a:cubicBezTo>
                <a:cubicBezTo>
                  <a:pt x="1580" y="0"/>
                  <a:pt x="1719" y="666"/>
                  <a:pt x="1906" y="814"/>
                </a:cubicBezTo>
                <a:cubicBezTo>
                  <a:pt x="2093" y="962"/>
                  <a:pt x="2369" y="900"/>
                  <a:pt x="2530" y="910"/>
                </a:cubicBezTo>
                <a:cubicBezTo>
                  <a:pt x="2691" y="920"/>
                  <a:pt x="2780" y="902"/>
                  <a:pt x="2871" y="876"/>
                </a:cubicBezTo>
                <a:cubicBezTo>
                  <a:pt x="2962" y="850"/>
                  <a:pt x="2989" y="831"/>
                  <a:pt x="3077" y="756"/>
                </a:cubicBezTo>
                <a:cubicBezTo>
                  <a:pt x="3165" y="681"/>
                  <a:pt x="3303" y="471"/>
                  <a:pt x="3403" y="425"/>
                </a:cubicBezTo>
                <a:cubicBezTo>
                  <a:pt x="3503" y="379"/>
                  <a:pt x="3573" y="418"/>
                  <a:pt x="3678" y="481"/>
                </a:cubicBezTo>
                <a:cubicBezTo>
                  <a:pt x="3783" y="544"/>
                  <a:pt x="3931" y="736"/>
                  <a:pt x="4032" y="800"/>
                </a:cubicBezTo>
                <a:cubicBezTo>
                  <a:pt x="4133" y="864"/>
                  <a:pt x="4178" y="852"/>
                  <a:pt x="4282" y="862"/>
                </a:cubicBezTo>
                <a:cubicBezTo>
                  <a:pt x="4386" y="872"/>
                  <a:pt x="4578" y="862"/>
                  <a:pt x="4656" y="862"/>
                </a:cubicBezTo>
              </a:path>
            </a:pathLst>
          </a:custGeom>
          <a:noFill/>
          <a:ln w="222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2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71" name="Group 7"/>
          <p:cNvGrpSpPr>
            <a:grpSpLocks/>
          </p:cNvGrpSpPr>
          <p:nvPr/>
        </p:nvGrpSpPr>
        <p:grpSpPr bwMode="auto">
          <a:xfrm>
            <a:off x="2667305" y="4738965"/>
            <a:ext cx="3160712" cy="938213"/>
            <a:chOff x="511" y="1391"/>
            <a:chExt cx="3568" cy="1059"/>
          </a:xfrm>
        </p:grpSpPr>
        <p:sp>
          <p:nvSpPr>
            <p:cNvPr id="72" name="Freeform 8"/>
            <p:cNvSpPr>
              <a:spLocks/>
            </p:cNvSpPr>
            <p:nvPr/>
          </p:nvSpPr>
          <p:spPr bwMode="auto">
            <a:xfrm>
              <a:off x="511" y="2077"/>
              <a:ext cx="3" cy="372"/>
            </a:xfrm>
            <a:custGeom>
              <a:avLst/>
              <a:gdLst>
                <a:gd name="T0" fmla="*/ 0 w 3"/>
                <a:gd name="T1" fmla="*/ 372 h 372"/>
                <a:gd name="T2" fmla="*/ 3 w 3"/>
                <a:gd name="T3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372">
                  <a:moveTo>
                    <a:pt x="0" y="372"/>
                  </a:moveTo>
                  <a:lnTo>
                    <a:pt x="3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med" len="med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3" name="Freeform 9"/>
            <p:cNvSpPr>
              <a:spLocks/>
            </p:cNvSpPr>
            <p:nvPr/>
          </p:nvSpPr>
          <p:spPr bwMode="auto">
            <a:xfrm>
              <a:off x="799" y="2154"/>
              <a:ext cx="3" cy="293"/>
            </a:xfrm>
            <a:custGeom>
              <a:avLst/>
              <a:gdLst>
                <a:gd name="T0" fmla="*/ 0 w 3"/>
                <a:gd name="T1" fmla="*/ 293 h 293"/>
                <a:gd name="T2" fmla="*/ 3 w 3"/>
                <a:gd name="T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93">
                  <a:moveTo>
                    <a:pt x="0" y="293"/>
                  </a:moveTo>
                  <a:lnTo>
                    <a:pt x="3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med" len="med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4" name="Freeform 10"/>
            <p:cNvSpPr>
              <a:spLocks/>
            </p:cNvSpPr>
            <p:nvPr/>
          </p:nvSpPr>
          <p:spPr bwMode="auto">
            <a:xfrm>
              <a:off x="682" y="2091"/>
              <a:ext cx="1" cy="358"/>
            </a:xfrm>
            <a:custGeom>
              <a:avLst/>
              <a:gdLst>
                <a:gd name="T0" fmla="*/ 0 w 1"/>
                <a:gd name="T1" fmla="*/ 358 h 358"/>
                <a:gd name="T2" fmla="*/ 0 w 1"/>
                <a:gd name="T3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58">
                  <a:moveTo>
                    <a:pt x="0" y="358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med" len="med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5" name="Freeform 11"/>
            <p:cNvSpPr>
              <a:spLocks/>
            </p:cNvSpPr>
            <p:nvPr/>
          </p:nvSpPr>
          <p:spPr bwMode="auto">
            <a:xfrm>
              <a:off x="1234" y="2259"/>
              <a:ext cx="1" cy="191"/>
            </a:xfrm>
            <a:custGeom>
              <a:avLst/>
              <a:gdLst>
                <a:gd name="T0" fmla="*/ 1 w 1"/>
                <a:gd name="T1" fmla="*/ 191 h 191"/>
                <a:gd name="T2" fmla="*/ 0 w 1"/>
                <a:gd name="T3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91">
                  <a:moveTo>
                    <a:pt x="1" y="191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med" len="med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6" name="Freeform 12"/>
            <p:cNvSpPr>
              <a:spLocks/>
            </p:cNvSpPr>
            <p:nvPr/>
          </p:nvSpPr>
          <p:spPr bwMode="auto">
            <a:xfrm>
              <a:off x="1309" y="2149"/>
              <a:ext cx="1" cy="296"/>
            </a:xfrm>
            <a:custGeom>
              <a:avLst/>
              <a:gdLst>
                <a:gd name="T0" fmla="*/ 0 w 1"/>
                <a:gd name="T1" fmla="*/ 296 h 296"/>
                <a:gd name="T2" fmla="*/ 1 w 1"/>
                <a:gd name="T3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96">
                  <a:moveTo>
                    <a:pt x="0" y="296"/>
                  </a:moveTo>
                  <a:lnTo>
                    <a:pt x="1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med" len="med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auto">
            <a:xfrm>
              <a:off x="1546" y="1592"/>
              <a:ext cx="1" cy="854"/>
            </a:xfrm>
            <a:custGeom>
              <a:avLst/>
              <a:gdLst>
                <a:gd name="T0" fmla="*/ 1 w 1"/>
                <a:gd name="T1" fmla="*/ 854 h 854"/>
                <a:gd name="T2" fmla="*/ 0 w 1"/>
                <a:gd name="T3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854">
                  <a:moveTo>
                    <a:pt x="1" y="854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med" len="med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8" name="Line 14"/>
            <p:cNvSpPr>
              <a:spLocks noChangeShapeType="1"/>
            </p:cNvSpPr>
            <p:nvPr/>
          </p:nvSpPr>
          <p:spPr bwMode="auto">
            <a:xfrm flipH="1" flipV="1">
              <a:off x="1647" y="1391"/>
              <a:ext cx="1" cy="105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9" name="Line 15"/>
            <p:cNvSpPr>
              <a:spLocks noChangeShapeType="1"/>
            </p:cNvSpPr>
            <p:nvPr/>
          </p:nvSpPr>
          <p:spPr bwMode="auto">
            <a:xfrm flipV="1">
              <a:off x="1806" y="1401"/>
              <a:ext cx="0" cy="10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0" name="Line 16"/>
            <p:cNvSpPr>
              <a:spLocks noChangeShapeType="1"/>
            </p:cNvSpPr>
            <p:nvPr/>
          </p:nvSpPr>
          <p:spPr bwMode="auto">
            <a:xfrm flipV="1">
              <a:off x="1959" y="1704"/>
              <a:ext cx="0" cy="74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1" name="Line 17"/>
            <p:cNvSpPr>
              <a:spLocks noChangeShapeType="1"/>
            </p:cNvSpPr>
            <p:nvPr/>
          </p:nvSpPr>
          <p:spPr bwMode="auto">
            <a:xfrm flipV="1">
              <a:off x="2065" y="1943"/>
              <a:ext cx="0" cy="50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2" name="Line 18"/>
            <p:cNvSpPr>
              <a:spLocks noChangeShapeType="1"/>
            </p:cNvSpPr>
            <p:nvPr/>
          </p:nvSpPr>
          <p:spPr bwMode="auto">
            <a:xfrm flipV="1">
              <a:off x="3392" y="2092"/>
              <a:ext cx="0" cy="35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3" name="Line 19"/>
            <p:cNvSpPr>
              <a:spLocks noChangeShapeType="1"/>
            </p:cNvSpPr>
            <p:nvPr/>
          </p:nvSpPr>
          <p:spPr bwMode="auto">
            <a:xfrm flipV="1">
              <a:off x="3832" y="1743"/>
              <a:ext cx="0" cy="70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4" name="Line 20"/>
            <p:cNvSpPr>
              <a:spLocks noChangeShapeType="1"/>
            </p:cNvSpPr>
            <p:nvPr/>
          </p:nvSpPr>
          <p:spPr bwMode="auto">
            <a:xfrm flipH="1" flipV="1">
              <a:off x="3927" y="1777"/>
              <a:ext cx="3" cy="67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5" name="Line 21"/>
            <p:cNvSpPr>
              <a:spLocks noChangeShapeType="1"/>
            </p:cNvSpPr>
            <p:nvPr/>
          </p:nvSpPr>
          <p:spPr bwMode="auto">
            <a:xfrm flipH="1" flipV="1">
              <a:off x="4076" y="1889"/>
              <a:ext cx="3" cy="5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86" name="Group 22"/>
          <p:cNvGrpSpPr>
            <a:grpSpLocks/>
          </p:cNvGrpSpPr>
          <p:nvPr/>
        </p:nvGrpSpPr>
        <p:grpSpPr bwMode="auto">
          <a:xfrm>
            <a:off x="2670480" y="4584978"/>
            <a:ext cx="3151187" cy="892175"/>
            <a:chOff x="514" y="1217"/>
            <a:chExt cx="3559" cy="1008"/>
          </a:xfrm>
        </p:grpSpPr>
        <p:sp>
          <p:nvSpPr>
            <p:cNvPr id="87" name="Line 23"/>
            <p:cNvSpPr>
              <a:spLocks noChangeShapeType="1"/>
            </p:cNvSpPr>
            <p:nvPr/>
          </p:nvSpPr>
          <p:spPr bwMode="auto">
            <a:xfrm flipV="1">
              <a:off x="514" y="1229"/>
              <a:ext cx="1" cy="84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8" name="Line 24"/>
            <p:cNvSpPr>
              <a:spLocks noChangeShapeType="1"/>
            </p:cNvSpPr>
            <p:nvPr/>
          </p:nvSpPr>
          <p:spPr bwMode="auto">
            <a:xfrm flipV="1">
              <a:off x="682" y="1224"/>
              <a:ext cx="3" cy="8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9" name="Line 25"/>
            <p:cNvSpPr>
              <a:spLocks noChangeShapeType="1"/>
            </p:cNvSpPr>
            <p:nvPr/>
          </p:nvSpPr>
          <p:spPr bwMode="auto">
            <a:xfrm flipH="1" flipV="1">
              <a:off x="799" y="1231"/>
              <a:ext cx="1" cy="90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0" name="Line 26"/>
            <p:cNvSpPr>
              <a:spLocks noChangeShapeType="1"/>
            </p:cNvSpPr>
            <p:nvPr/>
          </p:nvSpPr>
          <p:spPr bwMode="auto">
            <a:xfrm flipH="1" flipV="1">
              <a:off x="1236" y="1228"/>
              <a:ext cx="1" cy="99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1" name="Line 27"/>
            <p:cNvSpPr>
              <a:spLocks noChangeShapeType="1"/>
            </p:cNvSpPr>
            <p:nvPr/>
          </p:nvSpPr>
          <p:spPr bwMode="auto">
            <a:xfrm flipH="1" flipV="1">
              <a:off x="1308" y="1225"/>
              <a:ext cx="3" cy="8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2" name="Line 28"/>
            <p:cNvSpPr>
              <a:spLocks noChangeShapeType="1"/>
            </p:cNvSpPr>
            <p:nvPr/>
          </p:nvSpPr>
          <p:spPr bwMode="auto">
            <a:xfrm flipH="1" flipV="1">
              <a:off x="1546" y="1222"/>
              <a:ext cx="3" cy="33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3" name="Line 29"/>
            <p:cNvSpPr>
              <a:spLocks noChangeShapeType="1"/>
            </p:cNvSpPr>
            <p:nvPr/>
          </p:nvSpPr>
          <p:spPr bwMode="auto">
            <a:xfrm flipH="1" flipV="1">
              <a:off x="1649" y="1223"/>
              <a:ext cx="0" cy="15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4" name="Line 30"/>
            <p:cNvSpPr>
              <a:spLocks noChangeShapeType="1"/>
            </p:cNvSpPr>
            <p:nvPr/>
          </p:nvSpPr>
          <p:spPr bwMode="auto">
            <a:xfrm flipH="1" flipV="1">
              <a:off x="1805" y="1217"/>
              <a:ext cx="0" cy="15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5" name="Line 31"/>
            <p:cNvSpPr>
              <a:spLocks noChangeShapeType="1"/>
            </p:cNvSpPr>
            <p:nvPr/>
          </p:nvSpPr>
          <p:spPr bwMode="auto">
            <a:xfrm flipH="1" flipV="1">
              <a:off x="1957" y="1224"/>
              <a:ext cx="2" cy="43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6" name="Line 32"/>
            <p:cNvSpPr>
              <a:spLocks noChangeShapeType="1"/>
            </p:cNvSpPr>
            <p:nvPr/>
          </p:nvSpPr>
          <p:spPr bwMode="auto">
            <a:xfrm flipH="1" flipV="1">
              <a:off x="2065" y="1223"/>
              <a:ext cx="0" cy="66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7" name="Line 33"/>
            <p:cNvSpPr>
              <a:spLocks noChangeShapeType="1"/>
            </p:cNvSpPr>
            <p:nvPr/>
          </p:nvSpPr>
          <p:spPr bwMode="auto">
            <a:xfrm flipV="1">
              <a:off x="3392" y="1222"/>
              <a:ext cx="1" cy="8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8" name="Line 34"/>
            <p:cNvSpPr>
              <a:spLocks noChangeShapeType="1"/>
            </p:cNvSpPr>
            <p:nvPr/>
          </p:nvSpPr>
          <p:spPr bwMode="auto">
            <a:xfrm flipH="1" flipV="1">
              <a:off x="3829" y="1230"/>
              <a:ext cx="2" cy="49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9" name="Line 35"/>
            <p:cNvSpPr>
              <a:spLocks noChangeShapeType="1"/>
            </p:cNvSpPr>
            <p:nvPr/>
          </p:nvSpPr>
          <p:spPr bwMode="auto">
            <a:xfrm flipH="1" flipV="1">
              <a:off x="3928" y="1228"/>
              <a:ext cx="1" cy="5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0" name="Line 36"/>
            <p:cNvSpPr>
              <a:spLocks noChangeShapeType="1"/>
            </p:cNvSpPr>
            <p:nvPr/>
          </p:nvSpPr>
          <p:spPr bwMode="auto">
            <a:xfrm flipH="1" flipV="1">
              <a:off x="4072" y="1230"/>
              <a:ext cx="1" cy="6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101" name="AutoShape 37"/>
          <p:cNvSpPr>
            <a:spLocks noChangeArrowheads="1"/>
          </p:cNvSpPr>
          <p:nvPr/>
        </p:nvSpPr>
        <p:spPr bwMode="auto">
          <a:xfrm>
            <a:off x="3624567" y="4453215"/>
            <a:ext cx="138113" cy="138113"/>
          </a:xfrm>
          <a:prstGeom prst="flowChartConnector">
            <a:avLst/>
          </a:prstGeom>
          <a:solidFill>
            <a:srgbClr val="FF00FF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2" name="AutoShape 38"/>
          <p:cNvSpPr>
            <a:spLocks noChangeArrowheads="1"/>
          </p:cNvSpPr>
          <p:nvPr/>
        </p:nvSpPr>
        <p:spPr bwMode="auto">
          <a:xfrm>
            <a:off x="3757917" y="4453215"/>
            <a:ext cx="138113" cy="138113"/>
          </a:xfrm>
          <a:prstGeom prst="flowChartConnector">
            <a:avLst/>
          </a:prstGeom>
          <a:solidFill>
            <a:srgbClr val="FF00FF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3" name="AutoShape 39"/>
          <p:cNvSpPr>
            <a:spLocks noChangeArrowheads="1"/>
          </p:cNvSpPr>
          <p:nvPr/>
        </p:nvSpPr>
        <p:spPr bwMode="auto">
          <a:xfrm>
            <a:off x="3900792" y="4494490"/>
            <a:ext cx="98425" cy="96838"/>
          </a:xfrm>
          <a:prstGeom prst="flowChartConnector">
            <a:avLst/>
          </a:prstGeom>
          <a:solidFill>
            <a:srgbClr val="FF00FF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4" name="AutoShape 40"/>
          <p:cNvSpPr>
            <a:spLocks noChangeArrowheads="1"/>
          </p:cNvSpPr>
          <p:nvPr/>
        </p:nvSpPr>
        <p:spPr bwMode="auto">
          <a:xfrm>
            <a:off x="3526142" y="4488140"/>
            <a:ext cx="100013" cy="103188"/>
          </a:xfrm>
          <a:prstGeom prst="flowChartConnector">
            <a:avLst/>
          </a:prstGeom>
          <a:solidFill>
            <a:srgbClr val="FF00FF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5" name="AutoShape 41"/>
          <p:cNvSpPr>
            <a:spLocks noChangeArrowheads="1"/>
          </p:cNvSpPr>
          <p:nvPr/>
        </p:nvSpPr>
        <p:spPr bwMode="auto">
          <a:xfrm>
            <a:off x="4023030" y="4550053"/>
            <a:ext cx="41275" cy="41275"/>
          </a:xfrm>
          <a:prstGeom prst="flowChartConnector">
            <a:avLst/>
          </a:prstGeom>
          <a:solidFill>
            <a:srgbClr val="FF00FF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6" name="AutoShape 42"/>
          <p:cNvSpPr>
            <a:spLocks noChangeArrowheads="1"/>
          </p:cNvSpPr>
          <p:nvPr/>
        </p:nvSpPr>
        <p:spPr bwMode="auto">
          <a:xfrm>
            <a:off x="5586717" y="4550053"/>
            <a:ext cx="41275" cy="41275"/>
          </a:xfrm>
          <a:prstGeom prst="flowChartConnector">
            <a:avLst/>
          </a:prstGeom>
          <a:solidFill>
            <a:srgbClr val="FF00FF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7" name="AutoShape 43"/>
          <p:cNvSpPr>
            <a:spLocks noChangeArrowheads="1"/>
          </p:cNvSpPr>
          <p:nvPr/>
        </p:nvSpPr>
        <p:spPr bwMode="auto">
          <a:xfrm>
            <a:off x="5672442" y="4550053"/>
            <a:ext cx="42863" cy="41275"/>
          </a:xfrm>
          <a:prstGeom prst="flowChartConnector">
            <a:avLst/>
          </a:prstGeom>
          <a:solidFill>
            <a:srgbClr val="FF00FF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8" name="AutoShape 44"/>
          <p:cNvSpPr>
            <a:spLocks noChangeArrowheads="1"/>
          </p:cNvSpPr>
          <p:nvPr/>
        </p:nvSpPr>
        <p:spPr bwMode="auto">
          <a:xfrm>
            <a:off x="5807380" y="4554815"/>
            <a:ext cx="34925" cy="36513"/>
          </a:xfrm>
          <a:prstGeom prst="flowChartConnector">
            <a:avLst/>
          </a:prstGeom>
          <a:solidFill>
            <a:srgbClr val="FF00FF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9" name="AutoShape 45"/>
          <p:cNvSpPr>
            <a:spLocks noChangeArrowheads="1"/>
          </p:cNvSpPr>
          <p:nvPr/>
        </p:nvSpPr>
        <p:spPr bwMode="auto">
          <a:xfrm>
            <a:off x="5213655" y="4570690"/>
            <a:ext cx="20637" cy="20638"/>
          </a:xfrm>
          <a:prstGeom prst="flowChartConnector">
            <a:avLst/>
          </a:prstGeom>
          <a:solidFill>
            <a:srgbClr val="FF00FF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0" name="AutoShape 46"/>
          <p:cNvSpPr>
            <a:spLocks noChangeArrowheads="1"/>
          </p:cNvSpPr>
          <p:nvPr/>
        </p:nvSpPr>
        <p:spPr bwMode="auto">
          <a:xfrm>
            <a:off x="3365805" y="4570690"/>
            <a:ext cx="19050" cy="20638"/>
          </a:xfrm>
          <a:prstGeom prst="flowChartConnector">
            <a:avLst/>
          </a:prstGeom>
          <a:solidFill>
            <a:srgbClr val="FF00FF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1" name="AutoShape 47"/>
          <p:cNvSpPr>
            <a:spLocks noChangeArrowheads="1"/>
          </p:cNvSpPr>
          <p:nvPr/>
        </p:nvSpPr>
        <p:spPr bwMode="auto">
          <a:xfrm>
            <a:off x="3299130" y="4570690"/>
            <a:ext cx="22225" cy="20638"/>
          </a:xfrm>
          <a:prstGeom prst="flowChartConnector">
            <a:avLst/>
          </a:prstGeom>
          <a:solidFill>
            <a:srgbClr val="FF00FF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2" name="AutoShape 48"/>
          <p:cNvSpPr>
            <a:spLocks noChangeArrowheads="1"/>
          </p:cNvSpPr>
          <p:nvPr/>
        </p:nvSpPr>
        <p:spPr bwMode="auto">
          <a:xfrm>
            <a:off x="2918130" y="4570690"/>
            <a:ext cx="19050" cy="20638"/>
          </a:xfrm>
          <a:prstGeom prst="flowChartConnector">
            <a:avLst/>
          </a:prstGeom>
          <a:solidFill>
            <a:srgbClr val="FF00FF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3" name="AutoShape 49"/>
          <p:cNvSpPr>
            <a:spLocks noChangeArrowheads="1"/>
          </p:cNvSpPr>
          <p:nvPr/>
        </p:nvSpPr>
        <p:spPr bwMode="auto">
          <a:xfrm>
            <a:off x="2814942" y="4570690"/>
            <a:ext cx="20638" cy="20638"/>
          </a:xfrm>
          <a:prstGeom prst="flowChartConnector">
            <a:avLst/>
          </a:prstGeom>
          <a:solidFill>
            <a:srgbClr val="FF00FF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4" name="AutoShape 50"/>
          <p:cNvSpPr>
            <a:spLocks noChangeArrowheads="1"/>
          </p:cNvSpPr>
          <p:nvPr/>
        </p:nvSpPr>
        <p:spPr bwMode="auto">
          <a:xfrm>
            <a:off x="2665717" y="4570690"/>
            <a:ext cx="19050" cy="20638"/>
          </a:xfrm>
          <a:prstGeom prst="flowChartConnector">
            <a:avLst/>
          </a:prstGeom>
          <a:solidFill>
            <a:srgbClr val="FF00FF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5" name="AutoShape 51"/>
          <p:cNvSpPr>
            <a:spLocks noChangeArrowheads="1"/>
          </p:cNvSpPr>
          <p:nvPr/>
        </p:nvSpPr>
        <p:spPr bwMode="auto">
          <a:xfrm>
            <a:off x="2641905" y="5675590"/>
            <a:ext cx="52387" cy="50800"/>
          </a:xfrm>
          <a:prstGeom prst="flowChartConnector">
            <a:avLst/>
          </a:prstGeom>
          <a:solidFill>
            <a:srgbClr val="FF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6" name="AutoShape 52"/>
          <p:cNvSpPr>
            <a:spLocks noChangeArrowheads="1"/>
          </p:cNvSpPr>
          <p:nvPr/>
        </p:nvSpPr>
        <p:spPr bwMode="auto">
          <a:xfrm>
            <a:off x="5804205" y="5675590"/>
            <a:ext cx="50800" cy="50800"/>
          </a:xfrm>
          <a:prstGeom prst="flowChartConnector">
            <a:avLst/>
          </a:prstGeom>
          <a:solidFill>
            <a:srgbClr val="FF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7" name="AutoShape 53"/>
          <p:cNvSpPr>
            <a:spLocks noChangeArrowheads="1"/>
          </p:cNvSpPr>
          <p:nvPr/>
        </p:nvSpPr>
        <p:spPr bwMode="auto">
          <a:xfrm>
            <a:off x="2897492" y="5675590"/>
            <a:ext cx="52388" cy="50800"/>
          </a:xfrm>
          <a:prstGeom prst="flowChartConnector">
            <a:avLst/>
          </a:prstGeom>
          <a:solidFill>
            <a:srgbClr val="FF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8" name="AutoShape 54"/>
          <p:cNvSpPr>
            <a:spLocks noChangeArrowheads="1"/>
          </p:cNvSpPr>
          <p:nvPr/>
        </p:nvSpPr>
        <p:spPr bwMode="auto">
          <a:xfrm>
            <a:off x="3791255" y="5675590"/>
            <a:ext cx="49212" cy="50800"/>
          </a:xfrm>
          <a:prstGeom prst="flowChartConnector">
            <a:avLst/>
          </a:prstGeom>
          <a:solidFill>
            <a:srgbClr val="FF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9" name="AutoShape 55"/>
          <p:cNvSpPr>
            <a:spLocks noChangeArrowheads="1"/>
          </p:cNvSpPr>
          <p:nvPr/>
        </p:nvSpPr>
        <p:spPr bwMode="auto">
          <a:xfrm>
            <a:off x="3349930" y="5675590"/>
            <a:ext cx="49212" cy="50800"/>
          </a:xfrm>
          <a:prstGeom prst="flowChartConnector">
            <a:avLst/>
          </a:prstGeom>
          <a:solidFill>
            <a:srgbClr val="FF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0" name="AutoShape 56"/>
          <p:cNvSpPr>
            <a:spLocks noChangeArrowheads="1"/>
          </p:cNvSpPr>
          <p:nvPr/>
        </p:nvSpPr>
        <p:spPr bwMode="auto">
          <a:xfrm>
            <a:off x="3286430" y="5675590"/>
            <a:ext cx="50800" cy="50800"/>
          </a:xfrm>
          <a:prstGeom prst="flowChartConnector">
            <a:avLst/>
          </a:prstGeom>
          <a:solidFill>
            <a:srgbClr val="FF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1" name="AutoShape 57"/>
          <p:cNvSpPr>
            <a:spLocks noChangeArrowheads="1"/>
          </p:cNvSpPr>
          <p:nvPr/>
        </p:nvSpPr>
        <p:spPr bwMode="auto">
          <a:xfrm>
            <a:off x="2795892" y="5675590"/>
            <a:ext cx="52388" cy="50800"/>
          </a:xfrm>
          <a:prstGeom prst="flowChartConnector">
            <a:avLst/>
          </a:prstGeom>
          <a:solidFill>
            <a:srgbClr val="FF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2" name="AutoShape 58"/>
          <p:cNvSpPr>
            <a:spLocks noChangeArrowheads="1"/>
          </p:cNvSpPr>
          <p:nvPr/>
        </p:nvSpPr>
        <p:spPr bwMode="auto">
          <a:xfrm>
            <a:off x="3654730" y="5675590"/>
            <a:ext cx="52387" cy="50800"/>
          </a:xfrm>
          <a:prstGeom prst="flowChartConnector">
            <a:avLst/>
          </a:prstGeom>
          <a:solidFill>
            <a:srgbClr val="FF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3" name="AutoShape 59"/>
          <p:cNvSpPr>
            <a:spLocks noChangeArrowheads="1"/>
          </p:cNvSpPr>
          <p:nvPr/>
        </p:nvSpPr>
        <p:spPr bwMode="auto">
          <a:xfrm>
            <a:off x="5583542" y="5675590"/>
            <a:ext cx="52388" cy="50800"/>
          </a:xfrm>
          <a:prstGeom prst="flowChartConnector">
            <a:avLst/>
          </a:prstGeom>
          <a:solidFill>
            <a:srgbClr val="FF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4" name="AutoShape 60"/>
          <p:cNvSpPr>
            <a:spLocks noChangeArrowheads="1"/>
          </p:cNvSpPr>
          <p:nvPr/>
        </p:nvSpPr>
        <p:spPr bwMode="auto">
          <a:xfrm>
            <a:off x="5672442" y="5675590"/>
            <a:ext cx="52388" cy="50800"/>
          </a:xfrm>
          <a:prstGeom prst="flowChartConnector">
            <a:avLst/>
          </a:prstGeom>
          <a:solidFill>
            <a:srgbClr val="FF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5" name="AutoShape 61"/>
          <p:cNvSpPr>
            <a:spLocks noChangeArrowheads="1"/>
          </p:cNvSpPr>
          <p:nvPr/>
        </p:nvSpPr>
        <p:spPr bwMode="auto">
          <a:xfrm>
            <a:off x="3562655" y="5675590"/>
            <a:ext cx="50800" cy="50800"/>
          </a:xfrm>
          <a:prstGeom prst="flowChartConnector">
            <a:avLst/>
          </a:prstGeom>
          <a:solidFill>
            <a:srgbClr val="FF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6" name="AutoShape 62"/>
          <p:cNvSpPr>
            <a:spLocks noChangeArrowheads="1"/>
          </p:cNvSpPr>
          <p:nvPr/>
        </p:nvSpPr>
        <p:spPr bwMode="auto">
          <a:xfrm>
            <a:off x="3926192" y="5675590"/>
            <a:ext cx="52388" cy="50800"/>
          </a:xfrm>
          <a:prstGeom prst="flowChartConnector">
            <a:avLst/>
          </a:prstGeom>
          <a:solidFill>
            <a:srgbClr val="FF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7" name="AutoShape 63"/>
          <p:cNvSpPr>
            <a:spLocks noChangeArrowheads="1"/>
          </p:cNvSpPr>
          <p:nvPr/>
        </p:nvSpPr>
        <p:spPr bwMode="auto">
          <a:xfrm>
            <a:off x="5193017" y="5675590"/>
            <a:ext cx="50800" cy="50800"/>
          </a:xfrm>
          <a:prstGeom prst="flowChartConnector">
            <a:avLst/>
          </a:prstGeom>
          <a:solidFill>
            <a:srgbClr val="FF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8" name="AutoShape 64"/>
          <p:cNvSpPr>
            <a:spLocks noChangeArrowheads="1"/>
          </p:cNvSpPr>
          <p:nvPr/>
        </p:nvSpPr>
        <p:spPr bwMode="auto">
          <a:xfrm>
            <a:off x="4018267" y="5675590"/>
            <a:ext cx="50800" cy="50800"/>
          </a:xfrm>
          <a:prstGeom prst="flowChartConnector">
            <a:avLst/>
          </a:prstGeom>
          <a:solidFill>
            <a:srgbClr val="FF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9" name="Text Box 65"/>
          <p:cNvSpPr txBox="1">
            <a:spLocks noChangeArrowheads="1"/>
          </p:cNvSpPr>
          <p:nvPr/>
        </p:nvSpPr>
        <p:spPr bwMode="auto">
          <a:xfrm>
            <a:off x="7307567" y="5677178"/>
            <a:ext cx="1471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smtClean="0">
                <a:solidFill>
                  <a:srgbClr val="41414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Sample space</a:t>
            </a:r>
            <a:endParaRPr lang="en-CA" altLang="ko-KR" sz="1400" smtClean="0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Text Box 66"/>
          <p:cNvSpPr txBox="1">
            <a:spLocks noChangeArrowheads="1"/>
          </p:cNvSpPr>
          <p:nvPr/>
        </p:nvSpPr>
        <p:spPr bwMode="auto">
          <a:xfrm>
            <a:off x="1738617" y="3913465"/>
            <a:ext cx="1693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smtClean="0">
                <a:solidFill>
                  <a:srgbClr val="41414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Posterior density</a:t>
            </a:r>
            <a:endParaRPr lang="en-CA" altLang="ko-KR" sz="1400" smtClean="0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52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Particle Filter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37" y="1804649"/>
            <a:ext cx="5712110" cy="325390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026" y="5629238"/>
            <a:ext cx="5087474" cy="5667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3398" y="5259906"/>
            <a:ext cx="808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 we choose proposal density like below, and apply importance weight.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 flipH="1">
            <a:off x="3540154" y="1636671"/>
            <a:ext cx="45719" cy="536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H="1">
            <a:off x="3540152" y="2542899"/>
            <a:ext cx="45719" cy="368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flipH="1">
            <a:off x="5630409" y="2542899"/>
            <a:ext cx="45719" cy="368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20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Particle Filter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09" y="3131791"/>
            <a:ext cx="4116359" cy="14234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345" y="2121583"/>
            <a:ext cx="2472890" cy="902782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1361235" y="3667337"/>
            <a:ext cx="1236445" cy="352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9740" y="4720840"/>
            <a:ext cx="3040766" cy="289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09563" y="4720840"/>
            <a:ext cx="320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(with </a:t>
            </a:r>
            <a:r>
              <a:rPr lang="en-US" altLang="ko-KR" dirty="0" err="1" smtClean="0"/>
              <a:t>Markcov</a:t>
            </a:r>
            <a:r>
              <a:rPr lang="en-US" altLang="ko-KR" dirty="0" smtClean="0"/>
              <a:t> assumption)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2877" y="5313868"/>
            <a:ext cx="2814491" cy="574804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659122" y="5448060"/>
            <a:ext cx="1236445" cy="352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7984" y="5255790"/>
            <a:ext cx="2858817" cy="6909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09563" y="5416604"/>
            <a:ext cx="80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37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Particle Filter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764" y="1862334"/>
            <a:ext cx="5020471" cy="22147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271" y="4835695"/>
            <a:ext cx="3720126" cy="75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0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Particle Filter</a:t>
            </a:r>
            <a:endParaRPr lang="ko-KR" alt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827503" y="1675848"/>
            <a:ext cx="7281862" cy="52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600" tIns="50800" rIns="101600" bIns="50800" numCol="1" anchor="t" anchorCtr="0" compatLnSpc="1">
            <a:prstTxWarp prst="textNoShape">
              <a:avLst/>
            </a:prstTxWarp>
          </a:bodyPr>
          <a:lstStyle>
            <a:lvl1pPr marL="381000" indent="-381000" algn="l" defTabSz="84296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100000"/>
              <a:buFont typeface="Monotype Sorts" pitchFamily="2" charset="2"/>
              <a:buChar char="z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0100" indent="-292100" algn="l" defTabSz="842963" rtl="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CC99"/>
              </a:buClr>
              <a:buSzPct val="100000"/>
              <a:buChar char="–"/>
              <a:defRPr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284288" indent="-255588" algn="l" defTabSz="84296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708150" indent="-190500" algn="l" defTabSz="8429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211388" indent="-188913" algn="l" defTabSz="8429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8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Arial"/>
                <a:ea typeface="굴림" panose="020B0600000101010101" pitchFamily="50" charset="-127"/>
              </a:rPr>
              <a:t>Illustration of SIS:</a:t>
            </a:r>
          </a:p>
          <a:p>
            <a:pPr latinLnBrk="0">
              <a:lnSpc>
                <a:spcPct val="80000"/>
              </a:lnSpc>
            </a:pPr>
            <a:endParaRPr lang="en-US" altLang="ko-KR" sz="1600" dirty="0">
              <a:solidFill>
                <a:srgbClr val="000000"/>
              </a:solidFill>
              <a:latin typeface="Arial"/>
              <a:ea typeface="굴림" panose="020B0600000101010101" pitchFamily="50" charset="-127"/>
            </a:endParaRPr>
          </a:p>
          <a:p>
            <a:pPr latinLnBrk="0">
              <a:lnSpc>
                <a:spcPct val="80000"/>
              </a:lnSpc>
            </a:pPr>
            <a:endParaRPr lang="en-US" altLang="ko-KR" sz="1600" dirty="0">
              <a:solidFill>
                <a:srgbClr val="000000"/>
              </a:solidFill>
              <a:latin typeface="Arial"/>
              <a:ea typeface="굴림" panose="020B0600000101010101" pitchFamily="50" charset="-127"/>
            </a:endParaRPr>
          </a:p>
          <a:p>
            <a:pPr latinLnBrk="0">
              <a:lnSpc>
                <a:spcPct val="80000"/>
              </a:lnSpc>
            </a:pPr>
            <a:endParaRPr lang="en-US" altLang="ko-KR" sz="1600" dirty="0">
              <a:solidFill>
                <a:srgbClr val="000000"/>
              </a:solidFill>
              <a:latin typeface="Arial"/>
              <a:ea typeface="굴림" panose="020B0600000101010101" pitchFamily="50" charset="-127"/>
            </a:endParaRPr>
          </a:p>
          <a:p>
            <a:pPr latinLnBrk="0">
              <a:lnSpc>
                <a:spcPct val="80000"/>
              </a:lnSpc>
            </a:pPr>
            <a:endParaRPr lang="en-US" altLang="ko-KR" sz="1600" dirty="0">
              <a:solidFill>
                <a:srgbClr val="000000"/>
              </a:solidFill>
              <a:latin typeface="Arial"/>
              <a:ea typeface="굴림" panose="020B0600000101010101" pitchFamily="50" charset="-127"/>
            </a:endParaRPr>
          </a:p>
          <a:p>
            <a:pPr latinLnBrk="0">
              <a:lnSpc>
                <a:spcPct val="80000"/>
              </a:lnSpc>
            </a:pPr>
            <a:endParaRPr lang="en-US" altLang="ko-KR" sz="1600" dirty="0">
              <a:solidFill>
                <a:srgbClr val="000000"/>
              </a:solidFill>
              <a:latin typeface="Arial"/>
              <a:ea typeface="굴림" panose="020B0600000101010101" pitchFamily="50" charset="-127"/>
            </a:endParaRPr>
          </a:p>
          <a:p>
            <a:pPr latinLnBrk="0">
              <a:lnSpc>
                <a:spcPct val="80000"/>
              </a:lnSpc>
            </a:pPr>
            <a:endParaRPr lang="en-US" altLang="ko-KR" sz="1600" dirty="0" smtClean="0">
              <a:solidFill>
                <a:srgbClr val="000000"/>
              </a:solidFill>
              <a:latin typeface="Arial"/>
              <a:ea typeface="굴림" panose="020B0600000101010101" pitchFamily="50" charset="-127"/>
            </a:endParaRPr>
          </a:p>
          <a:p>
            <a:pPr latinLnBrk="0">
              <a:lnSpc>
                <a:spcPct val="80000"/>
              </a:lnSpc>
            </a:pPr>
            <a:endParaRPr lang="en-US" altLang="ko-KR" sz="1600" dirty="0">
              <a:solidFill>
                <a:srgbClr val="000000"/>
              </a:solidFill>
              <a:latin typeface="Arial"/>
              <a:ea typeface="굴림" panose="020B0600000101010101" pitchFamily="50" charset="-127"/>
            </a:endParaRPr>
          </a:p>
          <a:p>
            <a:pPr latinLnBrk="0">
              <a:lnSpc>
                <a:spcPct val="80000"/>
              </a:lnSpc>
            </a:pPr>
            <a:endParaRPr lang="en-US" altLang="ko-KR" sz="1600" dirty="0">
              <a:solidFill>
                <a:srgbClr val="000000"/>
              </a:solidFill>
              <a:latin typeface="Arial"/>
              <a:ea typeface="굴림" panose="020B0600000101010101" pitchFamily="50" charset="-127"/>
            </a:endParaRPr>
          </a:p>
          <a:p>
            <a:pPr latinLnBrk="0">
              <a:lnSpc>
                <a:spcPct val="80000"/>
              </a:lnSpc>
            </a:pPr>
            <a:endParaRPr lang="en-US" altLang="ko-KR" sz="1600" dirty="0">
              <a:solidFill>
                <a:srgbClr val="000000"/>
              </a:solidFill>
              <a:latin typeface="Arial"/>
              <a:ea typeface="굴림" panose="020B0600000101010101" pitchFamily="50" charset="-127"/>
            </a:endParaRPr>
          </a:p>
          <a:p>
            <a:pPr latinLnBrk="0">
              <a:lnSpc>
                <a:spcPct val="80000"/>
              </a:lnSpc>
            </a:pPr>
            <a:endParaRPr lang="en-US" altLang="ko-KR" sz="1600" dirty="0">
              <a:solidFill>
                <a:srgbClr val="000000"/>
              </a:solidFill>
              <a:latin typeface="Arial"/>
              <a:ea typeface="굴림" panose="020B0600000101010101" pitchFamily="50" charset="-127"/>
            </a:endParaRPr>
          </a:p>
          <a:p>
            <a:pPr latinLnBrk="0">
              <a:lnSpc>
                <a:spcPct val="8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Arial"/>
                <a:ea typeface="굴림" panose="020B0600000101010101" pitchFamily="50" charset="-127"/>
              </a:rPr>
              <a:t>Degeneracy problems:</a:t>
            </a:r>
          </a:p>
          <a:p>
            <a:pPr lvl="1" latinLnBrk="0">
              <a:lnSpc>
                <a:spcPct val="11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Arial"/>
                <a:ea typeface="굴림" panose="020B0600000101010101" pitchFamily="50" charset="-127"/>
              </a:rPr>
              <a:t>variance of importance ratios                                      </a:t>
            </a:r>
            <a:r>
              <a:rPr lang="en-US" altLang="ko-KR" sz="1600" dirty="0" smtClean="0">
                <a:solidFill>
                  <a:srgbClr val="000000"/>
                </a:solidFill>
                <a:latin typeface="Arial"/>
                <a:ea typeface="굴림" panose="020B0600000101010101" pitchFamily="50" charset="-127"/>
              </a:rPr>
              <a:t>          increases </a:t>
            </a:r>
            <a:r>
              <a:rPr lang="en-US" altLang="ko-KR" sz="1600" dirty="0">
                <a:solidFill>
                  <a:srgbClr val="000000"/>
                </a:solidFill>
                <a:latin typeface="Arial"/>
                <a:ea typeface="굴림" panose="020B0600000101010101" pitchFamily="50" charset="-127"/>
              </a:rPr>
              <a:t>stochastically over time (Kong et al. 1994; </a:t>
            </a:r>
            <a:r>
              <a:rPr lang="en-US" altLang="ko-KR" sz="1600" dirty="0" err="1">
                <a:solidFill>
                  <a:srgbClr val="000000"/>
                </a:solidFill>
                <a:latin typeface="Arial"/>
                <a:ea typeface="굴림" panose="020B0600000101010101" pitchFamily="50" charset="-127"/>
              </a:rPr>
              <a:t>Doucet</a:t>
            </a:r>
            <a:r>
              <a:rPr lang="en-US" altLang="ko-KR" sz="1600" dirty="0">
                <a:solidFill>
                  <a:srgbClr val="000000"/>
                </a:solidFill>
                <a:latin typeface="Arial"/>
                <a:ea typeface="굴림" panose="020B0600000101010101" pitchFamily="50" charset="-127"/>
              </a:rPr>
              <a:t> et al. 1999).</a:t>
            </a:r>
          </a:p>
          <a:p>
            <a:pPr lvl="1" latinLnBrk="0">
              <a:lnSpc>
                <a:spcPct val="11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Arial"/>
                <a:ea typeface="굴림" panose="020B0600000101010101" pitchFamily="50" charset="-127"/>
              </a:rPr>
              <a:t>In most cases then after a few iterations, all but one particle will have negligible weight</a:t>
            </a:r>
          </a:p>
        </p:txBody>
      </p:sp>
      <p:graphicFrame>
        <p:nvGraphicFramePr>
          <p:cNvPr id="1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033405"/>
              </p:ext>
            </p:extLst>
          </p:nvPr>
        </p:nvGraphicFramePr>
        <p:xfrm>
          <a:off x="4443897" y="4644399"/>
          <a:ext cx="2380973" cy="302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name="Equation" r:id="rId3" imgW="2286000" imgH="291960" progId="Equation.3">
                  <p:embed/>
                </p:oleObj>
              </mc:Choice>
              <mc:Fallback>
                <p:oleObj name="Equation" r:id="rId3" imgW="228600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3897" y="4644399"/>
                        <a:ext cx="2380973" cy="302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1826385" y="1641890"/>
            <a:ext cx="4395511" cy="2654920"/>
            <a:chOff x="2210698" y="1718297"/>
            <a:chExt cx="5526087" cy="3228975"/>
          </a:xfrm>
        </p:grpSpPr>
        <p:pic>
          <p:nvPicPr>
            <p:cNvPr id="13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4835" y="1718297"/>
              <a:ext cx="1631950" cy="3228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9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792"/>
            <a:stretch/>
          </p:blipFill>
          <p:spPr bwMode="auto">
            <a:xfrm>
              <a:off x="2210698" y="2366312"/>
              <a:ext cx="3513137" cy="2312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V="1">
              <a:off x="2532167" y="2987182"/>
              <a:ext cx="423862" cy="257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22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Particle Filter</a:t>
            </a:r>
            <a:endParaRPr lang="ko-KR" altLang="en-US" dirty="0"/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366" y="1906381"/>
            <a:ext cx="3975100" cy="427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97954" y="1569831"/>
            <a:ext cx="7281862" cy="474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600" tIns="50800" rIns="101600" bIns="50800" numCol="1" anchor="t" anchorCtr="0" compatLnSpc="1">
            <a:prstTxWarp prst="textNoShape">
              <a:avLst/>
            </a:prstTxWarp>
          </a:bodyPr>
          <a:lstStyle>
            <a:lvl1pPr marL="381000" indent="-381000" algn="l" defTabSz="84296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100000"/>
              <a:buFont typeface="Monotype Sorts" pitchFamily="2" charset="2"/>
              <a:buChar char="z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0100" indent="-292100" algn="l" defTabSz="842963" rtl="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CC99"/>
              </a:buClr>
              <a:buSzPct val="100000"/>
              <a:buChar char="–"/>
              <a:defRPr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284288" indent="-255588" algn="l" defTabSz="84296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708150" indent="-190500" algn="l" defTabSz="8429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211388" indent="-188913" algn="l" defTabSz="8429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altLang="ko-KR" dirty="0" smtClean="0">
                <a:solidFill>
                  <a:schemeClr val="tx1"/>
                </a:solidFill>
                <a:ea typeface="굴림" panose="020B0600000101010101" pitchFamily="50" charset="-127"/>
              </a:rPr>
              <a:t>Illustration of degeneracy:</a:t>
            </a: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1891679" y="4238419"/>
            <a:ext cx="333375" cy="1666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991" y="1674607"/>
            <a:ext cx="2234581" cy="4414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50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Particle Filter</a:t>
            </a:r>
            <a:endParaRPr lang="ko-KR" alt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59"/>
          <a:stretch/>
        </p:blipFill>
        <p:spPr bwMode="auto">
          <a:xfrm>
            <a:off x="826949" y="1940244"/>
            <a:ext cx="7688401" cy="4143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834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Particle Filter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200" y="2399945"/>
            <a:ext cx="2341574" cy="6955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1795244"/>
            <a:ext cx="479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Effective sample(particle) number?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943" y="2230022"/>
            <a:ext cx="1685480" cy="1035438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867325" y="2659310"/>
            <a:ext cx="637563" cy="192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1954635" y="4009938"/>
            <a:ext cx="1367405" cy="545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82768" y="3909270"/>
            <a:ext cx="2390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Resampling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725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Particle filter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304" y="2089908"/>
            <a:ext cx="4124325" cy="3886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3064" y="2340528"/>
            <a:ext cx="324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Cumulated sum resampling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945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 Parametric Approach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13" y="2575027"/>
            <a:ext cx="78486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Particle filter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175" y="1814778"/>
            <a:ext cx="4883416" cy="413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Particle filter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073" y="1820545"/>
            <a:ext cx="4913113" cy="42614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646" y="4089074"/>
            <a:ext cx="2611069" cy="53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91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Particle Filter</a:t>
            </a:r>
            <a:endParaRPr lang="ko-KR" altLang="en-US" dirty="0"/>
          </a:p>
        </p:txBody>
      </p:sp>
      <p:sp>
        <p:nvSpPr>
          <p:cNvPr id="422" name="Freeform 4"/>
          <p:cNvSpPr>
            <a:spLocks/>
          </p:cNvSpPr>
          <p:nvPr/>
        </p:nvSpPr>
        <p:spPr bwMode="auto">
          <a:xfrm>
            <a:off x="2379179" y="4882874"/>
            <a:ext cx="4403725" cy="1030288"/>
          </a:xfrm>
          <a:custGeom>
            <a:avLst/>
            <a:gdLst>
              <a:gd name="T0" fmla="*/ 0 w 4607"/>
              <a:gd name="T1" fmla="*/ 713 h 1002"/>
              <a:gd name="T2" fmla="*/ 115 w 4607"/>
              <a:gd name="T3" fmla="*/ 617 h 1002"/>
              <a:gd name="T4" fmla="*/ 337 w 4607"/>
              <a:gd name="T5" fmla="*/ 543 h 1002"/>
              <a:gd name="T6" fmla="*/ 826 w 4607"/>
              <a:gd name="T7" fmla="*/ 687 h 1002"/>
              <a:gd name="T8" fmla="*/ 1398 w 4607"/>
              <a:gd name="T9" fmla="*/ 10 h 1002"/>
              <a:gd name="T10" fmla="*/ 2024 w 4607"/>
              <a:gd name="T11" fmla="*/ 750 h 1002"/>
              <a:gd name="T12" fmla="*/ 2491 w 4607"/>
              <a:gd name="T13" fmla="*/ 721 h 1002"/>
              <a:gd name="T14" fmla="*/ 2883 w 4607"/>
              <a:gd name="T15" fmla="*/ 773 h 1002"/>
              <a:gd name="T16" fmla="*/ 3160 w 4607"/>
              <a:gd name="T17" fmla="*/ 577 h 1002"/>
              <a:gd name="T18" fmla="*/ 3467 w 4607"/>
              <a:gd name="T19" fmla="*/ 389 h 1002"/>
              <a:gd name="T20" fmla="*/ 3664 w 4607"/>
              <a:gd name="T21" fmla="*/ 428 h 1002"/>
              <a:gd name="T22" fmla="*/ 3962 w 4607"/>
              <a:gd name="T23" fmla="*/ 772 h 1002"/>
              <a:gd name="T24" fmla="*/ 4269 w 4607"/>
              <a:gd name="T25" fmla="*/ 750 h 1002"/>
              <a:gd name="T26" fmla="*/ 4607 w 4607"/>
              <a:gd name="T27" fmla="*/ 1002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07" h="1002">
                <a:moveTo>
                  <a:pt x="0" y="713"/>
                </a:moveTo>
                <a:cubicBezTo>
                  <a:pt x="19" y="698"/>
                  <a:pt x="59" y="645"/>
                  <a:pt x="115" y="617"/>
                </a:cubicBezTo>
                <a:cubicBezTo>
                  <a:pt x="171" y="589"/>
                  <a:pt x="219" y="531"/>
                  <a:pt x="337" y="543"/>
                </a:cubicBezTo>
                <a:cubicBezTo>
                  <a:pt x="455" y="555"/>
                  <a:pt x="649" y="776"/>
                  <a:pt x="826" y="687"/>
                </a:cubicBezTo>
                <a:cubicBezTo>
                  <a:pt x="1003" y="598"/>
                  <a:pt x="1198" y="0"/>
                  <a:pt x="1398" y="10"/>
                </a:cubicBezTo>
                <a:cubicBezTo>
                  <a:pt x="1598" y="20"/>
                  <a:pt x="1842" y="632"/>
                  <a:pt x="2024" y="750"/>
                </a:cubicBezTo>
                <a:cubicBezTo>
                  <a:pt x="2206" y="868"/>
                  <a:pt x="2348" y="717"/>
                  <a:pt x="2491" y="721"/>
                </a:cubicBezTo>
                <a:cubicBezTo>
                  <a:pt x="2634" y="725"/>
                  <a:pt x="2772" y="797"/>
                  <a:pt x="2883" y="773"/>
                </a:cubicBezTo>
                <a:cubicBezTo>
                  <a:pt x="2994" y="749"/>
                  <a:pt x="3063" y="641"/>
                  <a:pt x="3160" y="577"/>
                </a:cubicBezTo>
                <a:cubicBezTo>
                  <a:pt x="3257" y="513"/>
                  <a:pt x="3383" y="414"/>
                  <a:pt x="3467" y="389"/>
                </a:cubicBezTo>
                <a:cubicBezTo>
                  <a:pt x="3551" y="364"/>
                  <a:pt x="3582" y="364"/>
                  <a:pt x="3664" y="428"/>
                </a:cubicBezTo>
                <a:cubicBezTo>
                  <a:pt x="3746" y="492"/>
                  <a:pt x="3861" y="718"/>
                  <a:pt x="3962" y="772"/>
                </a:cubicBezTo>
                <a:cubicBezTo>
                  <a:pt x="4063" y="826"/>
                  <a:pt x="4162" y="712"/>
                  <a:pt x="4269" y="750"/>
                </a:cubicBezTo>
                <a:cubicBezTo>
                  <a:pt x="4376" y="788"/>
                  <a:pt x="4537" y="950"/>
                  <a:pt x="4607" y="1002"/>
                </a:cubicBezTo>
              </a:path>
            </a:pathLst>
          </a:custGeom>
          <a:noFill/>
          <a:ln w="22225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2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3" name="Line 5"/>
          <p:cNvSpPr>
            <a:spLocks noChangeShapeType="1"/>
          </p:cNvSpPr>
          <p:nvPr/>
        </p:nvSpPr>
        <p:spPr bwMode="auto">
          <a:xfrm rot="5400000" flipV="1">
            <a:off x="4881079" y="3389037"/>
            <a:ext cx="0" cy="5321300"/>
          </a:xfrm>
          <a:prstGeom prst="line">
            <a:avLst/>
          </a:prstGeom>
          <a:noFill/>
          <a:ln w="9525">
            <a:solidFill>
              <a:srgbClr val="41414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424" name="Group 6"/>
          <p:cNvGrpSpPr>
            <a:grpSpLocks/>
          </p:cNvGrpSpPr>
          <p:nvPr/>
        </p:nvGrpSpPr>
        <p:grpSpPr bwMode="auto">
          <a:xfrm>
            <a:off x="2539517" y="5957612"/>
            <a:ext cx="4214812" cy="60325"/>
            <a:chOff x="2816" y="3649"/>
            <a:chExt cx="2360" cy="38"/>
          </a:xfrm>
        </p:grpSpPr>
        <p:sp>
          <p:nvSpPr>
            <p:cNvPr id="425" name="AutoShape 7"/>
            <p:cNvSpPr>
              <a:spLocks noChangeArrowheads="1"/>
            </p:cNvSpPr>
            <p:nvPr/>
          </p:nvSpPr>
          <p:spPr bwMode="auto">
            <a:xfrm>
              <a:off x="2816" y="3649"/>
              <a:ext cx="31" cy="38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rgbClr val="41414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26" name="AutoShape 8"/>
            <p:cNvSpPr>
              <a:spLocks noChangeArrowheads="1"/>
            </p:cNvSpPr>
            <p:nvPr/>
          </p:nvSpPr>
          <p:spPr bwMode="auto">
            <a:xfrm>
              <a:off x="2868" y="3649"/>
              <a:ext cx="31" cy="38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rgbClr val="41414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27" name="AutoShape 9"/>
            <p:cNvSpPr>
              <a:spLocks noChangeArrowheads="1"/>
            </p:cNvSpPr>
            <p:nvPr/>
          </p:nvSpPr>
          <p:spPr bwMode="auto">
            <a:xfrm>
              <a:off x="2919" y="3649"/>
              <a:ext cx="31" cy="38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rgbClr val="41414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28" name="AutoShape 10"/>
            <p:cNvSpPr>
              <a:spLocks noChangeArrowheads="1"/>
            </p:cNvSpPr>
            <p:nvPr/>
          </p:nvSpPr>
          <p:spPr bwMode="auto">
            <a:xfrm>
              <a:off x="3466" y="3649"/>
              <a:ext cx="31" cy="38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rgbClr val="41414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29" name="AutoShape 11"/>
            <p:cNvSpPr>
              <a:spLocks noChangeArrowheads="1"/>
            </p:cNvSpPr>
            <p:nvPr/>
          </p:nvSpPr>
          <p:spPr bwMode="auto">
            <a:xfrm>
              <a:off x="4028" y="3649"/>
              <a:ext cx="31" cy="38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rgbClr val="41414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30" name="AutoShape 12"/>
            <p:cNvSpPr>
              <a:spLocks noChangeArrowheads="1"/>
            </p:cNvSpPr>
            <p:nvPr/>
          </p:nvSpPr>
          <p:spPr bwMode="auto">
            <a:xfrm>
              <a:off x="3824" y="3649"/>
              <a:ext cx="31" cy="38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rgbClr val="41414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31" name="AutoShape 13"/>
            <p:cNvSpPr>
              <a:spLocks noChangeArrowheads="1"/>
            </p:cNvSpPr>
            <p:nvPr/>
          </p:nvSpPr>
          <p:spPr bwMode="auto">
            <a:xfrm>
              <a:off x="3606" y="3649"/>
              <a:ext cx="31" cy="38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rgbClr val="41414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32" name="AutoShape 14"/>
            <p:cNvSpPr>
              <a:spLocks noChangeArrowheads="1"/>
            </p:cNvSpPr>
            <p:nvPr/>
          </p:nvSpPr>
          <p:spPr bwMode="auto">
            <a:xfrm>
              <a:off x="3243" y="3649"/>
              <a:ext cx="31" cy="38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rgbClr val="41414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33" name="AutoShape 15"/>
            <p:cNvSpPr>
              <a:spLocks noChangeArrowheads="1"/>
            </p:cNvSpPr>
            <p:nvPr/>
          </p:nvSpPr>
          <p:spPr bwMode="auto">
            <a:xfrm>
              <a:off x="4862" y="3649"/>
              <a:ext cx="31" cy="38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rgbClr val="41414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34" name="AutoShape 16"/>
            <p:cNvSpPr>
              <a:spLocks noChangeArrowheads="1"/>
            </p:cNvSpPr>
            <p:nvPr/>
          </p:nvSpPr>
          <p:spPr bwMode="auto">
            <a:xfrm>
              <a:off x="4941" y="3649"/>
              <a:ext cx="31" cy="38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rgbClr val="41414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35" name="AutoShape 17"/>
            <p:cNvSpPr>
              <a:spLocks noChangeArrowheads="1"/>
            </p:cNvSpPr>
            <p:nvPr/>
          </p:nvSpPr>
          <p:spPr bwMode="auto">
            <a:xfrm>
              <a:off x="4389" y="3649"/>
              <a:ext cx="31" cy="38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rgbClr val="41414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36" name="AutoShape 18"/>
            <p:cNvSpPr>
              <a:spLocks noChangeArrowheads="1"/>
            </p:cNvSpPr>
            <p:nvPr/>
          </p:nvSpPr>
          <p:spPr bwMode="auto">
            <a:xfrm>
              <a:off x="4633" y="3649"/>
              <a:ext cx="31" cy="38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rgbClr val="41414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37" name="AutoShape 19"/>
            <p:cNvSpPr>
              <a:spLocks noChangeArrowheads="1"/>
            </p:cNvSpPr>
            <p:nvPr/>
          </p:nvSpPr>
          <p:spPr bwMode="auto">
            <a:xfrm>
              <a:off x="5145" y="3649"/>
              <a:ext cx="31" cy="38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rgbClr val="41414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38" name="AutoShape 20"/>
            <p:cNvSpPr>
              <a:spLocks noChangeArrowheads="1"/>
            </p:cNvSpPr>
            <p:nvPr/>
          </p:nvSpPr>
          <p:spPr bwMode="auto">
            <a:xfrm>
              <a:off x="4714" y="3649"/>
              <a:ext cx="31" cy="38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rgbClr val="41414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439" name="Group 21"/>
          <p:cNvGrpSpPr>
            <a:grpSpLocks/>
          </p:cNvGrpSpPr>
          <p:nvPr/>
        </p:nvGrpSpPr>
        <p:grpSpPr bwMode="auto">
          <a:xfrm>
            <a:off x="2569679" y="4892399"/>
            <a:ext cx="4159250" cy="1068388"/>
            <a:chOff x="520" y="2997"/>
            <a:chExt cx="4351" cy="1039"/>
          </a:xfrm>
        </p:grpSpPr>
        <p:sp>
          <p:nvSpPr>
            <p:cNvPr id="440" name="Line 22"/>
            <p:cNvSpPr>
              <a:spLocks noChangeShapeType="1"/>
            </p:cNvSpPr>
            <p:nvPr/>
          </p:nvSpPr>
          <p:spPr bwMode="auto">
            <a:xfrm flipH="1" flipV="1">
              <a:off x="520" y="3559"/>
              <a:ext cx="0" cy="4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41" name="Line 23"/>
            <p:cNvSpPr>
              <a:spLocks noChangeShapeType="1"/>
            </p:cNvSpPr>
            <p:nvPr/>
          </p:nvSpPr>
          <p:spPr bwMode="auto">
            <a:xfrm flipH="1" flipV="1">
              <a:off x="612" y="3533"/>
              <a:ext cx="2" cy="49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42" name="Line 24"/>
            <p:cNvSpPr>
              <a:spLocks noChangeShapeType="1"/>
            </p:cNvSpPr>
            <p:nvPr/>
          </p:nvSpPr>
          <p:spPr bwMode="auto">
            <a:xfrm flipV="1">
              <a:off x="710" y="3550"/>
              <a:ext cx="0" cy="48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43" name="Line 25"/>
            <p:cNvSpPr>
              <a:spLocks noChangeShapeType="1"/>
            </p:cNvSpPr>
            <p:nvPr/>
          </p:nvSpPr>
          <p:spPr bwMode="auto">
            <a:xfrm flipH="1" flipV="1">
              <a:off x="1315" y="3494"/>
              <a:ext cx="0" cy="5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44" name="Line 26"/>
            <p:cNvSpPr>
              <a:spLocks noChangeShapeType="1"/>
            </p:cNvSpPr>
            <p:nvPr/>
          </p:nvSpPr>
          <p:spPr bwMode="auto">
            <a:xfrm flipV="1">
              <a:off x="1726" y="2997"/>
              <a:ext cx="0" cy="103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45" name="Line 27"/>
            <p:cNvSpPr>
              <a:spLocks noChangeShapeType="1"/>
            </p:cNvSpPr>
            <p:nvPr/>
          </p:nvSpPr>
          <p:spPr bwMode="auto">
            <a:xfrm flipV="1">
              <a:off x="1993" y="3268"/>
              <a:ext cx="1" cy="76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46" name="Line 28"/>
            <p:cNvSpPr>
              <a:spLocks noChangeShapeType="1"/>
            </p:cNvSpPr>
            <p:nvPr/>
          </p:nvSpPr>
          <p:spPr bwMode="auto">
            <a:xfrm flipH="1" flipV="1">
              <a:off x="2399" y="3779"/>
              <a:ext cx="1" cy="25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47" name="Line 29"/>
            <p:cNvSpPr>
              <a:spLocks noChangeShapeType="1"/>
            </p:cNvSpPr>
            <p:nvPr/>
          </p:nvSpPr>
          <p:spPr bwMode="auto">
            <a:xfrm flipV="1">
              <a:off x="2782" y="3722"/>
              <a:ext cx="1" cy="30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48" name="Line 30"/>
            <p:cNvSpPr>
              <a:spLocks noChangeShapeType="1"/>
            </p:cNvSpPr>
            <p:nvPr/>
          </p:nvSpPr>
          <p:spPr bwMode="auto">
            <a:xfrm flipV="1">
              <a:off x="3456" y="3588"/>
              <a:ext cx="1" cy="44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49" name="Line 31"/>
            <p:cNvSpPr>
              <a:spLocks noChangeShapeType="1"/>
            </p:cNvSpPr>
            <p:nvPr/>
          </p:nvSpPr>
          <p:spPr bwMode="auto">
            <a:xfrm flipH="1" flipV="1">
              <a:off x="3910" y="3382"/>
              <a:ext cx="2" cy="64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50" name="Line 32"/>
            <p:cNvSpPr>
              <a:spLocks noChangeShapeType="1"/>
            </p:cNvSpPr>
            <p:nvPr/>
          </p:nvSpPr>
          <p:spPr bwMode="auto">
            <a:xfrm flipV="1">
              <a:off x="4066" y="3528"/>
              <a:ext cx="1" cy="5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51" name="Line 33"/>
            <p:cNvSpPr>
              <a:spLocks noChangeShapeType="1"/>
            </p:cNvSpPr>
            <p:nvPr/>
          </p:nvSpPr>
          <p:spPr bwMode="auto">
            <a:xfrm flipH="1" flipV="1">
              <a:off x="4341" y="3785"/>
              <a:ext cx="1" cy="24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52" name="Line 34"/>
            <p:cNvSpPr>
              <a:spLocks noChangeShapeType="1"/>
            </p:cNvSpPr>
            <p:nvPr/>
          </p:nvSpPr>
          <p:spPr bwMode="auto">
            <a:xfrm flipV="1">
              <a:off x="4486" y="3739"/>
              <a:ext cx="0" cy="29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53" name="Line 35"/>
            <p:cNvSpPr>
              <a:spLocks noChangeShapeType="1"/>
            </p:cNvSpPr>
            <p:nvPr/>
          </p:nvSpPr>
          <p:spPr bwMode="auto">
            <a:xfrm flipH="1" flipV="1">
              <a:off x="4869" y="3959"/>
              <a:ext cx="2" cy="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454" name="Group 36"/>
          <p:cNvGrpSpPr>
            <a:grpSpLocks/>
          </p:cNvGrpSpPr>
          <p:nvPr/>
        </p:nvGrpSpPr>
        <p:grpSpPr bwMode="auto">
          <a:xfrm>
            <a:off x="2569679" y="4720949"/>
            <a:ext cx="4156075" cy="1128713"/>
            <a:chOff x="520" y="2830"/>
            <a:chExt cx="4349" cy="1099"/>
          </a:xfrm>
        </p:grpSpPr>
        <p:sp>
          <p:nvSpPr>
            <p:cNvPr id="455" name="Line 37"/>
            <p:cNvSpPr>
              <a:spLocks noChangeShapeType="1"/>
            </p:cNvSpPr>
            <p:nvPr/>
          </p:nvSpPr>
          <p:spPr bwMode="auto">
            <a:xfrm flipV="1">
              <a:off x="520" y="2830"/>
              <a:ext cx="1" cy="71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56" name="Line 38"/>
            <p:cNvSpPr>
              <a:spLocks noChangeShapeType="1"/>
            </p:cNvSpPr>
            <p:nvPr/>
          </p:nvSpPr>
          <p:spPr bwMode="auto">
            <a:xfrm flipV="1">
              <a:off x="616" y="2830"/>
              <a:ext cx="2" cy="69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57" name="Line 39"/>
            <p:cNvSpPr>
              <a:spLocks noChangeShapeType="1"/>
            </p:cNvSpPr>
            <p:nvPr/>
          </p:nvSpPr>
          <p:spPr bwMode="auto">
            <a:xfrm flipV="1">
              <a:off x="710" y="2830"/>
              <a:ext cx="0" cy="70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58" name="Line 40"/>
            <p:cNvSpPr>
              <a:spLocks noChangeShapeType="1"/>
            </p:cNvSpPr>
            <p:nvPr/>
          </p:nvSpPr>
          <p:spPr bwMode="auto">
            <a:xfrm flipH="1" flipV="1">
              <a:off x="1315" y="2830"/>
              <a:ext cx="0" cy="6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59" name="Line 41"/>
            <p:cNvSpPr>
              <a:spLocks noChangeShapeType="1"/>
            </p:cNvSpPr>
            <p:nvPr/>
          </p:nvSpPr>
          <p:spPr bwMode="auto">
            <a:xfrm flipH="1" flipV="1">
              <a:off x="1726" y="2830"/>
              <a:ext cx="0" cy="15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60" name="Line 42"/>
            <p:cNvSpPr>
              <a:spLocks noChangeShapeType="1"/>
            </p:cNvSpPr>
            <p:nvPr/>
          </p:nvSpPr>
          <p:spPr bwMode="auto">
            <a:xfrm flipV="1">
              <a:off x="1997" y="2830"/>
              <a:ext cx="3" cy="4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61" name="Line 43"/>
            <p:cNvSpPr>
              <a:spLocks noChangeShapeType="1"/>
            </p:cNvSpPr>
            <p:nvPr/>
          </p:nvSpPr>
          <p:spPr bwMode="auto">
            <a:xfrm flipH="1" flipV="1">
              <a:off x="2397" y="2830"/>
              <a:ext cx="2" cy="92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62" name="Line 44"/>
            <p:cNvSpPr>
              <a:spLocks noChangeShapeType="1"/>
            </p:cNvSpPr>
            <p:nvPr/>
          </p:nvSpPr>
          <p:spPr bwMode="auto">
            <a:xfrm flipH="1" flipV="1">
              <a:off x="2781" y="2830"/>
              <a:ext cx="2" cy="87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63" name="Line 45"/>
            <p:cNvSpPr>
              <a:spLocks noChangeShapeType="1"/>
            </p:cNvSpPr>
            <p:nvPr/>
          </p:nvSpPr>
          <p:spPr bwMode="auto">
            <a:xfrm flipV="1">
              <a:off x="3455" y="2830"/>
              <a:ext cx="3" cy="7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64" name="Line 46"/>
            <p:cNvSpPr>
              <a:spLocks noChangeShapeType="1"/>
            </p:cNvSpPr>
            <p:nvPr/>
          </p:nvSpPr>
          <p:spPr bwMode="auto">
            <a:xfrm flipV="1">
              <a:off x="3911" y="2830"/>
              <a:ext cx="1" cy="5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65" name="Line 47"/>
            <p:cNvSpPr>
              <a:spLocks noChangeShapeType="1"/>
            </p:cNvSpPr>
            <p:nvPr/>
          </p:nvSpPr>
          <p:spPr bwMode="auto">
            <a:xfrm flipV="1">
              <a:off x="4067" y="2830"/>
              <a:ext cx="1" cy="66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66" name="Line 48"/>
            <p:cNvSpPr>
              <a:spLocks noChangeShapeType="1"/>
            </p:cNvSpPr>
            <p:nvPr/>
          </p:nvSpPr>
          <p:spPr bwMode="auto">
            <a:xfrm flipV="1">
              <a:off x="4341" y="2830"/>
              <a:ext cx="1" cy="9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67" name="Line 49"/>
            <p:cNvSpPr>
              <a:spLocks noChangeShapeType="1"/>
            </p:cNvSpPr>
            <p:nvPr/>
          </p:nvSpPr>
          <p:spPr bwMode="auto">
            <a:xfrm flipV="1">
              <a:off x="4485" y="2830"/>
              <a:ext cx="1" cy="89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68" name="Line 50"/>
            <p:cNvSpPr>
              <a:spLocks noChangeShapeType="1"/>
            </p:cNvSpPr>
            <p:nvPr/>
          </p:nvSpPr>
          <p:spPr bwMode="auto">
            <a:xfrm flipH="1" flipV="1">
              <a:off x="4868" y="2830"/>
              <a:ext cx="1" cy="109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469" name="Freeform 51"/>
          <p:cNvSpPr>
            <a:spLocks/>
          </p:cNvSpPr>
          <p:nvPr/>
        </p:nvSpPr>
        <p:spPr bwMode="auto">
          <a:xfrm>
            <a:off x="2366479" y="2888974"/>
            <a:ext cx="4449763" cy="1101725"/>
          </a:xfrm>
          <a:custGeom>
            <a:avLst/>
            <a:gdLst>
              <a:gd name="T0" fmla="*/ 0 w 4656"/>
              <a:gd name="T1" fmla="*/ 842 h 1072"/>
              <a:gd name="T2" fmla="*/ 154 w 4656"/>
              <a:gd name="T3" fmla="*/ 770 h 1072"/>
              <a:gd name="T4" fmla="*/ 379 w 4656"/>
              <a:gd name="T5" fmla="*/ 766 h 1072"/>
              <a:gd name="T6" fmla="*/ 893 w 4656"/>
              <a:gd name="T7" fmla="*/ 948 h 1072"/>
              <a:gd name="T8" fmla="*/ 1411 w 4656"/>
              <a:gd name="T9" fmla="*/ 22 h 1072"/>
              <a:gd name="T10" fmla="*/ 1906 w 4656"/>
              <a:gd name="T11" fmla="*/ 814 h 1072"/>
              <a:gd name="T12" fmla="*/ 2530 w 4656"/>
              <a:gd name="T13" fmla="*/ 910 h 1072"/>
              <a:gd name="T14" fmla="*/ 2871 w 4656"/>
              <a:gd name="T15" fmla="*/ 876 h 1072"/>
              <a:gd name="T16" fmla="*/ 3077 w 4656"/>
              <a:gd name="T17" fmla="*/ 756 h 1072"/>
              <a:gd name="T18" fmla="*/ 3403 w 4656"/>
              <a:gd name="T19" fmla="*/ 425 h 1072"/>
              <a:gd name="T20" fmla="*/ 3678 w 4656"/>
              <a:gd name="T21" fmla="*/ 481 h 1072"/>
              <a:gd name="T22" fmla="*/ 4032 w 4656"/>
              <a:gd name="T23" fmla="*/ 800 h 1072"/>
              <a:gd name="T24" fmla="*/ 4282 w 4656"/>
              <a:gd name="T25" fmla="*/ 862 h 1072"/>
              <a:gd name="T26" fmla="*/ 4656 w 4656"/>
              <a:gd name="T27" fmla="*/ 862 h 1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56" h="1072">
                <a:moveTo>
                  <a:pt x="0" y="842"/>
                </a:moveTo>
                <a:cubicBezTo>
                  <a:pt x="26" y="830"/>
                  <a:pt x="91" y="783"/>
                  <a:pt x="154" y="770"/>
                </a:cubicBezTo>
                <a:cubicBezTo>
                  <a:pt x="217" y="757"/>
                  <a:pt x="256" y="736"/>
                  <a:pt x="379" y="766"/>
                </a:cubicBezTo>
                <a:cubicBezTo>
                  <a:pt x="502" y="796"/>
                  <a:pt x="721" y="1072"/>
                  <a:pt x="893" y="948"/>
                </a:cubicBezTo>
                <a:cubicBezTo>
                  <a:pt x="1065" y="824"/>
                  <a:pt x="1242" y="44"/>
                  <a:pt x="1411" y="22"/>
                </a:cubicBezTo>
                <a:cubicBezTo>
                  <a:pt x="1580" y="0"/>
                  <a:pt x="1719" y="666"/>
                  <a:pt x="1906" y="814"/>
                </a:cubicBezTo>
                <a:cubicBezTo>
                  <a:pt x="2093" y="962"/>
                  <a:pt x="2369" y="900"/>
                  <a:pt x="2530" y="910"/>
                </a:cubicBezTo>
                <a:cubicBezTo>
                  <a:pt x="2691" y="920"/>
                  <a:pt x="2780" y="902"/>
                  <a:pt x="2871" y="876"/>
                </a:cubicBezTo>
                <a:cubicBezTo>
                  <a:pt x="2962" y="850"/>
                  <a:pt x="2989" y="831"/>
                  <a:pt x="3077" y="756"/>
                </a:cubicBezTo>
                <a:cubicBezTo>
                  <a:pt x="3165" y="681"/>
                  <a:pt x="3303" y="471"/>
                  <a:pt x="3403" y="425"/>
                </a:cubicBezTo>
                <a:cubicBezTo>
                  <a:pt x="3503" y="379"/>
                  <a:pt x="3573" y="418"/>
                  <a:pt x="3678" y="481"/>
                </a:cubicBezTo>
                <a:cubicBezTo>
                  <a:pt x="3783" y="544"/>
                  <a:pt x="3931" y="736"/>
                  <a:pt x="4032" y="800"/>
                </a:cubicBezTo>
                <a:cubicBezTo>
                  <a:pt x="4133" y="864"/>
                  <a:pt x="4178" y="852"/>
                  <a:pt x="4282" y="862"/>
                </a:cubicBezTo>
                <a:cubicBezTo>
                  <a:pt x="4386" y="872"/>
                  <a:pt x="4578" y="862"/>
                  <a:pt x="4656" y="862"/>
                </a:cubicBezTo>
              </a:path>
            </a:pathLst>
          </a:custGeom>
          <a:noFill/>
          <a:ln w="222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2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470" name="Group 52"/>
          <p:cNvGrpSpPr>
            <a:grpSpLocks/>
          </p:cNvGrpSpPr>
          <p:nvPr/>
        </p:nvGrpSpPr>
        <p:grpSpPr bwMode="auto">
          <a:xfrm>
            <a:off x="2491892" y="4135162"/>
            <a:ext cx="3519487" cy="254000"/>
            <a:chOff x="438" y="2504"/>
            <a:chExt cx="3683" cy="247"/>
          </a:xfrm>
        </p:grpSpPr>
        <p:sp>
          <p:nvSpPr>
            <p:cNvPr id="471" name="Freeform 53"/>
            <p:cNvSpPr>
              <a:spLocks/>
            </p:cNvSpPr>
            <p:nvPr/>
          </p:nvSpPr>
          <p:spPr bwMode="auto">
            <a:xfrm>
              <a:off x="438" y="2509"/>
              <a:ext cx="104" cy="242"/>
            </a:xfrm>
            <a:custGeom>
              <a:avLst/>
              <a:gdLst>
                <a:gd name="T0" fmla="*/ 83 w 104"/>
                <a:gd name="T1" fmla="*/ 242 h 242"/>
                <a:gd name="T2" fmla="*/ 1 w 104"/>
                <a:gd name="T3" fmla="*/ 175 h 242"/>
                <a:gd name="T4" fmla="*/ 92 w 104"/>
                <a:gd name="T5" fmla="*/ 98 h 242"/>
                <a:gd name="T6" fmla="*/ 73 w 104"/>
                <a:gd name="T7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242">
                  <a:moveTo>
                    <a:pt x="83" y="242"/>
                  </a:moveTo>
                  <a:cubicBezTo>
                    <a:pt x="41" y="220"/>
                    <a:pt x="0" y="199"/>
                    <a:pt x="1" y="175"/>
                  </a:cubicBezTo>
                  <a:cubicBezTo>
                    <a:pt x="2" y="151"/>
                    <a:pt x="80" y="127"/>
                    <a:pt x="92" y="98"/>
                  </a:cubicBezTo>
                  <a:cubicBezTo>
                    <a:pt x="104" y="69"/>
                    <a:pt x="88" y="34"/>
                    <a:pt x="73" y="0"/>
                  </a:cubicBezTo>
                </a:path>
              </a:pathLst>
            </a:custGeom>
            <a:noFill/>
            <a:ln w="9525">
              <a:solidFill>
                <a:srgbClr val="41414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72" name="Freeform 54"/>
            <p:cNvSpPr>
              <a:spLocks/>
            </p:cNvSpPr>
            <p:nvPr/>
          </p:nvSpPr>
          <p:spPr bwMode="auto">
            <a:xfrm>
              <a:off x="622" y="2509"/>
              <a:ext cx="69" cy="238"/>
            </a:xfrm>
            <a:custGeom>
              <a:avLst/>
              <a:gdLst>
                <a:gd name="T0" fmla="*/ 0 w 69"/>
                <a:gd name="T1" fmla="*/ 238 h 238"/>
                <a:gd name="T2" fmla="*/ 12 w 69"/>
                <a:gd name="T3" fmla="*/ 161 h 238"/>
                <a:gd name="T4" fmla="*/ 62 w 69"/>
                <a:gd name="T5" fmla="*/ 118 h 238"/>
                <a:gd name="T6" fmla="*/ 55 w 69"/>
                <a:gd name="T7" fmla="*/ 60 h 238"/>
                <a:gd name="T8" fmla="*/ 57 w 69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238">
                  <a:moveTo>
                    <a:pt x="0" y="238"/>
                  </a:moveTo>
                  <a:cubicBezTo>
                    <a:pt x="1" y="209"/>
                    <a:pt x="2" y="181"/>
                    <a:pt x="12" y="161"/>
                  </a:cubicBezTo>
                  <a:cubicBezTo>
                    <a:pt x="22" y="141"/>
                    <a:pt x="55" y="135"/>
                    <a:pt x="62" y="118"/>
                  </a:cubicBezTo>
                  <a:cubicBezTo>
                    <a:pt x="69" y="101"/>
                    <a:pt x="56" y="80"/>
                    <a:pt x="55" y="60"/>
                  </a:cubicBezTo>
                  <a:cubicBezTo>
                    <a:pt x="54" y="40"/>
                    <a:pt x="55" y="20"/>
                    <a:pt x="57" y="0"/>
                  </a:cubicBezTo>
                </a:path>
              </a:pathLst>
            </a:custGeom>
            <a:noFill/>
            <a:ln w="9525" cap="flat" cmpd="sng">
              <a:solidFill>
                <a:srgbClr val="41414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73" name="Freeform 55"/>
            <p:cNvSpPr>
              <a:spLocks/>
            </p:cNvSpPr>
            <p:nvPr/>
          </p:nvSpPr>
          <p:spPr bwMode="auto">
            <a:xfrm>
              <a:off x="720" y="2511"/>
              <a:ext cx="80" cy="236"/>
            </a:xfrm>
            <a:custGeom>
              <a:avLst/>
              <a:gdLst>
                <a:gd name="T0" fmla="*/ 0 w 80"/>
                <a:gd name="T1" fmla="*/ 236 h 236"/>
                <a:gd name="T2" fmla="*/ 72 w 80"/>
                <a:gd name="T3" fmla="*/ 140 h 236"/>
                <a:gd name="T4" fmla="*/ 46 w 80"/>
                <a:gd name="T5" fmla="*/ 44 h 236"/>
                <a:gd name="T6" fmla="*/ 74 w 80"/>
                <a:gd name="T7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236">
                  <a:moveTo>
                    <a:pt x="0" y="236"/>
                  </a:moveTo>
                  <a:cubicBezTo>
                    <a:pt x="32" y="204"/>
                    <a:pt x="64" y="172"/>
                    <a:pt x="72" y="140"/>
                  </a:cubicBezTo>
                  <a:cubicBezTo>
                    <a:pt x="80" y="108"/>
                    <a:pt x="46" y="67"/>
                    <a:pt x="46" y="44"/>
                  </a:cubicBezTo>
                  <a:cubicBezTo>
                    <a:pt x="46" y="21"/>
                    <a:pt x="60" y="10"/>
                    <a:pt x="74" y="0"/>
                  </a:cubicBezTo>
                </a:path>
              </a:pathLst>
            </a:custGeom>
            <a:noFill/>
            <a:ln w="9525" cap="flat" cmpd="sng">
              <a:solidFill>
                <a:srgbClr val="41414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74" name="Freeform 56"/>
            <p:cNvSpPr>
              <a:spLocks/>
            </p:cNvSpPr>
            <p:nvPr/>
          </p:nvSpPr>
          <p:spPr bwMode="auto">
            <a:xfrm>
              <a:off x="1176" y="2507"/>
              <a:ext cx="132" cy="230"/>
            </a:xfrm>
            <a:custGeom>
              <a:avLst/>
              <a:gdLst>
                <a:gd name="T0" fmla="*/ 132 w 132"/>
                <a:gd name="T1" fmla="*/ 230 h 230"/>
                <a:gd name="T2" fmla="*/ 10 w 132"/>
                <a:gd name="T3" fmla="*/ 165 h 230"/>
                <a:gd name="T4" fmla="*/ 74 w 132"/>
                <a:gd name="T5" fmla="*/ 74 h 230"/>
                <a:gd name="T6" fmla="*/ 60 w 132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230">
                  <a:moveTo>
                    <a:pt x="132" y="230"/>
                  </a:moveTo>
                  <a:cubicBezTo>
                    <a:pt x="76" y="210"/>
                    <a:pt x="20" y="191"/>
                    <a:pt x="10" y="165"/>
                  </a:cubicBezTo>
                  <a:cubicBezTo>
                    <a:pt x="0" y="139"/>
                    <a:pt x="66" y="101"/>
                    <a:pt x="74" y="74"/>
                  </a:cubicBezTo>
                  <a:cubicBezTo>
                    <a:pt x="82" y="47"/>
                    <a:pt x="71" y="23"/>
                    <a:pt x="60" y="0"/>
                  </a:cubicBezTo>
                </a:path>
              </a:pathLst>
            </a:custGeom>
            <a:noFill/>
            <a:ln w="9525" cap="flat" cmpd="sng">
              <a:solidFill>
                <a:srgbClr val="41414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75" name="Freeform 57"/>
            <p:cNvSpPr>
              <a:spLocks/>
            </p:cNvSpPr>
            <p:nvPr/>
          </p:nvSpPr>
          <p:spPr bwMode="auto">
            <a:xfrm>
              <a:off x="1320" y="2509"/>
              <a:ext cx="32" cy="223"/>
            </a:xfrm>
            <a:custGeom>
              <a:avLst/>
              <a:gdLst>
                <a:gd name="T0" fmla="*/ 7 w 32"/>
                <a:gd name="T1" fmla="*/ 223 h 223"/>
                <a:gd name="T2" fmla="*/ 31 w 32"/>
                <a:gd name="T3" fmla="*/ 166 h 223"/>
                <a:gd name="T4" fmla="*/ 2 w 32"/>
                <a:gd name="T5" fmla="*/ 127 h 223"/>
                <a:gd name="T6" fmla="*/ 22 w 32"/>
                <a:gd name="T7" fmla="*/ 60 h 223"/>
                <a:gd name="T8" fmla="*/ 2 w 32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3">
                  <a:moveTo>
                    <a:pt x="7" y="223"/>
                  </a:moveTo>
                  <a:cubicBezTo>
                    <a:pt x="19" y="202"/>
                    <a:pt x="32" y="182"/>
                    <a:pt x="31" y="166"/>
                  </a:cubicBezTo>
                  <a:cubicBezTo>
                    <a:pt x="30" y="150"/>
                    <a:pt x="4" y="145"/>
                    <a:pt x="2" y="127"/>
                  </a:cubicBezTo>
                  <a:cubicBezTo>
                    <a:pt x="0" y="109"/>
                    <a:pt x="22" y="81"/>
                    <a:pt x="22" y="60"/>
                  </a:cubicBezTo>
                  <a:cubicBezTo>
                    <a:pt x="22" y="39"/>
                    <a:pt x="12" y="19"/>
                    <a:pt x="2" y="0"/>
                  </a:cubicBezTo>
                </a:path>
              </a:pathLst>
            </a:custGeom>
            <a:noFill/>
            <a:ln w="9525" cap="flat" cmpd="sng">
              <a:solidFill>
                <a:srgbClr val="41414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76" name="Freeform 58"/>
            <p:cNvSpPr>
              <a:spLocks/>
            </p:cNvSpPr>
            <p:nvPr/>
          </p:nvSpPr>
          <p:spPr bwMode="auto">
            <a:xfrm>
              <a:off x="1544" y="2504"/>
              <a:ext cx="165" cy="173"/>
            </a:xfrm>
            <a:custGeom>
              <a:avLst/>
              <a:gdLst>
                <a:gd name="T0" fmla="*/ 165 w 165"/>
                <a:gd name="T1" fmla="*/ 173 h 173"/>
                <a:gd name="T2" fmla="*/ 21 w 165"/>
                <a:gd name="T3" fmla="*/ 132 h 173"/>
                <a:gd name="T4" fmla="*/ 42 w 165"/>
                <a:gd name="T5" fmla="*/ 58 h 173"/>
                <a:gd name="T6" fmla="*/ 11 w 165"/>
                <a:gd name="T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5" h="173">
                  <a:moveTo>
                    <a:pt x="165" y="173"/>
                  </a:moveTo>
                  <a:cubicBezTo>
                    <a:pt x="103" y="162"/>
                    <a:pt x="42" y="151"/>
                    <a:pt x="21" y="132"/>
                  </a:cubicBezTo>
                  <a:cubicBezTo>
                    <a:pt x="0" y="113"/>
                    <a:pt x="44" y="80"/>
                    <a:pt x="42" y="58"/>
                  </a:cubicBezTo>
                  <a:cubicBezTo>
                    <a:pt x="40" y="36"/>
                    <a:pt x="25" y="18"/>
                    <a:pt x="11" y="0"/>
                  </a:cubicBezTo>
                </a:path>
              </a:pathLst>
            </a:custGeom>
            <a:noFill/>
            <a:ln w="9525" cap="flat" cmpd="sng">
              <a:solidFill>
                <a:srgbClr val="41414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77" name="Freeform 59"/>
            <p:cNvSpPr>
              <a:spLocks/>
            </p:cNvSpPr>
            <p:nvPr/>
          </p:nvSpPr>
          <p:spPr bwMode="auto">
            <a:xfrm>
              <a:off x="1661" y="2507"/>
              <a:ext cx="70" cy="165"/>
            </a:xfrm>
            <a:custGeom>
              <a:avLst/>
              <a:gdLst>
                <a:gd name="T0" fmla="*/ 67 w 70"/>
                <a:gd name="T1" fmla="*/ 165 h 165"/>
                <a:gd name="T2" fmla="*/ 62 w 70"/>
                <a:gd name="T3" fmla="*/ 110 h 165"/>
                <a:gd name="T4" fmla="*/ 17 w 70"/>
                <a:gd name="T5" fmla="*/ 76 h 165"/>
                <a:gd name="T6" fmla="*/ 0 w 70"/>
                <a:gd name="T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165">
                  <a:moveTo>
                    <a:pt x="67" y="165"/>
                  </a:moveTo>
                  <a:cubicBezTo>
                    <a:pt x="68" y="145"/>
                    <a:pt x="70" y="125"/>
                    <a:pt x="62" y="110"/>
                  </a:cubicBezTo>
                  <a:cubicBezTo>
                    <a:pt x="54" y="95"/>
                    <a:pt x="27" y="94"/>
                    <a:pt x="17" y="76"/>
                  </a:cubicBezTo>
                  <a:cubicBezTo>
                    <a:pt x="7" y="58"/>
                    <a:pt x="3" y="2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41414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78" name="Freeform 60"/>
            <p:cNvSpPr>
              <a:spLocks/>
            </p:cNvSpPr>
            <p:nvPr/>
          </p:nvSpPr>
          <p:spPr bwMode="auto">
            <a:xfrm>
              <a:off x="1752" y="2509"/>
              <a:ext cx="69" cy="168"/>
            </a:xfrm>
            <a:custGeom>
              <a:avLst/>
              <a:gdLst>
                <a:gd name="T0" fmla="*/ 0 w 69"/>
                <a:gd name="T1" fmla="*/ 168 h 168"/>
                <a:gd name="T2" fmla="*/ 65 w 69"/>
                <a:gd name="T3" fmla="*/ 120 h 168"/>
                <a:gd name="T4" fmla="*/ 26 w 69"/>
                <a:gd name="T5" fmla="*/ 50 h 168"/>
                <a:gd name="T6" fmla="*/ 58 w 69"/>
                <a:gd name="T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168">
                  <a:moveTo>
                    <a:pt x="0" y="168"/>
                  </a:moveTo>
                  <a:cubicBezTo>
                    <a:pt x="30" y="154"/>
                    <a:pt x="61" y="140"/>
                    <a:pt x="65" y="120"/>
                  </a:cubicBezTo>
                  <a:cubicBezTo>
                    <a:pt x="69" y="100"/>
                    <a:pt x="27" y="70"/>
                    <a:pt x="26" y="50"/>
                  </a:cubicBezTo>
                  <a:cubicBezTo>
                    <a:pt x="25" y="30"/>
                    <a:pt x="41" y="15"/>
                    <a:pt x="58" y="0"/>
                  </a:cubicBezTo>
                </a:path>
              </a:pathLst>
            </a:custGeom>
            <a:noFill/>
            <a:ln w="9525" cap="flat" cmpd="sng">
              <a:solidFill>
                <a:srgbClr val="41414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79" name="Freeform 61"/>
            <p:cNvSpPr>
              <a:spLocks/>
            </p:cNvSpPr>
            <p:nvPr/>
          </p:nvSpPr>
          <p:spPr bwMode="auto">
            <a:xfrm>
              <a:off x="1928" y="2507"/>
              <a:ext cx="76" cy="213"/>
            </a:xfrm>
            <a:custGeom>
              <a:avLst/>
              <a:gdLst>
                <a:gd name="T0" fmla="*/ 76 w 76"/>
                <a:gd name="T1" fmla="*/ 213 h 213"/>
                <a:gd name="T2" fmla="*/ 6 w 76"/>
                <a:gd name="T3" fmla="*/ 153 h 213"/>
                <a:gd name="T4" fmla="*/ 38 w 76"/>
                <a:gd name="T5" fmla="*/ 84 h 213"/>
                <a:gd name="T6" fmla="*/ 33 w 76"/>
                <a:gd name="T7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13">
                  <a:moveTo>
                    <a:pt x="76" y="213"/>
                  </a:moveTo>
                  <a:cubicBezTo>
                    <a:pt x="44" y="193"/>
                    <a:pt x="12" y="174"/>
                    <a:pt x="6" y="153"/>
                  </a:cubicBezTo>
                  <a:cubicBezTo>
                    <a:pt x="0" y="132"/>
                    <a:pt x="34" y="109"/>
                    <a:pt x="38" y="84"/>
                  </a:cubicBezTo>
                  <a:cubicBezTo>
                    <a:pt x="42" y="59"/>
                    <a:pt x="37" y="29"/>
                    <a:pt x="33" y="0"/>
                  </a:cubicBezTo>
                </a:path>
              </a:pathLst>
            </a:custGeom>
            <a:noFill/>
            <a:ln w="9525" cap="flat" cmpd="sng">
              <a:solidFill>
                <a:srgbClr val="41414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80" name="Freeform 62"/>
            <p:cNvSpPr>
              <a:spLocks/>
            </p:cNvSpPr>
            <p:nvPr/>
          </p:nvSpPr>
          <p:spPr bwMode="auto">
            <a:xfrm>
              <a:off x="2016" y="2509"/>
              <a:ext cx="78" cy="214"/>
            </a:xfrm>
            <a:custGeom>
              <a:avLst/>
              <a:gdLst>
                <a:gd name="T0" fmla="*/ 0 w 78"/>
                <a:gd name="T1" fmla="*/ 214 h 214"/>
                <a:gd name="T2" fmla="*/ 72 w 78"/>
                <a:gd name="T3" fmla="*/ 166 h 214"/>
                <a:gd name="T4" fmla="*/ 34 w 78"/>
                <a:gd name="T5" fmla="*/ 106 h 214"/>
                <a:gd name="T6" fmla="*/ 50 w 78"/>
                <a:gd name="T7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214">
                  <a:moveTo>
                    <a:pt x="0" y="214"/>
                  </a:moveTo>
                  <a:cubicBezTo>
                    <a:pt x="33" y="199"/>
                    <a:pt x="66" y="184"/>
                    <a:pt x="72" y="166"/>
                  </a:cubicBezTo>
                  <a:cubicBezTo>
                    <a:pt x="78" y="148"/>
                    <a:pt x="38" y="134"/>
                    <a:pt x="34" y="106"/>
                  </a:cubicBezTo>
                  <a:cubicBezTo>
                    <a:pt x="30" y="78"/>
                    <a:pt x="40" y="39"/>
                    <a:pt x="50" y="0"/>
                  </a:cubicBezTo>
                </a:path>
              </a:pathLst>
            </a:custGeom>
            <a:noFill/>
            <a:ln w="9525" cap="flat" cmpd="sng">
              <a:solidFill>
                <a:srgbClr val="41414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81" name="Freeform 63"/>
            <p:cNvSpPr>
              <a:spLocks/>
            </p:cNvSpPr>
            <p:nvPr/>
          </p:nvSpPr>
          <p:spPr bwMode="auto">
            <a:xfrm>
              <a:off x="3384" y="2508"/>
              <a:ext cx="85" cy="243"/>
            </a:xfrm>
            <a:custGeom>
              <a:avLst/>
              <a:gdLst>
                <a:gd name="T0" fmla="*/ 72 w 85"/>
                <a:gd name="T1" fmla="*/ 243 h 243"/>
                <a:gd name="T2" fmla="*/ 75 w 85"/>
                <a:gd name="T3" fmla="*/ 135 h 243"/>
                <a:gd name="T4" fmla="*/ 12 w 85"/>
                <a:gd name="T5" fmla="*/ 77 h 243"/>
                <a:gd name="T6" fmla="*/ 5 w 85"/>
                <a:gd name="T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243">
                  <a:moveTo>
                    <a:pt x="72" y="243"/>
                  </a:moveTo>
                  <a:cubicBezTo>
                    <a:pt x="78" y="203"/>
                    <a:pt x="85" y="163"/>
                    <a:pt x="75" y="135"/>
                  </a:cubicBezTo>
                  <a:cubicBezTo>
                    <a:pt x="65" y="107"/>
                    <a:pt x="24" y="99"/>
                    <a:pt x="12" y="77"/>
                  </a:cubicBezTo>
                  <a:cubicBezTo>
                    <a:pt x="0" y="55"/>
                    <a:pt x="2" y="27"/>
                    <a:pt x="5" y="0"/>
                  </a:cubicBezTo>
                </a:path>
              </a:pathLst>
            </a:custGeom>
            <a:noFill/>
            <a:ln w="9525" cap="flat" cmpd="sng">
              <a:solidFill>
                <a:srgbClr val="41414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82" name="Freeform 64"/>
            <p:cNvSpPr>
              <a:spLocks/>
            </p:cNvSpPr>
            <p:nvPr/>
          </p:nvSpPr>
          <p:spPr bwMode="auto">
            <a:xfrm>
              <a:off x="3797" y="2509"/>
              <a:ext cx="115" cy="229"/>
            </a:xfrm>
            <a:custGeom>
              <a:avLst/>
              <a:gdLst>
                <a:gd name="T0" fmla="*/ 115 w 115"/>
                <a:gd name="T1" fmla="*/ 226 h 229"/>
                <a:gd name="T2" fmla="*/ 43 w 115"/>
                <a:gd name="T3" fmla="*/ 214 h 229"/>
                <a:gd name="T4" fmla="*/ 2 w 115"/>
                <a:gd name="T5" fmla="*/ 134 h 229"/>
                <a:gd name="T6" fmla="*/ 33 w 115"/>
                <a:gd name="T7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229">
                  <a:moveTo>
                    <a:pt x="115" y="226"/>
                  </a:moveTo>
                  <a:cubicBezTo>
                    <a:pt x="88" y="227"/>
                    <a:pt x="62" y="229"/>
                    <a:pt x="43" y="214"/>
                  </a:cubicBezTo>
                  <a:cubicBezTo>
                    <a:pt x="24" y="199"/>
                    <a:pt x="4" y="170"/>
                    <a:pt x="2" y="134"/>
                  </a:cubicBezTo>
                  <a:cubicBezTo>
                    <a:pt x="0" y="98"/>
                    <a:pt x="16" y="49"/>
                    <a:pt x="33" y="0"/>
                  </a:cubicBezTo>
                </a:path>
              </a:pathLst>
            </a:custGeom>
            <a:noFill/>
            <a:ln w="9525" cap="flat" cmpd="sng">
              <a:solidFill>
                <a:srgbClr val="41414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83" name="Freeform 65"/>
            <p:cNvSpPr>
              <a:spLocks/>
            </p:cNvSpPr>
            <p:nvPr/>
          </p:nvSpPr>
          <p:spPr bwMode="auto">
            <a:xfrm>
              <a:off x="3886" y="2507"/>
              <a:ext cx="91" cy="225"/>
            </a:xfrm>
            <a:custGeom>
              <a:avLst/>
              <a:gdLst>
                <a:gd name="T0" fmla="*/ 38 w 91"/>
                <a:gd name="T1" fmla="*/ 225 h 225"/>
                <a:gd name="T2" fmla="*/ 86 w 91"/>
                <a:gd name="T3" fmla="*/ 148 h 225"/>
                <a:gd name="T4" fmla="*/ 7 w 91"/>
                <a:gd name="T5" fmla="*/ 93 h 225"/>
                <a:gd name="T6" fmla="*/ 45 w 91"/>
                <a:gd name="T7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225">
                  <a:moveTo>
                    <a:pt x="38" y="225"/>
                  </a:moveTo>
                  <a:cubicBezTo>
                    <a:pt x="64" y="197"/>
                    <a:pt x="91" y="170"/>
                    <a:pt x="86" y="148"/>
                  </a:cubicBezTo>
                  <a:cubicBezTo>
                    <a:pt x="81" y="126"/>
                    <a:pt x="14" y="118"/>
                    <a:pt x="7" y="93"/>
                  </a:cubicBezTo>
                  <a:cubicBezTo>
                    <a:pt x="0" y="68"/>
                    <a:pt x="22" y="34"/>
                    <a:pt x="45" y="0"/>
                  </a:cubicBezTo>
                </a:path>
              </a:pathLst>
            </a:custGeom>
            <a:noFill/>
            <a:ln w="9525" cap="flat" cmpd="sng">
              <a:solidFill>
                <a:srgbClr val="41414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84" name="Freeform 66"/>
            <p:cNvSpPr>
              <a:spLocks/>
            </p:cNvSpPr>
            <p:nvPr/>
          </p:nvSpPr>
          <p:spPr bwMode="auto">
            <a:xfrm>
              <a:off x="4063" y="2511"/>
              <a:ext cx="58" cy="238"/>
            </a:xfrm>
            <a:custGeom>
              <a:avLst/>
              <a:gdLst>
                <a:gd name="T0" fmla="*/ 5 w 58"/>
                <a:gd name="T1" fmla="*/ 238 h 238"/>
                <a:gd name="T2" fmla="*/ 58 w 58"/>
                <a:gd name="T3" fmla="*/ 166 h 238"/>
                <a:gd name="T4" fmla="*/ 7 w 58"/>
                <a:gd name="T5" fmla="*/ 96 h 238"/>
                <a:gd name="T6" fmla="*/ 17 w 58"/>
                <a:gd name="T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238">
                  <a:moveTo>
                    <a:pt x="5" y="238"/>
                  </a:moveTo>
                  <a:cubicBezTo>
                    <a:pt x="31" y="214"/>
                    <a:pt x="58" y="190"/>
                    <a:pt x="58" y="166"/>
                  </a:cubicBezTo>
                  <a:cubicBezTo>
                    <a:pt x="58" y="142"/>
                    <a:pt x="14" y="124"/>
                    <a:pt x="7" y="96"/>
                  </a:cubicBezTo>
                  <a:cubicBezTo>
                    <a:pt x="0" y="68"/>
                    <a:pt x="8" y="34"/>
                    <a:pt x="17" y="0"/>
                  </a:cubicBezTo>
                </a:path>
              </a:pathLst>
            </a:custGeom>
            <a:noFill/>
            <a:ln w="9525" cap="flat" cmpd="sng">
              <a:solidFill>
                <a:srgbClr val="41414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485" name="Group 67"/>
          <p:cNvGrpSpPr>
            <a:grpSpLocks/>
          </p:cNvGrpSpPr>
          <p:nvPr/>
        </p:nvGrpSpPr>
        <p:grpSpPr bwMode="auto">
          <a:xfrm>
            <a:off x="2560154" y="2990574"/>
            <a:ext cx="3411538" cy="1089025"/>
            <a:chOff x="511" y="1391"/>
            <a:chExt cx="3568" cy="1059"/>
          </a:xfrm>
        </p:grpSpPr>
        <p:sp>
          <p:nvSpPr>
            <p:cNvPr id="486" name="Freeform 68"/>
            <p:cNvSpPr>
              <a:spLocks/>
            </p:cNvSpPr>
            <p:nvPr/>
          </p:nvSpPr>
          <p:spPr bwMode="auto">
            <a:xfrm>
              <a:off x="511" y="2077"/>
              <a:ext cx="3" cy="372"/>
            </a:xfrm>
            <a:custGeom>
              <a:avLst/>
              <a:gdLst>
                <a:gd name="T0" fmla="*/ 0 w 3"/>
                <a:gd name="T1" fmla="*/ 372 h 372"/>
                <a:gd name="T2" fmla="*/ 3 w 3"/>
                <a:gd name="T3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372">
                  <a:moveTo>
                    <a:pt x="0" y="372"/>
                  </a:moveTo>
                  <a:lnTo>
                    <a:pt x="3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med" len="med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87" name="Freeform 69"/>
            <p:cNvSpPr>
              <a:spLocks/>
            </p:cNvSpPr>
            <p:nvPr/>
          </p:nvSpPr>
          <p:spPr bwMode="auto">
            <a:xfrm>
              <a:off x="799" y="2154"/>
              <a:ext cx="3" cy="293"/>
            </a:xfrm>
            <a:custGeom>
              <a:avLst/>
              <a:gdLst>
                <a:gd name="T0" fmla="*/ 0 w 3"/>
                <a:gd name="T1" fmla="*/ 293 h 293"/>
                <a:gd name="T2" fmla="*/ 3 w 3"/>
                <a:gd name="T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93">
                  <a:moveTo>
                    <a:pt x="0" y="293"/>
                  </a:moveTo>
                  <a:lnTo>
                    <a:pt x="3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med" len="med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88" name="Freeform 70"/>
            <p:cNvSpPr>
              <a:spLocks/>
            </p:cNvSpPr>
            <p:nvPr/>
          </p:nvSpPr>
          <p:spPr bwMode="auto">
            <a:xfrm>
              <a:off x="682" y="2091"/>
              <a:ext cx="1" cy="358"/>
            </a:xfrm>
            <a:custGeom>
              <a:avLst/>
              <a:gdLst>
                <a:gd name="T0" fmla="*/ 0 w 1"/>
                <a:gd name="T1" fmla="*/ 358 h 358"/>
                <a:gd name="T2" fmla="*/ 0 w 1"/>
                <a:gd name="T3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58">
                  <a:moveTo>
                    <a:pt x="0" y="358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med" len="med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89" name="Freeform 71"/>
            <p:cNvSpPr>
              <a:spLocks/>
            </p:cNvSpPr>
            <p:nvPr/>
          </p:nvSpPr>
          <p:spPr bwMode="auto">
            <a:xfrm>
              <a:off x="1234" y="2259"/>
              <a:ext cx="1" cy="191"/>
            </a:xfrm>
            <a:custGeom>
              <a:avLst/>
              <a:gdLst>
                <a:gd name="T0" fmla="*/ 1 w 1"/>
                <a:gd name="T1" fmla="*/ 191 h 191"/>
                <a:gd name="T2" fmla="*/ 0 w 1"/>
                <a:gd name="T3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91">
                  <a:moveTo>
                    <a:pt x="1" y="191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med" len="med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90" name="Freeform 72"/>
            <p:cNvSpPr>
              <a:spLocks/>
            </p:cNvSpPr>
            <p:nvPr/>
          </p:nvSpPr>
          <p:spPr bwMode="auto">
            <a:xfrm>
              <a:off x="1309" y="2149"/>
              <a:ext cx="1" cy="296"/>
            </a:xfrm>
            <a:custGeom>
              <a:avLst/>
              <a:gdLst>
                <a:gd name="T0" fmla="*/ 0 w 1"/>
                <a:gd name="T1" fmla="*/ 296 h 296"/>
                <a:gd name="T2" fmla="*/ 1 w 1"/>
                <a:gd name="T3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96">
                  <a:moveTo>
                    <a:pt x="0" y="296"/>
                  </a:moveTo>
                  <a:lnTo>
                    <a:pt x="1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med" len="med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91" name="Freeform 73"/>
            <p:cNvSpPr>
              <a:spLocks/>
            </p:cNvSpPr>
            <p:nvPr/>
          </p:nvSpPr>
          <p:spPr bwMode="auto">
            <a:xfrm>
              <a:off x="1546" y="1592"/>
              <a:ext cx="1" cy="854"/>
            </a:xfrm>
            <a:custGeom>
              <a:avLst/>
              <a:gdLst>
                <a:gd name="T0" fmla="*/ 1 w 1"/>
                <a:gd name="T1" fmla="*/ 854 h 854"/>
                <a:gd name="T2" fmla="*/ 0 w 1"/>
                <a:gd name="T3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854">
                  <a:moveTo>
                    <a:pt x="1" y="854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med" len="med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92" name="Line 74"/>
            <p:cNvSpPr>
              <a:spLocks noChangeShapeType="1"/>
            </p:cNvSpPr>
            <p:nvPr/>
          </p:nvSpPr>
          <p:spPr bwMode="auto">
            <a:xfrm flipH="1" flipV="1">
              <a:off x="1647" y="1391"/>
              <a:ext cx="1" cy="105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93" name="Line 75"/>
            <p:cNvSpPr>
              <a:spLocks noChangeShapeType="1"/>
            </p:cNvSpPr>
            <p:nvPr/>
          </p:nvSpPr>
          <p:spPr bwMode="auto">
            <a:xfrm flipV="1">
              <a:off x="1806" y="1401"/>
              <a:ext cx="0" cy="10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94" name="Line 76"/>
            <p:cNvSpPr>
              <a:spLocks noChangeShapeType="1"/>
            </p:cNvSpPr>
            <p:nvPr/>
          </p:nvSpPr>
          <p:spPr bwMode="auto">
            <a:xfrm flipV="1">
              <a:off x="1959" y="1704"/>
              <a:ext cx="0" cy="74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95" name="Line 77"/>
            <p:cNvSpPr>
              <a:spLocks noChangeShapeType="1"/>
            </p:cNvSpPr>
            <p:nvPr/>
          </p:nvSpPr>
          <p:spPr bwMode="auto">
            <a:xfrm flipV="1">
              <a:off x="2065" y="1943"/>
              <a:ext cx="0" cy="50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96" name="Line 78"/>
            <p:cNvSpPr>
              <a:spLocks noChangeShapeType="1"/>
            </p:cNvSpPr>
            <p:nvPr/>
          </p:nvSpPr>
          <p:spPr bwMode="auto">
            <a:xfrm flipV="1">
              <a:off x="3392" y="2092"/>
              <a:ext cx="0" cy="35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97" name="Line 79"/>
            <p:cNvSpPr>
              <a:spLocks noChangeShapeType="1"/>
            </p:cNvSpPr>
            <p:nvPr/>
          </p:nvSpPr>
          <p:spPr bwMode="auto">
            <a:xfrm flipV="1">
              <a:off x="3832" y="1743"/>
              <a:ext cx="0" cy="70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98" name="Line 80"/>
            <p:cNvSpPr>
              <a:spLocks noChangeShapeType="1"/>
            </p:cNvSpPr>
            <p:nvPr/>
          </p:nvSpPr>
          <p:spPr bwMode="auto">
            <a:xfrm flipH="1" flipV="1">
              <a:off x="3927" y="1777"/>
              <a:ext cx="3" cy="67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99" name="Line 81"/>
            <p:cNvSpPr>
              <a:spLocks noChangeShapeType="1"/>
            </p:cNvSpPr>
            <p:nvPr/>
          </p:nvSpPr>
          <p:spPr bwMode="auto">
            <a:xfrm flipH="1" flipV="1">
              <a:off x="4076" y="1889"/>
              <a:ext cx="3" cy="5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500" name="Group 82"/>
          <p:cNvGrpSpPr>
            <a:grpSpLocks/>
          </p:cNvGrpSpPr>
          <p:nvPr/>
        </p:nvGrpSpPr>
        <p:grpSpPr bwMode="auto">
          <a:xfrm>
            <a:off x="2564917" y="2811187"/>
            <a:ext cx="3400425" cy="1036637"/>
            <a:chOff x="514" y="1217"/>
            <a:chExt cx="3559" cy="1008"/>
          </a:xfrm>
        </p:grpSpPr>
        <p:sp>
          <p:nvSpPr>
            <p:cNvPr id="501" name="Line 83"/>
            <p:cNvSpPr>
              <a:spLocks noChangeShapeType="1"/>
            </p:cNvSpPr>
            <p:nvPr/>
          </p:nvSpPr>
          <p:spPr bwMode="auto">
            <a:xfrm flipV="1">
              <a:off x="514" y="1229"/>
              <a:ext cx="1" cy="84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02" name="Line 84"/>
            <p:cNvSpPr>
              <a:spLocks noChangeShapeType="1"/>
            </p:cNvSpPr>
            <p:nvPr/>
          </p:nvSpPr>
          <p:spPr bwMode="auto">
            <a:xfrm flipV="1">
              <a:off x="682" y="1224"/>
              <a:ext cx="3" cy="8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03" name="Line 85"/>
            <p:cNvSpPr>
              <a:spLocks noChangeShapeType="1"/>
            </p:cNvSpPr>
            <p:nvPr/>
          </p:nvSpPr>
          <p:spPr bwMode="auto">
            <a:xfrm flipH="1" flipV="1">
              <a:off x="799" y="1231"/>
              <a:ext cx="1" cy="90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04" name="Line 86"/>
            <p:cNvSpPr>
              <a:spLocks noChangeShapeType="1"/>
            </p:cNvSpPr>
            <p:nvPr/>
          </p:nvSpPr>
          <p:spPr bwMode="auto">
            <a:xfrm flipH="1" flipV="1">
              <a:off x="1236" y="1228"/>
              <a:ext cx="1" cy="99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05" name="Line 87"/>
            <p:cNvSpPr>
              <a:spLocks noChangeShapeType="1"/>
            </p:cNvSpPr>
            <p:nvPr/>
          </p:nvSpPr>
          <p:spPr bwMode="auto">
            <a:xfrm flipH="1" flipV="1">
              <a:off x="1308" y="1225"/>
              <a:ext cx="3" cy="8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06" name="Line 88"/>
            <p:cNvSpPr>
              <a:spLocks noChangeShapeType="1"/>
            </p:cNvSpPr>
            <p:nvPr/>
          </p:nvSpPr>
          <p:spPr bwMode="auto">
            <a:xfrm flipH="1" flipV="1">
              <a:off x="1546" y="1222"/>
              <a:ext cx="3" cy="33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07" name="Line 89"/>
            <p:cNvSpPr>
              <a:spLocks noChangeShapeType="1"/>
            </p:cNvSpPr>
            <p:nvPr/>
          </p:nvSpPr>
          <p:spPr bwMode="auto">
            <a:xfrm flipH="1" flipV="1">
              <a:off x="1649" y="1223"/>
              <a:ext cx="0" cy="15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08" name="Line 90"/>
            <p:cNvSpPr>
              <a:spLocks noChangeShapeType="1"/>
            </p:cNvSpPr>
            <p:nvPr/>
          </p:nvSpPr>
          <p:spPr bwMode="auto">
            <a:xfrm flipH="1" flipV="1">
              <a:off x="1805" y="1217"/>
              <a:ext cx="0" cy="15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09" name="Line 91"/>
            <p:cNvSpPr>
              <a:spLocks noChangeShapeType="1"/>
            </p:cNvSpPr>
            <p:nvPr/>
          </p:nvSpPr>
          <p:spPr bwMode="auto">
            <a:xfrm flipH="1" flipV="1">
              <a:off x="1957" y="1224"/>
              <a:ext cx="2" cy="43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10" name="Line 92"/>
            <p:cNvSpPr>
              <a:spLocks noChangeShapeType="1"/>
            </p:cNvSpPr>
            <p:nvPr/>
          </p:nvSpPr>
          <p:spPr bwMode="auto">
            <a:xfrm flipH="1" flipV="1">
              <a:off x="2065" y="1223"/>
              <a:ext cx="0" cy="66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11" name="Line 93"/>
            <p:cNvSpPr>
              <a:spLocks noChangeShapeType="1"/>
            </p:cNvSpPr>
            <p:nvPr/>
          </p:nvSpPr>
          <p:spPr bwMode="auto">
            <a:xfrm flipV="1">
              <a:off x="3392" y="1222"/>
              <a:ext cx="1" cy="8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12" name="Line 94"/>
            <p:cNvSpPr>
              <a:spLocks noChangeShapeType="1"/>
            </p:cNvSpPr>
            <p:nvPr/>
          </p:nvSpPr>
          <p:spPr bwMode="auto">
            <a:xfrm flipH="1" flipV="1">
              <a:off x="3829" y="1230"/>
              <a:ext cx="2" cy="49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13" name="Line 95"/>
            <p:cNvSpPr>
              <a:spLocks noChangeShapeType="1"/>
            </p:cNvSpPr>
            <p:nvPr/>
          </p:nvSpPr>
          <p:spPr bwMode="auto">
            <a:xfrm flipH="1" flipV="1">
              <a:off x="3928" y="1228"/>
              <a:ext cx="1" cy="5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14" name="Line 96"/>
            <p:cNvSpPr>
              <a:spLocks noChangeShapeType="1"/>
            </p:cNvSpPr>
            <p:nvPr/>
          </p:nvSpPr>
          <p:spPr bwMode="auto">
            <a:xfrm flipH="1" flipV="1">
              <a:off x="4072" y="1230"/>
              <a:ext cx="1" cy="6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515" name="Group 97"/>
          <p:cNvGrpSpPr>
            <a:grpSpLocks/>
          </p:cNvGrpSpPr>
          <p:nvPr/>
        </p:nvGrpSpPr>
        <p:grpSpPr bwMode="auto">
          <a:xfrm>
            <a:off x="3344379" y="2106337"/>
            <a:ext cx="2665413" cy="427037"/>
            <a:chOff x="1330" y="769"/>
            <a:chExt cx="2789" cy="415"/>
          </a:xfrm>
        </p:grpSpPr>
        <p:sp>
          <p:nvSpPr>
            <p:cNvPr id="516" name="Freeform 98"/>
            <p:cNvSpPr>
              <a:spLocks/>
            </p:cNvSpPr>
            <p:nvPr/>
          </p:nvSpPr>
          <p:spPr bwMode="auto">
            <a:xfrm>
              <a:off x="1330" y="771"/>
              <a:ext cx="180" cy="339"/>
            </a:xfrm>
            <a:custGeom>
              <a:avLst/>
              <a:gdLst>
                <a:gd name="T0" fmla="*/ 180 w 180"/>
                <a:gd name="T1" fmla="*/ 339 h 339"/>
                <a:gd name="T2" fmla="*/ 16 w 180"/>
                <a:gd name="T3" fmla="*/ 243 h 339"/>
                <a:gd name="T4" fmla="*/ 84 w 180"/>
                <a:gd name="T5" fmla="*/ 106 h 339"/>
                <a:gd name="T6" fmla="*/ 67 w 180"/>
                <a:gd name="T7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" h="339">
                  <a:moveTo>
                    <a:pt x="180" y="339"/>
                  </a:moveTo>
                  <a:cubicBezTo>
                    <a:pt x="106" y="310"/>
                    <a:pt x="32" y="282"/>
                    <a:pt x="16" y="243"/>
                  </a:cubicBezTo>
                  <a:cubicBezTo>
                    <a:pt x="0" y="204"/>
                    <a:pt x="76" y="146"/>
                    <a:pt x="84" y="106"/>
                  </a:cubicBezTo>
                  <a:cubicBezTo>
                    <a:pt x="92" y="66"/>
                    <a:pt x="79" y="33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rgbClr val="41414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17" name="Freeform 99"/>
            <p:cNvSpPr>
              <a:spLocks/>
            </p:cNvSpPr>
            <p:nvPr/>
          </p:nvSpPr>
          <p:spPr bwMode="auto">
            <a:xfrm>
              <a:off x="1469" y="769"/>
              <a:ext cx="62" cy="338"/>
            </a:xfrm>
            <a:custGeom>
              <a:avLst/>
              <a:gdLst>
                <a:gd name="T0" fmla="*/ 62 w 62"/>
                <a:gd name="T1" fmla="*/ 338 h 338"/>
                <a:gd name="T2" fmla="*/ 5 w 62"/>
                <a:gd name="T3" fmla="*/ 238 h 338"/>
                <a:gd name="T4" fmla="*/ 31 w 62"/>
                <a:gd name="T5" fmla="*/ 103 h 338"/>
                <a:gd name="T6" fmla="*/ 7 w 62"/>
                <a:gd name="T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338">
                  <a:moveTo>
                    <a:pt x="62" y="338"/>
                  </a:moveTo>
                  <a:cubicBezTo>
                    <a:pt x="36" y="307"/>
                    <a:pt x="10" y="277"/>
                    <a:pt x="5" y="238"/>
                  </a:cubicBezTo>
                  <a:cubicBezTo>
                    <a:pt x="0" y="199"/>
                    <a:pt x="31" y="143"/>
                    <a:pt x="31" y="103"/>
                  </a:cubicBezTo>
                  <a:cubicBezTo>
                    <a:pt x="31" y="63"/>
                    <a:pt x="19" y="31"/>
                    <a:pt x="7" y="0"/>
                  </a:cubicBezTo>
                </a:path>
              </a:pathLst>
            </a:custGeom>
            <a:noFill/>
            <a:ln w="9525" cap="flat" cmpd="sng">
              <a:solidFill>
                <a:srgbClr val="41414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18" name="Freeform 100"/>
            <p:cNvSpPr>
              <a:spLocks/>
            </p:cNvSpPr>
            <p:nvPr/>
          </p:nvSpPr>
          <p:spPr bwMode="auto">
            <a:xfrm>
              <a:off x="1548" y="771"/>
              <a:ext cx="113" cy="300"/>
            </a:xfrm>
            <a:custGeom>
              <a:avLst/>
              <a:gdLst>
                <a:gd name="T0" fmla="*/ 113 w 113"/>
                <a:gd name="T1" fmla="*/ 300 h 300"/>
                <a:gd name="T2" fmla="*/ 14 w 113"/>
                <a:gd name="T3" fmla="*/ 240 h 300"/>
                <a:gd name="T4" fmla="*/ 31 w 113"/>
                <a:gd name="T5" fmla="*/ 106 h 300"/>
                <a:gd name="T6" fmla="*/ 2 w 113"/>
                <a:gd name="T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" h="300">
                  <a:moveTo>
                    <a:pt x="113" y="300"/>
                  </a:moveTo>
                  <a:cubicBezTo>
                    <a:pt x="70" y="286"/>
                    <a:pt x="28" y="272"/>
                    <a:pt x="14" y="240"/>
                  </a:cubicBezTo>
                  <a:cubicBezTo>
                    <a:pt x="0" y="208"/>
                    <a:pt x="33" y="146"/>
                    <a:pt x="31" y="106"/>
                  </a:cubicBezTo>
                  <a:cubicBezTo>
                    <a:pt x="29" y="66"/>
                    <a:pt x="15" y="33"/>
                    <a:pt x="2" y="0"/>
                  </a:cubicBezTo>
                </a:path>
              </a:pathLst>
            </a:custGeom>
            <a:noFill/>
            <a:ln w="9525" cap="flat" cmpd="sng">
              <a:solidFill>
                <a:srgbClr val="41414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19" name="Freeform 101"/>
            <p:cNvSpPr>
              <a:spLocks/>
            </p:cNvSpPr>
            <p:nvPr/>
          </p:nvSpPr>
          <p:spPr bwMode="auto">
            <a:xfrm>
              <a:off x="1610" y="771"/>
              <a:ext cx="78" cy="298"/>
            </a:xfrm>
            <a:custGeom>
              <a:avLst/>
              <a:gdLst>
                <a:gd name="T0" fmla="*/ 56 w 78"/>
                <a:gd name="T1" fmla="*/ 298 h 298"/>
                <a:gd name="T2" fmla="*/ 72 w 78"/>
                <a:gd name="T3" fmla="*/ 168 h 298"/>
                <a:gd name="T4" fmla="*/ 22 w 78"/>
                <a:gd name="T5" fmla="*/ 75 h 298"/>
                <a:gd name="T6" fmla="*/ 0 w 78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298">
                  <a:moveTo>
                    <a:pt x="56" y="298"/>
                  </a:moveTo>
                  <a:cubicBezTo>
                    <a:pt x="67" y="251"/>
                    <a:pt x="78" y="205"/>
                    <a:pt x="72" y="168"/>
                  </a:cubicBezTo>
                  <a:cubicBezTo>
                    <a:pt x="66" y="131"/>
                    <a:pt x="34" y="103"/>
                    <a:pt x="22" y="75"/>
                  </a:cubicBezTo>
                  <a:cubicBezTo>
                    <a:pt x="10" y="47"/>
                    <a:pt x="5" y="2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41414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20" name="Freeform 102"/>
            <p:cNvSpPr>
              <a:spLocks/>
            </p:cNvSpPr>
            <p:nvPr/>
          </p:nvSpPr>
          <p:spPr bwMode="auto">
            <a:xfrm>
              <a:off x="1690" y="774"/>
              <a:ext cx="49" cy="295"/>
            </a:xfrm>
            <a:custGeom>
              <a:avLst/>
              <a:gdLst>
                <a:gd name="T0" fmla="*/ 0 w 49"/>
                <a:gd name="T1" fmla="*/ 295 h 295"/>
                <a:gd name="T2" fmla="*/ 48 w 49"/>
                <a:gd name="T3" fmla="*/ 189 h 295"/>
                <a:gd name="T4" fmla="*/ 7 w 49"/>
                <a:gd name="T5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295">
                  <a:moveTo>
                    <a:pt x="0" y="295"/>
                  </a:moveTo>
                  <a:cubicBezTo>
                    <a:pt x="23" y="266"/>
                    <a:pt x="47" y="238"/>
                    <a:pt x="48" y="189"/>
                  </a:cubicBezTo>
                  <a:cubicBezTo>
                    <a:pt x="49" y="140"/>
                    <a:pt x="14" y="32"/>
                    <a:pt x="7" y="0"/>
                  </a:cubicBezTo>
                </a:path>
              </a:pathLst>
            </a:custGeom>
            <a:noFill/>
            <a:ln w="9525" cap="flat" cmpd="sng">
              <a:solidFill>
                <a:srgbClr val="41414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21" name="Freeform 103"/>
            <p:cNvSpPr>
              <a:spLocks/>
            </p:cNvSpPr>
            <p:nvPr/>
          </p:nvSpPr>
          <p:spPr bwMode="auto">
            <a:xfrm>
              <a:off x="1758" y="774"/>
              <a:ext cx="64" cy="295"/>
            </a:xfrm>
            <a:custGeom>
              <a:avLst/>
              <a:gdLst>
                <a:gd name="T0" fmla="*/ 56 w 64"/>
                <a:gd name="T1" fmla="*/ 295 h 295"/>
                <a:gd name="T2" fmla="*/ 56 w 64"/>
                <a:gd name="T3" fmla="*/ 173 h 295"/>
                <a:gd name="T4" fmla="*/ 6 w 64"/>
                <a:gd name="T5" fmla="*/ 57 h 295"/>
                <a:gd name="T6" fmla="*/ 20 w 64"/>
                <a:gd name="T7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295">
                  <a:moveTo>
                    <a:pt x="56" y="295"/>
                  </a:moveTo>
                  <a:cubicBezTo>
                    <a:pt x="60" y="254"/>
                    <a:pt x="64" y="213"/>
                    <a:pt x="56" y="173"/>
                  </a:cubicBezTo>
                  <a:cubicBezTo>
                    <a:pt x="48" y="133"/>
                    <a:pt x="12" y="86"/>
                    <a:pt x="6" y="57"/>
                  </a:cubicBezTo>
                  <a:cubicBezTo>
                    <a:pt x="0" y="28"/>
                    <a:pt x="10" y="14"/>
                    <a:pt x="20" y="0"/>
                  </a:cubicBezTo>
                </a:path>
              </a:pathLst>
            </a:custGeom>
            <a:noFill/>
            <a:ln w="9525" cap="flat" cmpd="sng">
              <a:solidFill>
                <a:srgbClr val="41414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22" name="Freeform 104"/>
            <p:cNvSpPr>
              <a:spLocks/>
            </p:cNvSpPr>
            <p:nvPr/>
          </p:nvSpPr>
          <p:spPr bwMode="auto">
            <a:xfrm>
              <a:off x="1824" y="771"/>
              <a:ext cx="57" cy="296"/>
            </a:xfrm>
            <a:custGeom>
              <a:avLst/>
              <a:gdLst>
                <a:gd name="T0" fmla="*/ 0 w 57"/>
                <a:gd name="T1" fmla="*/ 296 h 296"/>
                <a:gd name="T2" fmla="*/ 53 w 57"/>
                <a:gd name="T3" fmla="*/ 188 h 296"/>
                <a:gd name="T4" fmla="*/ 24 w 57"/>
                <a:gd name="T5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" h="296">
                  <a:moveTo>
                    <a:pt x="0" y="296"/>
                  </a:moveTo>
                  <a:cubicBezTo>
                    <a:pt x="24" y="266"/>
                    <a:pt x="49" y="237"/>
                    <a:pt x="53" y="188"/>
                  </a:cubicBezTo>
                  <a:cubicBezTo>
                    <a:pt x="57" y="139"/>
                    <a:pt x="40" y="69"/>
                    <a:pt x="24" y="0"/>
                  </a:cubicBezTo>
                </a:path>
              </a:pathLst>
            </a:custGeom>
            <a:noFill/>
            <a:ln w="9525" cap="flat" cmpd="sng">
              <a:solidFill>
                <a:srgbClr val="41414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23" name="Freeform 105"/>
            <p:cNvSpPr>
              <a:spLocks/>
            </p:cNvSpPr>
            <p:nvPr/>
          </p:nvSpPr>
          <p:spPr bwMode="auto">
            <a:xfrm>
              <a:off x="1855" y="769"/>
              <a:ext cx="102" cy="307"/>
            </a:xfrm>
            <a:custGeom>
              <a:avLst/>
              <a:gdLst>
                <a:gd name="T0" fmla="*/ 0 w 102"/>
                <a:gd name="T1" fmla="*/ 307 h 307"/>
                <a:gd name="T2" fmla="*/ 91 w 102"/>
                <a:gd name="T3" fmla="*/ 146 h 307"/>
                <a:gd name="T4" fmla="*/ 67 w 102"/>
                <a:gd name="T5" fmla="*/ 91 h 307"/>
                <a:gd name="T6" fmla="*/ 70 w 102"/>
                <a:gd name="T7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307">
                  <a:moveTo>
                    <a:pt x="0" y="307"/>
                  </a:moveTo>
                  <a:cubicBezTo>
                    <a:pt x="40" y="244"/>
                    <a:pt x="80" y="182"/>
                    <a:pt x="91" y="146"/>
                  </a:cubicBezTo>
                  <a:cubicBezTo>
                    <a:pt x="102" y="110"/>
                    <a:pt x="70" y="115"/>
                    <a:pt x="67" y="91"/>
                  </a:cubicBezTo>
                  <a:cubicBezTo>
                    <a:pt x="64" y="67"/>
                    <a:pt x="67" y="33"/>
                    <a:pt x="70" y="0"/>
                  </a:cubicBezTo>
                </a:path>
              </a:pathLst>
            </a:custGeom>
            <a:noFill/>
            <a:ln w="9525" cap="flat" cmpd="sng">
              <a:solidFill>
                <a:srgbClr val="41414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24" name="Freeform 106"/>
            <p:cNvSpPr>
              <a:spLocks/>
            </p:cNvSpPr>
            <p:nvPr/>
          </p:nvSpPr>
          <p:spPr bwMode="auto">
            <a:xfrm>
              <a:off x="1956" y="769"/>
              <a:ext cx="66" cy="348"/>
            </a:xfrm>
            <a:custGeom>
              <a:avLst/>
              <a:gdLst>
                <a:gd name="T0" fmla="*/ 0 w 66"/>
                <a:gd name="T1" fmla="*/ 348 h 348"/>
                <a:gd name="T2" fmla="*/ 58 w 66"/>
                <a:gd name="T3" fmla="*/ 173 h 348"/>
                <a:gd name="T4" fmla="*/ 46 w 66"/>
                <a:gd name="T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348">
                  <a:moveTo>
                    <a:pt x="0" y="348"/>
                  </a:moveTo>
                  <a:cubicBezTo>
                    <a:pt x="25" y="289"/>
                    <a:pt x="50" y="231"/>
                    <a:pt x="58" y="173"/>
                  </a:cubicBezTo>
                  <a:cubicBezTo>
                    <a:pt x="66" y="115"/>
                    <a:pt x="56" y="57"/>
                    <a:pt x="46" y="0"/>
                  </a:cubicBezTo>
                </a:path>
              </a:pathLst>
            </a:custGeom>
            <a:noFill/>
            <a:ln w="9525" cap="flat" cmpd="sng">
              <a:solidFill>
                <a:srgbClr val="41414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25" name="Freeform 107"/>
            <p:cNvSpPr>
              <a:spLocks/>
            </p:cNvSpPr>
            <p:nvPr/>
          </p:nvSpPr>
          <p:spPr bwMode="auto">
            <a:xfrm>
              <a:off x="1978" y="771"/>
              <a:ext cx="100" cy="346"/>
            </a:xfrm>
            <a:custGeom>
              <a:avLst/>
              <a:gdLst>
                <a:gd name="T0" fmla="*/ 0 w 100"/>
                <a:gd name="T1" fmla="*/ 346 h 346"/>
                <a:gd name="T2" fmla="*/ 79 w 100"/>
                <a:gd name="T3" fmla="*/ 303 h 346"/>
                <a:gd name="T4" fmla="*/ 84 w 100"/>
                <a:gd name="T5" fmla="*/ 149 h 346"/>
                <a:gd name="T6" fmla="*/ 100 w 100"/>
                <a:gd name="T7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346">
                  <a:moveTo>
                    <a:pt x="0" y="346"/>
                  </a:moveTo>
                  <a:cubicBezTo>
                    <a:pt x="32" y="341"/>
                    <a:pt x="65" y="336"/>
                    <a:pt x="79" y="303"/>
                  </a:cubicBezTo>
                  <a:cubicBezTo>
                    <a:pt x="93" y="270"/>
                    <a:pt x="81" y="199"/>
                    <a:pt x="84" y="149"/>
                  </a:cubicBezTo>
                  <a:cubicBezTo>
                    <a:pt x="87" y="99"/>
                    <a:pt x="93" y="49"/>
                    <a:pt x="100" y="0"/>
                  </a:cubicBezTo>
                </a:path>
              </a:pathLst>
            </a:custGeom>
            <a:noFill/>
            <a:ln w="9525" cap="flat" cmpd="sng">
              <a:solidFill>
                <a:srgbClr val="41414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26" name="Freeform 108"/>
            <p:cNvSpPr>
              <a:spLocks/>
            </p:cNvSpPr>
            <p:nvPr/>
          </p:nvSpPr>
          <p:spPr bwMode="auto">
            <a:xfrm>
              <a:off x="2064" y="771"/>
              <a:ext cx="125" cy="408"/>
            </a:xfrm>
            <a:custGeom>
              <a:avLst/>
              <a:gdLst>
                <a:gd name="T0" fmla="*/ 0 w 125"/>
                <a:gd name="T1" fmla="*/ 408 h 408"/>
                <a:gd name="T2" fmla="*/ 82 w 125"/>
                <a:gd name="T3" fmla="*/ 288 h 408"/>
                <a:gd name="T4" fmla="*/ 48 w 125"/>
                <a:gd name="T5" fmla="*/ 207 h 408"/>
                <a:gd name="T6" fmla="*/ 118 w 125"/>
                <a:gd name="T7" fmla="*/ 82 h 408"/>
                <a:gd name="T8" fmla="*/ 91 w 125"/>
                <a:gd name="T9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408">
                  <a:moveTo>
                    <a:pt x="0" y="408"/>
                  </a:moveTo>
                  <a:cubicBezTo>
                    <a:pt x="37" y="364"/>
                    <a:pt x="74" y="321"/>
                    <a:pt x="82" y="288"/>
                  </a:cubicBezTo>
                  <a:cubicBezTo>
                    <a:pt x="90" y="255"/>
                    <a:pt x="42" y="241"/>
                    <a:pt x="48" y="207"/>
                  </a:cubicBezTo>
                  <a:cubicBezTo>
                    <a:pt x="54" y="173"/>
                    <a:pt x="111" y="116"/>
                    <a:pt x="118" y="82"/>
                  </a:cubicBezTo>
                  <a:cubicBezTo>
                    <a:pt x="125" y="48"/>
                    <a:pt x="108" y="24"/>
                    <a:pt x="91" y="0"/>
                  </a:cubicBezTo>
                </a:path>
              </a:pathLst>
            </a:custGeom>
            <a:noFill/>
            <a:ln w="9525" cap="flat" cmpd="sng">
              <a:solidFill>
                <a:srgbClr val="41414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27" name="Freeform 109"/>
            <p:cNvSpPr>
              <a:spLocks/>
            </p:cNvSpPr>
            <p:nvPr/>
          </p:nvSpPr>
          <p:spPr bwMode="auto">
            <a:xfrm>
              <a:off x="3758" y="771"/>
              <a:ext cx="77" cy="406"/>
            </a:xfrm>
            <a:custGeom>
              <a:avLst/>
              <a:gdLst>
                <a:gd name="T0" fmla="*/ 70 w 77"/>
                <a:gd name="T1" fmla="*/ 406 h 406"/>
                <a:gd name="T2" fmla="*/ 0 w 77"/>
                <a:gd name="T3" fmla="*/ 269 h 406"/>
                <a:gd name="T4" fmla="*/ 70 w 77"/>
                <a:gd name="T5" fmla="*/ 183 h 406"/>
                <a:gd name="T6" fmla="*/ 44 w 77"/>
                <a:gd name="T7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406">
                  <a:moveTo>
                    <a:pt x="70" y="406"/>
                  </a:moveTo>
                  <a:cubicBezTo>
                    <a:pt x="35" y="356"/>
                    <a:pt x="0" y="306"/>
                    <a:pt x="0" y="269"/>
                  </a:cubicBezTo>
                  <a:cubicBezTo>
                    <a:pt x="0" y="232"/>
                    <a:pt x="63" y="228"/>
                    <a:pt x="70" y="183"/>
                  </a:cubicBezTo>
                  <a:cubicBezTo>
                    <a:pt x="77" y="138"/>
                    <a:pt x="60" y="69"/>
                    <a:pt x="44" y="0"/>
                  </a:cubicBezTo>
                </a:path>
              </a:pathLst>
            </a:custGeom>
            <a:noFill/>
            <a:ln w="9525" cap="flat" cmpd="sng">
              <a:solidFill>
                <a:srgbClr val="41414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28" name="Freeform 110"/>
            <p:cNvSpPr>
              <a:spLocks/>
            </p:cNvSpPr>
            <p:nvPr/>
          </p:nvSpPr>
          <p:spPr bwMode="auto">
            <a:xfrm>
              <a:off x="3877" y="769"/>
              <a:ext cx="117" cy="410"/>
            </a:xfrm>
            <a:custGeom>
              <a:avLst/>
              <a:gdLst>
                <a:gd name="T0" fmla="*/ 52 w 117"/>
                <a:gd name="T1" fmla="*/ 410 h 410"/>
                <a:gd name="T2" fmla="*/ 109 w 117"/>
                <a:gd name="T3" fmla="*/ 295 h 410"/>
                <a:gd name="T4" fmla="*/ 6 w 117"/>
                <a:gd name="T5" fmla="*/ 218 h 410"/>
                <a:gd name="T6" fmla="*/ 73 w 117"/>
                <a:gd name="T7" fmla="*/ 94 h 410"/>
                <a:gd name="T8" fmla="*/ 52 w 117"/>
                <a:gd name="T9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410">
                  <a:moveTo>
                    <a:pt x="52" y="410"/>
                  </a:moveTo>
                  <a:cubicBezTo>
                    <a:pt x="84" y="368"/>
                    <a:pt x="117" y="327"/>
                    <a:pt x="109" y="295"/>
                  </a:cubicBezTo>
                  <a:cubicBezTo>
                    <a:pt x="101" y="263"/>
                    <a:pt x="12" y="251"/>
                    <a:pt x="6" y="218"/>
                  </a:cubicBezTo>
                  <a:cubicBezTo>
                    <a:pt x="0" y="185"/>
                    <a:pt x="65" y="130"/>
                    <a:pt x="73" y="94"/>
                  </a:cubicBezTo>
                  <a:cubicBezTo>
                    <a:pt x="81" y="58"/>
                    <a:pt x="66" y="29"/>
                    <a:pt x="52" y="0"/>
                  </a:cubicBezTo>
                </a:path>
              </a:pathLst>
            </a:custGeom>
            <a:noFill/>
            <a:ln w="9525" cap="flat" cmpd="sng">
              <a:solidFill>
                <a:srgbClr val="41414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29" name="Freeform 111"/>
            <p:cNvSpPr>
              <a:spLocks/>
            </p:cNvSpPr>
            <p:nvPr/>
          </p:nvSpPr>
          <p:spPr bwMode="auto">
            <a:xfrm>
              <a:off x="4040" y="771"/>
              <a:ext cx="79" cy="413"/>
            </a:xfrm>
            <a:custGeom>
              <a:avLst/>
              <a:gdLst>
                <a:gd name="T0" fmla="*/ 35 w 79"/>
                <a:gd name="T1" fmla="*/ 413 h 413"/>
                <a:gd name="T2" fmla="*/ 74 w 79"/>
                <a:gd name="T3" fmla="*/ 344 h 413"/>
                <a:gd name="T4" fmla="*/ 4 w 79"/>
                <a:gd name="T5" fmla="*/ 243 h 413"/>
                <a:gd name="T6" fmla="*/ 52 w 79"/>
                <a:gd name="T7" fmla="*/ 142 h 413"/>
                <a:gd name="T8" fmla="*/ 18 w 79"/>
                <a:gd name="T9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13">
                  <a:moveTo>
                    <a:pt x="35" y="413"/>
                  </a:moveTo>
                  <a:cubicBezTo>
                    <a:pt x="57" y="392"/>
                    <a:pt x="79" y="372"/>
                    <a:pt x="74" y="344"/>
                  </a:cubicBezTo>
                  <a:cubicBezTo>
                    <a:pt x="69" y="316"/>
                    <a:pt x="8" y="277"/>
                    <a:pt x="4" y="243"/>
                  </a:cubicBezTo>
                  <a:cubicBezTo>
                    <a:pt x="0" y="209"/>
                    <a:pt x="50" y="182"/>
                    <a:pt x="52" y="142"/>
                  </a:cubicBezTo>
                  <a:cubicBezTo>
                    <a:pt x="54" y="102"/>
                    <a:pt x="36" y="51"/>
                    <a:pt x="18" y="0"/>
                  </a:cubicBezTo>
                </a:path>
              </a:pathLst>
            </a:custGeom>
            <a:noFill/>
            <a:ln w="9525" cap="flat" cmpd="sng">
              <a:solidFill>
                <a:srgbClr val="41414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530" name="AutoShape 112"/>
          <p:cNvSpPr>
            <a:spLocks noChangeArrowheads="1"/>
          </p:cNvSpPr>
          <p:nvPr/>
        </p:nvSpPr>
        <p:spPr bwMode="auto">
          <a:xfrm>
            <a:off x="3592029" y="2658787"/>
            <a:ext cx="147638" cy="158750"/>
          </a:xfrm>
          <a:prstGeom prst="flowChartConnector">
            <a:avLst/>
          </a:prstGeom>
          <a:solidFill>
            <a:srgbClr val="00FF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31" name="AutoShape 113"/>
          <p:cNvSpPr>
            <a:spLocks noChangeArrowheads="1"/>
          </p:cNvSpPr>
          <p:nvPr/>
        </p:nvSpPr>
        <p:spPr bwMode="auto">
          <a:xfrm>
            <a:off x="3736492" y="2658787"/>
            <a:ext cx="147637" cy="158750"/>
          </a:xfrm>
          <a:prstGeom prst="flowChartConnector">
            <a:avLst/>
          </a:prstGeom>
          <a:solidFill>
            <a:srgbClr val="00FF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32" name="AutoShape 114"/>
          <p:cNvSpPr>
            <a:spLocks noChangeArrowheads="1"/>
          </p:cNvSpPr>
          <p:nvPr/>
        </p:nvSpPr>
        <p:spPr bwMode="auto">
          <a:xfrm>
            <a:off x="3893654" y="2706412"/>
            <a:ext cx="103188" cy="111125"/>
          </a:xfrm>
          <a:prstGeom prst="flowChartConnector">
            <a:avLst/>
          </a:prstGeom>
          <a:solidFill>
            <a:srgbClr val="00FF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33" name="AutoShape 115"/>
          <p:cNvSpPr>
            <a:spLocks noChangeArrowheads="1"/>
          </p:cNvSpPr>
          <p:nvPr/>
        </p:nvSpPr>
        <p:spPr bwMode="auto">
          <a:xfrm>
            <a:off x="3484079" y="2700062"/>
            <a:ext cx="109538" cy="117475"/>
          </a:xfrm>
          <a:prstGeom prst="flowChartConnector">
            <a:avLst/>
          </a:prstGeom>
          <a:solidFill>
            <a:srgbClr val="00FF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34" name="AutoShape 116"/>
          <p:cNvSpPr>
            <a:spLocks noChangeArrowheads="1"/>
          </p:cNvSpPr>
          <p:nvPr/>
        </p:nvSpPr>
        <p:spPr bwMode="auto">
          <a:xfrm>
            <a:off x="4009542" y="2771499"/>
            <a:ext cx="42862" cy="46038"/>
          </a:xfrm>
          <a:prstGeom prst="flowChartConnector">
            <a:avLst/>
          </a:prstGeom>
          <a:solidFill>
            <a:srgbClr val="00FF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35" name="AutoShape 117"/>
          <p:cNvSpPr>
            <a:spLocks noChangeArrowheads="1"/>
          </p:cNvSpPr>
          <p:nvPr/>
        </p:nvSpPr>
        <p:spPr bwMode="auto">
          <a:xfrm>
            <a:off x="5714517" y="2771499"/>
            <a:ext cx="42862" cy="46038"/>
          </a:xfrm>
          <a:prstGeom prst="flowChartConnector">
            <a:avLst/>
          </a:prstGeom>
          <a:solidFill>
            <a:srgbClr val="00FF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36" name="AutoShape 118"/>
          <p:cNvSpPr>
            <a:spLocks noChangeArrowheads="1"/>
          </p:cNvSpPr>
          <p:nvPr/>
        </p:nvSpPr>
        <p:spPr bwMode="auto">
          <a:xfrm>
            <a:off x="5800242" y="2771499"/>
            <a:ext cx="44450" cy="46038"/>
          </a:xfrm>
          <a:prstGeom prst="flowChartConnector">
            <a:avLst/>
          </a:prstGeom>
          <a:solidFill>
            <a:srgbClr val="00FF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37" name="AutoShape 119"/>
          <p:cNvSpPr>
            <a:spLocks noChangeArrowheads="1"/>
          </p:cNvSpPr>
          <p:nvPr/>
        </p:nvSpPr>
        <p:spPr bwMode="auto">
          <a:xfrm>
            <a:off x="5920892" y="2771499"/>
            <a:ext cx="36512" cy="41275"/>
          </a:xfrm>
          <a:prstGeom prst="flowChartConnector">
            <a:avLst/>
          </a:prstGeom>
          <a:solidFill>
            <a:srgbClr val="00FF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38" name="AutoShape 120"/>
          <p:cNvSpPr>
            <a:spLocks noChangeArrowheads="1"/>
          </p:cNvSpPr>
          <p:nvPr/>
        </p:nvSpPr>
        <p:spPr bwMode="auto">
          <a:xfrm>
            <a:off x="5306529" y="2793724"/>
            <a:ext cx="22225" cy="23813"/>
          </a:xfrm>
          <a:prstGeom prst="flowChartConnector">
            <a:avLst/>
          </a:prstGeom>
          <a:solidFill>
            <a:srgbClr val="00FF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39" name="AutoShape 121"/>
          <p:cNvSpPr>
            <a:spLocks noChangeArrowheads="1"/>
          </p:cNvSpPr>
          <p:nvPr/>
        </p:nvSpPr>
        <p:spPr bwMode="auto">
          <a:xfrm>
            <a:off x="3312629" y="2793724"/>
            <a:ext cx="23813" cy="23813"/>
          </a:xfrm>
          <a:prstGeom prst="flowChartConnector">
            <a:avLst/>
          </a:prstGeom>
          <a:solidFill>
            <a:srgbClr val="00FF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40" name="AutoShape 122"/>
          <p:cNvSpPr>
            <a:spLocks noChangeArrowheads="1"/>
          </p:cNvSpPr>
          <p:nvPr/>
        </p:nvSpPr>
        <p:spPr bwMode="auto">
          <a:xfrm>
            <a:off x="3242779" y="2793724"/>
            <a:ext cx="22225" cy="23813"/>
          </a:xfrm>
          <a:prstGeom prst="flowChartConnector">
            <a:avLst/>
          </a:prstGeom>
          <a:solidFill>
            <a:srgbClr val="00FF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41" name="AutoShape 123"/>
          <p:cNvSpPr>
            <a:spLocks noChangeArrowheads="1"/>
          </p:cNvSpPr>
          <p:nvPr/>
        </p:nvSpPr>
        <p:spPr bwMode="auto">
          <a:xfrm>
            <a:off x="2828442" y="2793724"/>
            <a:ext cx="22225" cy="23813"/>
          </a:xfrm>
          <a:prstGeom prst="flowChartConnector">
            <a:avLst/>
          </a:prstGeom>
          <a:solidFill>
            <a:srgbClr val="00FF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42" name="AutoShape 124"/>
          <p:cNvSpPr>
            <a:spLocks noChangeArrowheads="1"/>
          </p:cNvSpPr>
          <p:nvPr/>
        </p:nvSpPr>
        <p:spPr bwMode="auto">
          <a:xfrm>
            <a:off x="2720492" y="2793724"/>
            <a:ext cx="20637" cy="23813"/>
          </a:xfrm>
          <a:prstGeom prst="flowChartConnector">
            <a:avLst/>
          </a:prstGeom>
          <a:solidFill>
            <a:srgbClr val="00FF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43" name="AutoShape 125"/>
          <p:cNvSpPr>
            <a:spLocks noChangeArrowheads="1"/>
          </p:cNvSpPr>
          <p:nvPr/>
        </p:nvSpPr>
        <p:spPr bwMode="auto">
          <a:xfrm>
            <a:off x="2556979" y="2793724"/>
            <a:ext cx="22225" cy="23813"/>
          </a:xfrm>
          <a:prstGeom prst="flowChartConnector">
            <a:avLst/>
          </a:prstGeom>
          <a:solidFill>
            <a:srgbClr val="00FF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44" name="AutoShape 126"/>
          <p:cNvSpPr>
            <a:spLocks noChangeArrowheads="1"/>
          </p:cNvSpPr>
          <p:nvPr/>
        </p:nvSpPr>
        <p:spPr bwMode="auto">
          <a:xfrm>
            <a:off x="3652354" y="4563787"/>
            <a:ext cx="147638" cy="158750"/>
          </a:xfrm>
          <a:prstGeom prst="flowChartConnector">
            <a:avLst/>
          </a:prstGeom>
          <a:solidFill>
            <a:srgbClr val="00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45" name="AutoShape 127"/>
          <p:cNvSpPr>
            <a:spLocks noChangeArrowheads="1"/>
          </p:cNvSpPr>
          <p:nvPr/>
        </p:nvSpPr>
        <p:spPr bwMode="auto">
          <a:xfrm>
            <a:off x="3936517" y="4611412"/>
            <a:ext cx="103187" cy="112712"/>
          </a:xfrm>
          <a:prstGeom prst="flowChartConnector">
            <a:avLst/>
          </a:prstGeom>
          <a:solidFill>
            <a:srgbClr val="00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46" name="AutoShape 128"/>
          <p:cNvSpPr>
            <a:spLocks noChangeArrowheads="1"/>
          </p:cNvSpPr>
          <p:nvPr/>
        </p:nvSpPr>
        <p:spPr bwMode="auto">
          <a:xfrm>
            <a:off x="5768492" y="4622524"/>
            <a:ext cx="92075" cy="101600"/>
          </a:xfrm>
          <a:prstGeom prst="flowChartConnector">
            <a:avLst/>
          </a:prstGeom>
          <a:solidFill>
            <a:srgbClr val="00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47" name="AutoShape 129"/>
          <p:cNvSpPr>
            <a:spLocks noChangeArrowheads="1"/>
          </p:cNvSpPr>
          <p:nvPr/>
        </p:nvSpPr>
        <p:spPr bwMode="auto">
          <a:xfrm>
            <a:off x="5916129" y="4635224"/>
            <a:ext cx="84138" cy="88900"/>
          </a:xfrm>
          <a:prstGeom prst="flowChartConnector">
            <a:avLst/>
          </a:prstGeom>
          <a:solidFill>
            <a:srgbClr val="00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48" name="AutoShape 130"/>
          <p:cNvSpPr>
            <a:spLocks noChangeArrowheads="1"/>
          </p:cNvSpPr>
          <p:nvPr/>
        </p:nvSpPr>
        <p:spPr bwMode="auto">
          <a:xfrm>
            <a:off x="5323992" y="4635224"/>
            <a:ext cx="82550" cy="88900"/>
          </a:xfrm>
          <a:prstGeom prst="flowChartConnector">
            <a:avLst/>
          </a:prstGeom>
          <a:solidFill>
            <a:srgbClr val="00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49" name="AutoShape 131"/>
          <p:cNvSpPr>
            <a:spLocks noChangeArrowheads="1"/>
          </p:cNvSpPr>
          <p:nvPr/>
        </p:nvSpPr>
        <p:spPr bwMode="auto">
          <a:xfrm>
            <a:off x="3269767" y="4622524"/>
            <a:ext cx="95250" cy="101600"/>
          </a:xfrm>
          <a:prstGeom prst="flowChartConnector">
            <a:avLst/>
          </a:prstGeom>
          <a:solidFill>
            <a:srgbClr val="00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50" name="AutoShape 132"/>
          <p:cNvSpPr>
            <a:spLocks noChangeArrowheads="1"/>
          </p:cNvSpPr>
          <p:nvPr/>
        </p:nvSpPr>
        <p:spPr bwMode="auto">
          <a:xfrm>
            <a:off x="2715729" y="4639987"/>
            <a:ext cx="77788" cy="84137"/>
          </a:xfrm>
          <a:prstGeom prst="flowChartConnector">
            <a:avLst/>
          </a:prstGeom>
          <a:solidFill>
            <a:srgbClr val="00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51" name="AutoShape 133"/>
          <p:cNvSpPr>
            <a:spLocks noChangeArrowheads="1"/>
          </p:cNvSpPr>
          <p:nvPr/>
        </p:nvSpPr>
        <p:spPr bwMode="auto">
          <a:xfrm>
            <a:off x="2630004" y="4639987"/>
            <a:ext cx="77788" cy="84137"/>
          </a:xfrm>
          <a:prstGeom prst="flowChartConnector">
            <a:avLst/>
          </a:prstGeom>
          <a:solidFill>
            <a:srgbClr val="00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52" name="AutoShape 134"/>
          <p:cNvSpPr>
            <a:spLocks noChangeArrowheads="1"/>
          </p:cNvSpPr>
          <p:nvPr/>
        </p:nvSpPr>
        <p:spPr bwMode="auto">
          <a:xfrm>
            <a:off x="2541104" y="4639987"/>
            <a:ext cx="76200" cy="84137"/>
          </a:xfrm>
          <a:prstGeom prst="flowChartConnector">
            <a:avLst/>
          </a:prstGeom>
          <a:solidFill>
            <a:srgbClr val="00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53" name="AutoShape 135"/>
          <p:cNvSpPr>
            <a:spLocks noChangeArrowheads="1"/>
          </p:cNvSpPr>
          <p:nvPr/>
        </p:nvSpPr>
        <p:spPr bwMode="auto">
          <a:xfrm>
            <a:off x="4712804" y="4676499"/>
            <a:ext cx="44450" cy="47625"/>
          </a:xfrm>
          <a:prstGeom prst="flowChartConnector">
            <a:avLst/>
          </a:prstGeom>
          <a:solidFill>
            <a:srgbClr val="00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54" name="AutoShape 136"/>
          <p:cNvSpPr>
            <a:spLocks noChangeArrowheads="1"/>
          </p:cNvSpPr>
          <p:nvPr/>
        </p:nvSpPr>
        <p:spPr bwMode="auto">
          <a:xfrm>
            <a:off x="6203467" y="4676499"/>
            <a:ext cx="42862" cy="47625"/>
          </a:xfrm>
          <a:prstGeom prst="flowChartConnector">
            <a:avLst/>
          </a:prstGeom>
          <a:solidFill>
            <a:srgbClr val="00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55" name="AutoShape 137"/>
          <p:cNvSpPr>
            <a:spLocks noChangeArrowheads="1"/>
          </p:cNvSpPr>
          <p:nvPr/>
        </p:nvSpPr>
        <p:spPr bwMode="auto">
          <a:xfrm>
            <a:off x="6344754" y="4676499"/>
            <a:ext cx="44450" cy="47625"/>
          </a:xfrm>
          <a:prstGeom prst="flowChartConnector">
            <a:avLst/>
          </a:prstGeom>
          <a:solidFill>
            <a:srgbClr val="00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56" name="AutoShape 138"/>
          <p:cNvSpPr>
            <a:spLocks noChangeArrowheads="1"/>
          </p:cNvSpPr>
          <p:nvPr/>
        </p:nvSpPr>
        <p:spPr bwMode="auto">
          <a:xfrm>
            <a:off x="4352442" y="4693962"/>
            <a:ext cx="26987" cy="30162"/>
          </a:xfrm>
          <a:prstGeom prst="flowChartConnector">
            <a:avLst/>
          </a:prstGeom>
          <a:solidFill>
            <a:srgbClr val="00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57" name="AutoShape 139"/>
          <p:cNvSpPr>
            <a:spLocks noChangeArrowheads="1"/>
          </p:cNvSpPr>
          <p:nvPr/>
        </p:nvSpPr>
        <p:spPr bwMode="auto">
          <a:xfrm>
            <a:off x="6717817" y="4706662"/>
            <a:ext cx="98425" cy="74612"/>
          </a:xfrm>
          <a:prstGeom prst="flowChartConnector">
            <a:avLst/>
          </a:prstGeom>
          <a:solidFill>
            <a:srgbClr val="00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58" name="AutoShape 140"/>
          <p:cNvSpPr>
            <a:spLocks noChangeArrowheads="1"/>
          </p:cNvSpPr>
          <p:nvPr/>
        </p:nvSpPr>
        <p:spPr bwMode="auto">
          <a:xfrm>
            <a:off x="3377717" y="2050774"/>
            <a:ext cx="53975" cy="60325"/>
          </a:xfrm>
          <a:prstGeom prst="flowChartConnector">
            <a:avLst/>
          </a:prstGeom>
          <a:solidFill>
            <a:srgbClr val="FF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59" name="AutoShape 141"/>
          <p:cNvSpPr>
            <a:spLocks noChangeArrowheads="1"/>
          </p:cNvSpPr>
          <p:nvPr/>
        </p:nvSpPr>
        <p:spPr bwMode="auto">
          <a:xfrm>
            <a:off x="3452329" y="2050774"/>
            <a:ext cx="55563" cy="60325"/>
          </a:xfrm>
          <a:prstGeom prst="flowChartConnector">
            <a:avLst/>
          </a:prstGeom>
          <a:solidFill>
            <a:srgbClr val="FF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60" name="AutoShape 142"/>
          <p:cNvSpPr>
            <a:spLocks noChangeArrowheads="1"/>
          </p:cNvSpPr>
          <p:nvPr/>
        </p:nvSpPr>
        <p:spPr bwMode="auto">
          <a:xfrm>
            <a:off x="3522179" y="2050774"/>
            <a:ext cx="55563" cy="60325"/>
          </a:xfrm>
          <a:prstGeom prst="flowChartConnector">
            <a:avLst/>
          </a:prstGeom>
          <a:solidFill>
            <a:srgbClr val="FF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61" name="AutoShape 143"/>
          <p:cNvSpPr>
            <a:spLocks noChangeArrowheads="1"/>
          </p:cNvSpPr>
          <p:nvPr/>
        </p:nvSpPr>
        <p:spPr bwMode="auto">
          <a:xfrm>
            <a:off x="3582504" y="2050774"/>
            <a:ext cx="55563" cy="60325"/>
          </a:xfrm>
          <a:prstGeom prst="flowChartConnector">
            <a:avLst/>
          </a:prstGeom>
          <a:solidFill>
            <a:srgbClr val="FF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62" name="AutoShape 144"/>
          <p:cNvSpPr>
            <a:spLocks noChangeArrowheads="1"/>
          </p:cNvSpPr>
          <p:nvPr/>
        </p:nvSpPr>
        <p:spPr bwMode="auto">
          <a:xfrm>
            <a:off x="3666642" y="2050774"/>
            <a:ext cx="55562" cy="60325"/>
          </a:xfrm>
          <a:prstGeom prst="flowChartConnector">
            <a:avLst/>
          </a:prstGeom>
          <a:solidFill>
            <a:srgbClr val="FF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63" name="AutoShape 145"/>
          <p:cNvSpPr>
            <a:spLocks noChangeArrowheads="1"/>
          </p:cNvSpPr>
          <p:nvPr/>
        </p:nvSpPr>
        <p:spPr bwMode="auto">
          <a:xfrm>
            <a:off x="3746017" y="2050774"/>
            <a:ext cx="55562" cy="60325"/>
          </a:xfrm>
          <a:prstGeom prst="flowChartConnector">
            <a:avLst/>
          </a:prstGeom>
          <a:solidFill>
            <a:srgbClr val="FF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64" name="AutoShape 146"/>
          <p:cNvSpPr>
            <a:spLocks noChangeArrowheads="1"/>
          </p:cNvSpPr>
          <p:nvPr/>
        </p:nvSpPr>
        <p:spPr bwMode="auto">
          <a:xfrm>
            <a:off x="3811104" y="2050774"/>
            <a:ext cx="55563" cy="60325"/>
          </a:xfrm>
          <a:prstGeom prst="flowChartConnector">
            <a:avLst/>
          </a:prstGeom>
          <a:solidFill>
            <a:srgbClr val="FF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65" name="AutoShape 147"/>
          <p:cNvSpPr>
            <a:spLocks noChangeArrowheads="1"/>
          </p:cNvSpPr>
          <p:nvPr/>
        </p:nvSpPr>
        <p:spPr bwMode="auto">
          <a:xfrm>
            <a:off x="3884129" y="2050774"/>
            <a:ext cx="55563" cy="60325"/>
          </a:xfrm>
          <a:prstGeom prst="flowChartConnector">
            <a:avLst/>
          </a:prstGeom>
          <a:solidFill>
            <a:srgbClr val="FF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66" name="AutoShape 148"/>
          <p:cNvSpPr>
            <a:spLocks noChangeArrowheads="1"/>
          </p:cNvSpPr>
          <p:nvPr/>
        </p:nvSpPr>
        <p:spPr bwMode="auto">
          <a:xfrm>
            <a:off x="3957154" y="2050774"/>
            <a:ext cx="55563" cy="60325"/>
          </a:xfrm>
          <a:prstGeom prst="flowChartConnector">
            <a:avLst/>
          </a:prstGeom>
          <a:solidFill>
            <a:srgbClr val="FF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67" name="AutoShape 149"/>
          <p:cNvSpPr>
            <a:spLocks noChangeArrowheads="1"/>
          </p:cNvSpPr>
          <p:nvPr/>
        </p:nvSpPr>
        <p:spPr bwMode="auto">
          <a:xfrm>
            <a:off x="4030179" y="2050774"/>
            <a:ext cx="55563" cy="60325"/>
          </a:xfrm>
          <a:prstGeom prst="flowChartConnector">
            <a:avLst/>
          </a:prstGeom>
          <a:solidFill>
            <a:srgbClr val="FF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68" name="AutoShape 150"/>
          <p:cNvSpPr>
            <a:spLocks noChangeArrowheads="1"/>
          </p:cNvSpPr>
          <p:nvPr/>
        </p:nvSpPr>
        <p:spPr bwMode="auto">
          <a:xfrm>
            <a:off x="4101617" y="2050774"/>
            <a:ext cx="55562" cy="60325"/>
          </a:xfrm>
          <a:prstGeom prst="flowChartConnector">
            <a:avLst/>
          </a:prstGeom>
          <a:solidFill>
            <a:srgbClr val="FF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69" name="AutoShape 151"/>
          <p:cNvSpPr>
            <a:spLocks noChangeArrowheads="1"/>
          </p:cNvSpPr>
          <p:nvPr/>
        </p:nvSpPr>
        <p:spPr bwMode="auto">
          <a:xfrm>
            <a:off x="5673242" y="2050774"/>
            <a:ext cx="55562" cy="60325"/>
          </a:xfrm>
          <a:prstGeom prst="flowChartConnector">
            <a:avLst/>
          </a:prstGeom>
          <a:solidFill>
            <a:srgbClr val="FF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70" name="AutoShape 152"/>
          <p:cNvSpPr>
            <a:spLocks noChangeArrowheads="1"/>
          </p:cNvSpPr>
          <p:nvPr/>
        </p:nvSpPr>
        <p:spPr bwMode="auto">
          <a:xfrm>
            <a:off x="5797067" y="2050774"/>
            <a:ext cx="55562" cy="60325"/>
          </a:xfrm>
          <a:prstGeom prst="flowChartConnector">
            <a:avLst/>
          </a:prstGeom>
          <a:solidFill>
            <a:srgbClr val="FF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71" name="AutoShape 153"/>
          <p:cNvSpPr>
            <a:spLocks noChangeArrowheads="1"/>
          </p:cNvSpPr>
          <p:nvPr/>
        </p:nvSpPr>
        <p:spPr bwMode="auto">
          <a:xfrm>
            <a:off x="5922479" y="2050774"/>
            <a:ext cx="55563" cy="60325"/>
          </a:xfrm>
          <a:prstGeom prst="flowChartConnector">
            <a:avLst/>
          </a:prstGeom>
          <a:solidFill>
            <a:srgbClr val="FF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72" name="AutoShape 154"/>
          <p:cNvSpPr>
            <a:spLocks noChangeArrowheads="1"/>
          </p:cNvSpPr>
          <p:nvPr/>
        </p:nvSpPr>
        <p:spPr bwMode="auto">
          <a:xfrm>
            <a:off x="2531579" y="4078012"/>
            <a:ext cx="55563" cy="60325"/>
          </a:xfrm>
          <a:prstGeom prst="flowChartConnector">
            <a:avLst/>
          </a:prstGeom>
          <a:solidFill>
            <a:srgbClr val="FF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73" name="AutoShape 155"/>
          <p:cNvSpPr>
            <a:spLocks noChangeArrowheads="1"/>
          </p:cNvSpPr>
          <p:nvPr/>
        </p:nvSpPr>
        <p:spPr bwMode="auto">
          <a:xfrm>
            <a:off x="5944704" y="4078012"/>
            <a:ext cx="55563" cy="60325"/>
          </a:xfrm>
          <a:prstGeom prst="flowChartConnector">
            <a:avLst/>
          </a:prstGeom>
          <a:solidFill>
            <a:srgbClr val="FF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74" name="AutoShape 156"/>
          <p:cNvSpPr>
            <a:spLocks noChangeArrowheads="1"/>
          </p:cNvSpPr>
          <p:nvPr/>
        </p:nvSpPr>
        <p:spPr bwMode="auto">
          <a:xfrm>
            <a:off x="2807804" y="4078012"/>
            <a:ext cx="55563" cy="60325"/>
          </a:xfrm>
          <a:prstGeom prst="flowChartConnector">
            <a:avLst/>
          </a:prstGeom>
          <a:solidFill>
            <a:srgbClr val="FF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75" name="AutoShape 157"/>
          <p:cNvSpPr>
            <a:spLocks noChangeArrowheads="1"/>
          </p:cNvSpPr>
          <p:nvPr/>
        </p:nvSpPr>
        <p:spPr bwMode="auto">
          <a:xfrm>
            <a:off x="3771417" y="4078012"/>
            <a:ext cx="55562" cy="60325"/>
          </a:xfrm>
          <a:prstGeom prst="flowChartConnector">
            <a:avLst/>
          </a:prstGeom>
          <a:solidFill>
            <a:srgbClr val="FF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76" name="AutoShape 158"/>
          <p:cNvSpPr>
            <a:spLocks noChangeArrowheads="1"/>
          </p:cNvSpPr>
          <p:nvPr/>
        </p:nvSpPr>
        <p:spPr bwMode="auto">
          <a:xfrm>
            <a:off x="3295167" y="4078012"/>
            <a:ext cx="55562" cy="60325"/>
          </a:xfrm>
          <a:prstGeom prst="flowChartConnector">
            <a:avLst/>
          </a:prstGeom>
          <a:solidFill>
            <a:srgbClr val="FF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77" name="AutoShape 159"/>
          <p:cNvSpPr>
            <a:spLocks noChangeArrowheads="1"/>
          </p:cNvSpPr>
          <p:nvPr/>
        </p:nvSpPr>
        <p:spPr bwMode="auto">
          <a:xfrm>
            <a:off x="3226904" y="4078012"/>
            <a:ext cx="55563" cy="60325"/>
          </a:xfrm>
          <a:prstGeom prst="flowChartConnector">
            <a:avLst/>
          </a:prstGeom>
          <a:solidFill>
            <a:srgbClr val="FF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78" name="AutoShape 160"/>
          <p:cNvSpPr>
            <a:spLocks noChangeArrowheads="1"/>
          </p:cNvSpPr>
          <p:nvPr/>
        </p:nvSpPr>
        <p:spPr bwMode="auto">
          <a:xfrm>
            <a:off x="2698267" y="4078012"/>
            <a:ext cx="55562" cy="60325"/>
          </a:xfrm>
          <a:prstGeom prst="flowChartConnector">
            <a:avLst/>
          </a:prstGeom>
          <a:solidFill>
            <a:srgbClr val="FF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79" name="AutoShape 161"/>
          <p:cNvSpPr>
            <a:spLocks noChangeArrowheads="1"/>
          </p:cNvSpPr>
          <p:nvPr/>
        </p:nvSpPr>
        <p:spPr bwMode="auto">
          <a:xfrm>
            <a:off x="3623779" y="4078012"/>
            <a:ext cx="55563" cy="60325"/>
          </a:xfrm>
          <a:prstGeom prst="flowChartConnector">
            <a:avLst/>
          </a:prstGeom>
          <a:solidFill>
            <a:srgbClr val="FF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80" name="AutoShape 162"/>
          <p:cNvSpPr>
            <a:spLocks noChangeArrowheads="1"/>
          </p:cNvSpPr>
          <p:nvPr/>
        </p:nvSpPr>
        <p:spPr bwMode="auto">
          <a:xfrm>
            <a:off x="5706579" y="4078012"/>
            <a:ext cx="53975" cy="60325"/>
          </a:xfrm>
          <a:prstGeom prst="flowChartConnector">
            <a:avLst/>
          </a:prstGeom>
          <a:solidFill>
            <a:srgbClr val="FF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81" name="AutoShape 163"/>
          <p:cNvSpPr>
            <a:spLocks noChangeArrowheads="1"/>
          </p:cNvSpPr>
          <p:nvPr/>
        </p:nvSpPr>
        <p:spPr bwMode="auto">
          <a:xfrm>
            <a:off x="5803417" y="4078012"/>
            <a:ext cx="55562" cy="60325"/>
          </a:xfrm>
          <a:prstGeom prst="flowChartConnector">
            <a:avLst/>
          </a:prstGeom>
          <a:solidFill>
            <a:srgbClr val="FF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82" name="AutoShape 164"/>
          <p:cNvSpPr>
            <a:spLocks noChangeArrowheads="1"/>
          </p:cNvSpPr>
          <p:nvPr/>
        </p:nvSpPr>
        <p:spPr bwMode="auto">
          <a:xfrm>
            <a:off x="3525354" y="4078012"/>
            <a:ext cx="55563" cy="60325"/>
          </a:xfrm>
          <a:prstGeom prst="flowChartConnector">
            <a:avLst/>
          </a:prstGeom>
          <a:solidFill>
            <a:srgbClr val="FF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83" name="AutoShape 165"/>
          <p:cNvSpPr>
            <a:spLocks noChangeArrowheads="1"/>
          </p:cNvSpPr>
          <p:nvPr/>
        </p:nvSpPr>
        <p:spPr bwMode="auto">
          <a:xfrm>
            <a:off x="3917467" y="4078012"/>
            <a:ext cx="55562" cy="60325"/>
          </a:xfrm>
          <a:prstGeom prst="flowChartConnector">
            <a:avLst/>
          </a:prstGeom>
          <a:solidFill>
            <a:srgbClr val="FF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84" name="AutoShape 166"/>
          <p:cNvSpPr>
            <a:spLocks noChangeArrowheads="1"/>
          </p:cNvSpPr>
          <p:nvPr/>
        </p:nvSpPr>
        <p:spPr bwMode="auto">
          <a:xfrm>
            <a:off x="5285892" y="4078012"/>
            <a:ext cx="55562" cy="60325"/>
          </a:xfrm>
          <a:prstGeom prst="flowChartConnector">
            <a:avLst/>
          </a:prstGeom>
          <a:solidFill>
            <a:srgbClr val="FF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85" name="AutoShape 167"/>
          <p:cNvSpPr>
            <a:spLocks noChangeArrowheads="1"/>
          </p:cNvSpPr>
          <p:nvPr/>
        </p:nvSpPr>
        <p:spPr bwMode="auto">
          <a:xfrm>
            <a:off x="4015892" y="4078012"/>
            <a:ext cx="55562" cy="60325"/>
          </a:xfrm>
          <a:prstGeom prst="flowChartConnector">
            <a:avLst/>
          </a:prstGeom>
          <a:solidFill>
            <a:srgbClr val="FF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aphicFrame>
        <p:nvGraphicFramePr>
          <p:cNvPr id="586" name="Object 168"/>
          <p:cNvGraphicFramePr>
            <a:graphicFrameLocks noChangeAspect="1"/>
          </p:cNvGraphicFramePr>
          <p:nvPr>
            <p:extLst/>
          </p:nvPr>
        </p:nvGraphicFramePr>
        <p:xfrm>
          <a:off x="6995629" y="5505174"/>
          <a:ext cx="12319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1" name="Equation" r:id="rId3" imgW="838080" imgH="482400" progId="Equation.3">
                  <p:embed/>
                </p:oleObj>
              </mc:Choice>
              <mc:Fallback>
                <p:oleObj name="Equation" r:id="rId3" imgW="8380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5629" y="5505174"/>
                        <a:ext cx="123190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7" name="Text Box 169"/>
          <p:cNvSpPr txBox="1">
            <a:spLocks noChangeArrowheads="1"/>
          </p:cNvSpPr>
          <p:nvPr/>
        </p:nvSpPr>
        <p:spPr bwMode="auto">
          <a:xfrm>
            <a:off x="7321067" y="5997299"/>
            <a:ext cx="320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smtClean="0">
                <a:solidFill>
                  <a:srgbClr val="41414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88" name="AutoShape 170"/>
          <p:cNvSpPr>
            <a:spLocks noChangeArrowheads="1"/>
          </p:cNvSpPr>
          <p:nvPr/>
        </p:nvSpPr>
        <p:spPr bwMode="auto">
          <a:xfrm>
            <a:off x="2552217" y="4436787"/>
            <a:ext cx="55562" cy="60325"/>
          </a:xfrm>
          <a:prstGeom prst="flowChartConnector">
            <a:avLst/>
          </a:prstGeom>
          <a:solidFill>
            <a:srgbClr val="FF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89" name="AutoShape 171"/>
          <p:cNvSpPr>
            <a:spLocks noChangeArrowheads="1"/>
          </p:cNvSpPr>
          <p:nvPr/>
        </p:nvSpPr>
        <p:spPr bwMode="auto">
          <a:xfrm>
            <a:off x="2641117" y="4436787"/>
            <a:ext cx="55562" cy="60325"/>
          </a:xfrm>
          <a:prstGeom prst="flowChartConnector">
            <a:avLst/>
          </a:prstGeom>
          <a:solidFill>
            <a:srgbClr val="FF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90" name="AutoShape 172"/>
          <p:cNvSpPr>
            <a:spLocks noChangeArrowheads="1"/>
          </p:cNvSpPr>
          <p:nvPr/>
        </p:nvSpPr>
        <p:spPr bwMode="auto">
          <a:xfrm>
            <a:off x="2726842" y="4436787"/>
            <a:ext cx="55562" cy="60325"/>
          </a:xfrm>
          <a:prstGeom prst="flowChartConnector">
            <a:avLst/>
          </a:prstGeom>
          <a:solidFill>
            <a:srgbClr val="FF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591" name="Group 173"/>
          <p:cNvGrpSpPr>
            <a:grpSpLocks/>
          </p:cNvGrpSpPr>
          <p:nvPr/>
        </p:nvGrpSpPr>
        <p:grpSpPr bwMode="auto">
          <a:xfrm>
            <a:off x="3288817" y="4436787"/>
            <a:ext cx="55562" cy="128587"/>
            <a:chOff x="3216" y="2357"/>
            <a:chExt cx="31" cy="81"/>
          </a:xfrm>
        </p:grpSpPr>
        <p:sp>
          <p:nvSpPr>
            <p:cNvPr id="592" name="AutoShape 174"/>
            <p:cNvSpPr>
              <a:spLocks noChangeArrowheads="1"/>
            </p:cNvSpPr>
            <p:nvPr/>
          </p:nvSpPr>
          <p:spPr bwMode="auto">
            <a:xfrm>
              <a:off x="3216" y="2400"/>
              <a:ext cx="31" cy="38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rgbClr val="41414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93" name="AutoShape 175"/>
            <p:cNvSpPr>
              <a:spLocks noChangeArrowheads="1"/>
            </p:cNvSpPr>
            <p:nvPr/>
          </p:nvSpPr>
          <p:spPr bwMode="auto">
            <a:xfrm>
              <a:off x="3216" y="2357"/>
              <a:ext cx="31" cy="38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rgbClr val="41414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594" name="Group 176"/>
          <p:cNvGrpSpPr>
            <a:grpSpLocks/>
          </p:cNvGrpSpPr>
          <p:nvPr/>
        </p:nvGrpSpPr>
        <p:grpSpPr bwMode="auto">
          <a:xfrm>
            <a:off x="3960329" y="4436787"/>
            <a:ext cx="55563" cy="128587"/>
            <a:chOff x="3617" y="2357"/>
            <a:chExt cx="31" cy="81"/>
          </a:xfrm>
        </p:grpSpPr>
        <p:sp>
          <p:nvSpPr>
            <p:cNvPr id="595" name="AutoShape 177"/>
            <p:cNvSpPr>
              <a:spLocks noChangeArrowheads="1"/>
            </p:cNvSpPr>
            <p:nvPr/>
          </p:nvSpPr>
          <p:spPr bwMode="auto">
            <a:xfrm>
              <a:off x="3617" y="2400"/>
              <a:ext cx="31" cy="38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rgbClr val="41414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96" name="AutoShape 178"/>
            <p:cNvSpPr>
              <a:spLocks noChangeArrowheads="1"/>
            </p:cNvSpPr>
            <p:nvPr/>
          </p:nvSpPr>
          <p:spPr bwMode="auto">
            <a:xfrm>
              <a:off x="3617" y="2357"/>
              <a:ext cx="31" cy="38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rgbClr val="41414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597" name="Group 179"/>
          <p:cNvGrpSpPr>
            <a:grpSpLocks/>
          </p:cNvGrpSpPr>
          <p:nvPr/>
        </p:nvGrpSpPr>
        <p:grpSpPr bwMode="auto">
          <a:xfrm>
            <a:off x="5785954" y="4436787"/>
            <a:ext cx="55563" cy="128587"/>
            <a:chOff x="4625" y="2357"/>
            <a:chExt cx="31" cy="81"/>
          </a:xfrm>
        </p:grpSpPr>
        <p:sp>
          <p:nvSpPr>
            <p:cNvPr id="598" name="AutoShape 180"/>
            <p:cNvSpPr>
              <a:spLocks noChangeArrowheads="1"/>
            </p:cNvSpPr>
            <p:nvPr/>
          </p:nvSpPr>
          <p:spPr bwMode="auto">
            <a:xfrm>
              <a:off x="4625" y="2400"/>
              <a:ext cx="31" cy="38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rgbClr val="41414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99" name="AutoShape 181"/>
            <p:cNvSpPr>
              <a:spLocks noChangeArrowheads="1"/>
            </p:cNvSpPr>
            <p:nvPr/>
          </p:nvSpPr>
          <p:spPr bwMode="auto">
            <a:xfrm>
              <a:off x="4625" y="2357"/>
              <a:ext cx="31" cy="38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rgbClr val="41414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600" name="Group 182"/>
          <p:cNvGrpSpPr>
            <a:grpSpLocks/>
          </p:cNvGrpSpPr>
          <p:nvPr/>
        </p:nvGrpSpPr>
        <p:grpSpPr bwMode="auto">
          <a:xfrm>
            <a:off x="3698392" y="4352649"/>
            <a:ext cx="55562" cy="212725"/>
            <a:chOff x="3456" y="2304"/>
            <a:chExt cx="31" cy="134"/>
          </a:xfrm>
        </p:grpSpPr>
        <p:sp>
          <p:nvSpPr>
            <p:cNvPr id="601" name="AutoShape 183"/>
            <p:cNvSpPr>
              <a:spLocks noChangeArrowheads="1"/>
            </p:cNvSpPr>
            <p:nvPr/>
          </p:nvSpPr>
          <p:spPr bwMode="auto">
            <a:xfrm>
              <a:off x="3456" y="2400"/>
              <a:ext cx="31" cy="38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rgbClr val="41414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02" name="AutoShape 184"/>
            <p:cNvSpPr>
              <a:spLocks noChangeArrowheads="1"/>
            </p:cNvSpPr>
            <p:nvPr/>
          </p:nvSpPr>
          <p:spPr bwMode="auto">
            <a:xfrm>
              <a:off x="3456" y="2357"/>
              <a:ext cx="31" cy="38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rgbClr val="41414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03" name="AutoShape 185"/>
            <p:cNvSpPr>
              <a:spLocks noChangeArrowheads="1"/>
            </p:cNvSpPr>
            <p:nvPr/>
          </p:nvSpPr>
          <p:spPr bwMode="auto">
            <a:xfrm>
              <a:off x="3456" y="2304"/>
              <a:ext cx="31" cy="38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rgbClr val="41414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604" name="AutoShape 186"/>
          <p:cNvSpPr>
            <a:spLocks noChangeArrowheads="1"/>
          </p:cNvSpPr>
          <p:nvPr/>
        </p:nvSpPr>
        <p:spPr bwMode="auto">
          <a:xfrm>
            <a:off x="5336692" y="4436787"/>
            <a:ext cx="55562" cy="60325"/>
          </a:xfrm>
          <a:prstGeom prst="flowChartConnector">
            <a:avLst/>
          </a:prstGeom>
          <a:solidFill>
            <a:srgbClr val="FF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05" name="AutoShape 187"/>
          <p:cNvSpPr>
            <a:spLocks noChangeArrowheads="1"/>
          </p:cNvSpPr>
          <p:nvPr/>
        </p:nvSpPr>
        <p:spPr bwMode="auto">
          <a:xfrm>
            <a:off x="5930417" y="4436787"/>
            <a:ext cx="55562" cy="60325"/>
          </a:xfrm>
          <a:prstGeom prst="flowChartConnector">
            <a:avLst/>
          </a:prstGeom>
          <a:solidFill>
            <a:srgbClr val="FF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aphicFrame>
        <p:nvGraphicFramePr>
          <p:cNvPr id="606" name="Object 188"/>
          <p:cNvGraphicFramePr>
            <a:graphicFrameLocks noChangeAspect="1"/>
          </p:cNvGraphicFramePr>
          <p:nvPr>
            <p:extLst/>
          </p:nvPr>
        </p:nvGraphicFramePr>
        <p:xfrm>
          <a:off x="7027379" y="4565374"/>
          <a:ext cx="1150938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2" name="Equation" r:id="rId5" imgW="838080" imgH="279360" progId="Equation.3">
                  <p:embed/>
                </p:oleObj>
              </mc:Choice>
              <mc:Fallback>
                <p:oleObj name="Equation" r:id="rId5" imgW="8380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7379" y="4565374"/>
                        <a:ext cx="1150938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7" name="Object 189"/>
          <p:cNvGraphicFramePr>
            <a:graphicFrameLocks noChangeAspect="1"/>
          </p:cNvGraphicFramePr>
          <p:nvPr>
            <p:extLst/>
          </p:nvPr>
        </p:nvGraphicFramePr>
        <p:xfrm>
          <a:off x="1198079" y="4108174"/>
          <a:ext cx="1150938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3" name="Equation" r:id="rId7" imgW="838080" imgH="533160" progId="Equation.3">
                  <p:embed/>
                </p:oleObj>
              </mc:Choice>
              <mc:Fallback>
                <p:oleObj name="Equation" r:id="rId7" imgW="8380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079" y="4108174"/>
                        <a:ext cx="1150938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8" name="Object 190"/>
          <p:cNvGraphicFramePr>
            <a:graphicFrameLocks noChangeAspect="1"/>
          </p:cNvGraphicFramePr>
          <p:nvPr>
            <p:extLst/>
          </p:nvPr>
        </p:nvGraphicFramePr>
        <p:xfrm>
          <a:off x="6995629" y="3727174"/>
          <a:ext cx="12319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4" name="Equation" r:id="rId9" imgW="838080" imgH="482400" progId="Equation.3">
                  <p:embed/>
                </p:oleObj>
              </mc:Choice>
              <mc:Fallback>
                <p:oleObj name="Equation" r:id="rId9" imgW="8380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5629" y="3727174"/>
                        <a:ext cx="123190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9" name="Object 191"/>
          <p:cNvGraphicFramePr>
            <a:graphicFrameLocks noChangeAspect="1"/>
          </p:cNvGraphicFramePr>
          <p:nvPr>
            <p:extLst/>
          </p:nvPr>
        </p:nvGraphicFramePr>
        <p:xfrm>
          <a:off x="6995629" y="2660374"/>
          <a:ext cx="12319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5" name="Equation" r:id="rId11" imgW="838080" imgH="279360" progId="Equation.3">
                  <p:embed/>
                </p:oleObj>
              </mc:Choice>
              <mc:Fallback>
                <p:oleObj name="Equation" r:id="rId11" imgW="8380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5629" y="2660374"/>
                        <a:ext cx="12319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0" name="Group 192"/>
          <p:cNvGrpSpPr>
            <a:grpSpLocks/>
          </p:cNvGrpSpPr>
          <p:nvPr/>
        </p:nvGrpSpPr>
        <p:grpSpPr bwMode="auto">
          <a:xfrm>
            <a:off x="3638067" y="2431774"/>
            <a:ext cx="55562" cy="212725"/>
            <a:chOff x="3456" y="2304"/>
            <a:chExt cx="31" cy="134"/>
          </a:xfrm>
        </p:grpSpPr>
        <p:sp>
          <p:nvSpPr>
            <p:cNvPr id="611" name="AutoShape 193"/>
            <p:cNvSpPr>
              <a:spLocks noChangeArrowheads="1"/>
            </p:cNvSpPr>
            <p:nvPr/>
          </p:nvSpPr>
          <p:spPr bwMode="auto">
            <a:xfrm>
              <a:off x="3456" y="2400"/>
              <a:ext cx="31" cy="38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rgbClr val="41414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12" name="AutoShape 194"/>
            <p:cNvSpPr>
              <a:spLocks noChangeArrowheads="1"/>
            </p:cNvSpPr>
            <p:nvPr/>
          </p:nvSpPr>
          <p:spPr bwMode="auto">
            <a:xfrm>
              <a:off x="3456" y="2357"/>
              <a:ext cx="31" cy="38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rgbClr val="41414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13" name="AutoShape 195"/>
            <p:cNvSpPr>
              <a:spLocks noChangeArrowheads="1"/>
            </p:cNvSpPr>
            <p:nvPr/>
          </p:nvSpPr>
          <p:spPr bwMode="auto">
            <a:xfrm>
              <a:off x="3456" y="2304"/>
              <a:ext cx="31" cy="38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rgbClr val="41414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614" name="Group 196"/>
          <p:cNvGrpSpPr>
            <a:grpSpLocks/>
          </p:cNvGrpSpPr>
          <p:nvPr/>
        </p:nvGrpSpPr>
        <p:grpSpPr bwMode="auto">
          <a:xfrm>
            <a:off x="3782529" y="2431774"/>
            <a:ext cx="55563" cy="212725"/>
            <a:chOff x="3456" y="2304"/>
            <a:chExt cx="31" cy="134"/>
          </a:xfrm>
        </p:grpSpPr>
        <p:sp>
          <p:nvSpPr>
            <p:cNvPr id="615" name="AutoShape 197"/>
            <p:cNvSpPr>
              <a:spLocks noChangeArrowheads="1"/>
            </p:cNvSpPr>
            <p:nvPr/>
          </p:nvSpPr>
          <p:spPr bwMode="auto">
            <a:xfrm>
              <a:off x="3456" y="2400"/>
              <a:ext cx="31" cy="38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rgbClr val="41414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16" name="AutoShape 198"/>
            <p:cNvSpPr>
              <a:spLocks noChangeArrowheads="1"/>
            </p:cNvSpPr>
            <p:nvPr/>
          </p:nvSpPr>
          <p:spPr bwMode="auto">
            <a:xfrm>
              <a:off x="3456" y="2357"/>
              <a:ext cx="31" cy="38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rgbClr val="41414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17" name="AutoShape 199"/>
            <p:cNvSpPr>
              <a:spLocks noChangeArrowheads="1"/>
            </p:cNvSpPr>
            <p:nvPr/>
          </p:nvSpPr>
          <p:spPr bwMode="auto">
            <a:xfrm>
              <a:off x="3456" y="2304"/>
              <a:ext cx="31" cy="38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rgbClr val="41414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618" name="Group 200"/>
          <p:cNvGrpSpPr>
            <a:grpSpLocks/>
          </p:cNvGrpSpPr>
          <p:nvPr/>
        </p:nvGrpSpPr>
        <p:grpSpPr bwMode="auto">
          <a:xfrm>
            <a:off x="3509479" y="2507974"/>
            <a:ext cx="55563" cy="128588"/>
            <a:chOff x="3216" y="2357"/>
            <a:chExt cx="31" cy="81"/>
          </a:xfrm>
        </p:grpSpPr>
        <p:sp>
          <p:nvSpPr>
            <p:cNvPr id="619" name="AutoShape 201"/>
            <p:cNvSpPr>
              <a:spLocks noChangeArrowheads="1"/>
            </p:cNvSpPr>
            <p:nvPr/>
          </p:nvSpPr>
          <p:spPr bwMode="auto">
            <a:xfrm>
              <a:off x="3216" y="2400"/>
              <a:ext cx="31" cy="38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rgbClr val="41414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20" name="AutoShape 202"/>
            <p:cNvSpPr>
              <a:spLocks noChangeArrowheads="1"/>
            </p:cNvSpPr>
            <p:nvPr/>
          </p:nvSpPr>
          <p:spPr bwMode="auto">
            <a:xfrm>
              <a:off x="3216" y="2357"/>
              <a:ext cx="31" cy="38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rgbClr val="41414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621" name="Group 203"/>
          <p:cNvGrpSpPr>
            <a:grpSpLocks/>
          </p:cNvGrpSpPr>
          <p:nvPr/>
        </p:nvGrpSpPr>
        <p:grpSpPr bwMode="auto">
          <a:xfrm>
            <a:off x="3915879" y="2507974"/>
            <a:ext cx="55563" cy="128588"/>
            <a:chOff x="3216" y="2357"/>
            <a:chExt cx="31" cy="81"/>
          </a:xfrm>
        </p:grpSpPr>
        <p:sp>
          <p:nvSpPr>
            <p:cNvPr id="622" name="AutoShape 204"/>
            <p:cNvSpPr>
              <a:spLocks noChangeArrowheads="1"/>
            </p:cNvSpPr>
            <p:nvPr/>
          </p:nvSpPr>
          <p:spPr bwMode="auto">
            <a:xfrm>
              <a:off x="3216" y="2400"/>
              <a:ext cx="31" cy="38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rgbClr val="41414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23" name="AutoShape 205"/>
            <p:cNvSpPr>
              <a:spLocks noChangeArrowheads="1"/>
            </p:cNvSpPr>
            <p:nvPr/>
          </p:nvSpPr>
          <p:spPr bwMode="auto">
            <a:xfrm>
              <a:off x="3216" y="2357"/>
              <a:ext cx="31" cy="38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rgbClr val="41414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624" name="AutoShape 206"/>
          <p:cNvSpPr>
            <a:spLocks noChangeArrowheads="1"/>
          </p:cNvSpPr>
          <p:nvPr/>
        </p:nvSpPr>
        <p:spPr bwMode="auto">
          <a:xfrm>
            <a:off x="4001604" y="2584174"/>
            <a:ext cx="55563" cy="60325"/>
          </a:xfrm>
          <a:prstGeom prst="flowChartConnector">
            <a:avLst/>
          </a:prstGeom>
          <a:solidFill>
            <a:srgbClr val="FF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25" name="AutoShape 207"/>
          <p:cNvSpPr>
            <a:spLocks noChangeArrowheads="1"/>
          </p:cNvSpPr>
          <p:nvPr/>
        </p:nvSpPr>
        <p:spPr bwMode="auto">
          <a:xfrm>
            <a:off x="5709754" y="2600049"/>
            <a:ext cx="55563" cy="60325"/>
          </a:xfrm>
          <a:prstGeom prst="flowChartConnector">
            <a:avLst/>
          </a:prstGeom>
          <a:solidFill>
            <a:srgbClr val="FF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26" name="AutoShape 208"/>
          <p:cNvSpPr>
            <a:spLocks noChangeArrowheads="1"/>
          </p:cNvSpPr>
          <p:nvPr/>
        </p:nvSpPr>
        <p:spPr bwMode="auto">
          <a:xfrm>
            <a:off x="5795479" y="2600049"/>
            <a:ext cx="55563" cy="60325"/>
          </a:xfrm>
          <a:prstGeom prst="flowChartConnector">
            <a:avLst/>
          </a:prstGeom>
          <a:solidFill>
            <a:srgbClr val="FF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27" name="AutoShape 209"/>
          <p:cNvSpPr>
            <a:spLocks noChangeArrowheads="1"/>
          </p:cNvSpPr>
          <p:nvPr/>
        </p:nvSpPr>
        <p:spPr bwMode="auto">
          <a:xfrm>
            <a:off x="5911367" y="2595287"/>
            <a:ext cx="55562" cy="60325"/>
          </a:xfrm>
          <a:prstGeom prst="flowChartConnector">
            <a:avLst/>
          </a:prstGeom>
          <a:solidFill>
            <a:srgbClr val="FFCC00"/>
          </a:solidFill>
          <a:ln w="9525">
            <a:solidFill>
              <a:srgbClr val="4141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aphicFrame>
        <p:nvGraphicFramePr>
          <p:cNvPr id="628" name="Object 210"/>
          <p:cNvGraphicFramePr>
            <a:graphicFrameLocks noChangeAspect="1"/>
          </p:cNvGraphicFramePr>
          <p:nvPr>
            <p:extLst/>
          </p:nvPr>
        </p:nvGraphicFramePr>
        <p:xfrm>
          <a:off x="1283804" y="2203174"/>
          <a:ext cx="1150938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6" name="Equation" r:id="rId13" imgW="838080" imgH="533160" progId="Equation.3">
                  <p:embed/>
                </p:oleObj>
              </mc:Choice>
              <mc:Fallback>
                <p:oleObj name="Equation" r:id="rId13" imgW="8380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3804" y="2203174"/>
                        <a:ext cx="1150938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9" name="Object 211"/>
          <p:cNvGraphicFramePr>
            <a:graphicFrameLocks noChangeAspect="1"/>
          </p:cNvGraphicFramePr>
          <p:nvPr>
            <p:extLst/>
          </p:nvPr>
        </p:nvGraphicFramePr>
        <p:xfrm>
          <a:off x="7027379" y="1822174"/>
          <a:ext cx="120015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7" name="Equation" r:id="rId15" imgW="838080" imgH="482400" progId="Equation.3">
                  <p:embed/>
                </p:oleObj>
              </mc:Choice>
              <mc:Fallback>
                <p:oleObj name="Equation" r:id="rId15" imgW="8380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7379" y="1822174"/>
                        <a:ext cx="120015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427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Particle Filter</a:t>
            </a:r>
            <a:endParaRPr lang="ko-KR" altLang="en-US" dirty="0"/>
          </a:p>
        </p:txBody>
      </p:sp>
      <p:sp>
        <p:nvSpPr>
          <p:cNvPr id="10" name="Rectangle 1027"/>
          <p:cNvSpPr txBox="1">
            <a:spLocks noChangeArrowheads="1"/>
          </p:cNvSpPr>
          <p:nvPr/>
        </p:nvSpPr>
        <p:spPr bwMode="auto">
          <a:xfrm>
            <a:off x="1271450" y="1755361"/>
            <a:ext cx="7281862" cy="474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600" tIns="50800" rIns="101600" bIns="50800" numCol="1" anchor="t" anchorCtr="0" compatLnSpc="1">
            <a:prstTxWarp prst="textNoShape">
              <a:avLst/>
            </a:prstTxWarp>
          </a:bodyPr>
          <a:lstStyle>
            <a:lvl1pPr marL="381000" indent="-381000" algn="l" defTabSz="84296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100000"/>
              <a:buFont typeface="Monotype Sorts" pitchFamily="2" charset="2"/>
              <a:buChar char="z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0100" indent="-292100" algn="l" defTabSz="842963" rtl="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CC99"/>
              </a:buClr>
              <a:buSzPct val="100000"/>
              <a:buChar char="–"/>
              <a:defRPr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284288" indent="-255588" algn="l" defTabSz="84296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708150" indent="-190500" algn="l" defTabSz="8429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211388" indent="-188913" algn="l" defTabSz="8429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altLang="ko-KR" dirty="0" smtClean="0">
                <a:solidFill>
                  <a:schemeClr val="tx1"/>
                </a:solidFill>
                <a:ea typeface="굴림" panose="020B0600000101010101" pitchFamily="50" charset="-127"/>
              </a:rPr>
              <a:t>Illustration of SIR with sample smoothing:</a:t>
            </a:r>
          </a:p>
        </p:txBody>
      </p:sp>
      <p:pic>
        <p:nvPicPr>
          <p:cNvPr id="11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212" y="2653886"/>
            <a:ext cx="3003550" cy="313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0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37" y="2517361"/>
            <a:ext cx="421322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0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875" y="2382424"/>
            <a:ext cx="1679575" cy="332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Line 1031"/>
          <p:cNvSpPr>
            <a:spLocks noChangeShapeType="1"/>
          </p:cNvSpPr>
          <p:nvPr/>
        </p:nvSpPr>
        <p:spPr bwMode="auto">
          <a:xfrm flipV="1">
            <a:off x="1015862" y="4195349"/>
            <a:ext cx="463550" cy="2301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" name="Line 1032"/>
          <p:cNvSpPr>
            <a:spLocks noChangeShapeType="1"/>
          </p:cNvSpPr>
          <p:nvPr/>
        </p:nvSpPr>
        <p:spPr bwMode="auto">
          <a:xfrm>
            <a:off x="2779575" y="5684424"/>
            <a:ext cx="2922587" cy="90487"/>
          </a:xfrm>
          <a:prstGeom prst="line">
            <a:avLst/>
          </a:prstGeom>
          <a:noFill/>
          <a:ln w="38100">
            <a:solidFill>
              <a:srgbClr val="41414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" name="Line 1033"/>
          <p:cNvSpPr>
            <a:spLocks noChangeShapeType="1"/>
          </p:cNvSpPr>
          <p:nvPr/>
        </p:nvSpPr>
        <p:spPr bwMode="auto">
          <a:xfrm flipV="1">
            <a:off x="3755887" y="4755736"/>
            <a:ext cx="838200" cy="244475"/>
          </a:xfrm>
          <a:prstGeom prst="line">
            <a:avLst/>
          </a:prstGeom>
          <a:noFill/>
          <a:ln w="38100">
            <a:solidFill>
              <a:srgbClr val="41414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98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Particle Filter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654" y="2199708"/>
            <a:ext cx="2400279" cy="3497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293" y="2180020"/>
            <a:ext cx="1579350" cy="369468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 rot="10800000">
            <a:off x="4060271" y="2278124"/>
            <a:ext cx="872455" cy="192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097" y="3392295"/>
            <a:ext cx="2061091" cy="4873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366" y="3392295"/>
            <a:ext cx="3512772" cy="717414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4899173" y="3558055"/>
            <a:ext cx="872455" cy="192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52366" y="2718033"/>
            <a:ext cx="317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Then, importance weight is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52365" y="4370081"/>
            <a:ext cx="528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And if we do resampling every filter stage, then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8254" y="5115379"/>
            <a:ext cx="1706065" cy="3757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9173" y="5030932"/>
            <a:ext cx="2027832" cy="453320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3692683" y="5206797"/>
            <a:ext cx="872455" cy="192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59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Particle Filter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961369" y="2215895"/>
            <a:ext cx="5018271" cy="3404728"/>
            <a:chOff x="921135" y="2022949"/>
            <a:chExt cx="3895800" cy="244772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1135" y="2022949"/>
              <a:ext cx="3895800" cy="1771867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1135" y="3752871"/>
              <a:ext cx="3895800" cy="717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678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Particle Filter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0510" y="2055303"/>
            <a:ext cx="197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Draw </a:t>
            </a:r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664066"/>
              </p:ext>
            </p:extLst>
          </p:nvPr>
        </p:nvGraphicFramePr>
        <p:xfrm>
          <a:off x="1820411" y="1980318"/>
          <a:ext cx="1888371" cy="519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6" name="Equation" r:id="rId3" imgW="1015920" imgH="279360" progId="Equation.DSMT4">
                  <p:embed/>
                </p:oleObj>
              </mc:Choice>
              <mc:Fallback>
                <p:oleObj name="Equation" r:id="rId3" imgW="10159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0411" y="1980318"/>
                        <a:ext cx="1888371" cy="5193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오른쪽 화살표 5"/>
          <p:cNvSpPr/>
          <p:nvPr/>
        </p:nvSpPr>
        <p:spPr>
          <a:xfrm>
            <a:off x="1866974" y="2743200"/>
            <a:ext cx="897622" cy="226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741648"/>
              </p:ext>
            </p:extLst>
          </p:nvPr>
        </p:nvGraphicFramePr>
        <p:xfrm>
          <a:off x="3101524" y="2596894"/>
          <a:ext cx="26193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7" name="Equation" r:id="rId5" imgW="1409400" imgH="279360" progId="Equation.DSMT4">
                  <p:embed/>
                </p:oleObj>
              </mc:Choice>
              <mc:Fallback>
                <p:oleObj name="Equation" r:id="rId5" imgW="14094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01524" y="2596894"/>
                        <a:ext cx="2619375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0509" y="3516386"/>
            <a:ext cx="3087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Importance sampling 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830509" y="4557908"/>
            <a:ext cx="897622" cy="226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514880"/>
              </p:ext>
            </p:extLst>
          </p:nvPr>
        </p:nvGraphicFramePr>
        <p:xfrm>
          <a:off x="3366789" y="3516386"/>
          <a:ext cx="177006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8" name="Equation" r:id="rId7" imgW="952200" imgH="279360" progId="Equation.DSMT4">
                  <p:embed/>
                </p:oleObj>
              </mc:Choice>
              <mc:Fallback>
                <p:oleObj name="Equation" r:id="rId7" imgW="952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66789" y="3516386"/>
                        <a:ext cx="1770062" cy="519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24067"/>
              </p:ext>
            </p:extLst>
          </p:nvPr>
        </p:nvGraphicFramePr>
        <p:xfrm>
          <a:off x="1926544" y="4286097"/>
          <a:ext cx="66786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9" name="Equation" r:id="rId9" imgW="3593880" imgH="533160" progId="Equation.DSMT4">
                  <p:embed/>
                </p:oleObj>
              </mc:Choice>
              <mc:Fallback>
                <p:oleObj name="Equation" r:id="rId9" imgW="35938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26544" y="4286097"/>
                        <a:ext cx="6678613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149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Particle Filter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832061"/>
            <a:ext cx="3065653" cy="17313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3674901"/>
            <a:ext cx="3286125" cy="2505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62455"/>
            <a:ext cx="41814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4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Particle filter : Experiment #1</a:t>
            </a:r>
            <a:endParaRPr lang="ko-KR" alt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/>
          </p:nvPr>
        </p:nvGraphicFramePr>
        <p:xfrm>
          <a:off x="723755" y="1861526"/>
          <a:ext cx="3749675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8" name="Equation" r:id="rId3" imgW="2628720" imgH="990360" progId="Equation.DSMT4">
                  <p:embed/>
                </p:oleObj>
              </mc:Choice>
              <mc:Fallback>
                <p:oleObj name="Equation" r:id="rId3" imgW="262872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3755" y="1861526"/>
                        <a:ext cx="3749675" cy="140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/>
          </p:nvPr>
        </p:nvGraphicFramePr>
        <p:xfrm>
          <a:off x="860498" y="3419927"/>
          <a:ext cx="26797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9" name="Equation" r:id="rId5" imgW="1879560" imgH="583920" progId="Equation.DSMT4">
                  <p:embed/>
                </p:oleObj>
              </mc:Choice>
              <mc:Fallback>
                <p:oleObj name="Equation" r:id="rId5" imgW="187956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0498" y="3419927"/>
                        <a:ext cx="2679700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직선 연결선 4"/>
          <p:cNvCxnSpPr/>
          <p:nvPr/>
        </p:nvCxnSpPr>
        <p:spPr>
          <a:xfrm flipV="1">
            <a:off x="4821864" y="4898691"/>
            <a:ext cx="3028426" cy="8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388" y="3860486"/>
            <a:ext cx="1585519" cy="1038205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4897365" y="3271226"/>
            <a:ext cx="411061" cy="469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5098701" y="5100026"/>
            <a:ext cx="2625754" cy="167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개체 8"/>
          <p:cNvGraphicFramePr>
            <a:graphicFrameLocks noChangeAspect="1"/>
          </p:cNvGraphicFramePr>
          <p:nvPr>
            <p:extLst/>
          </p:nvPr>
        </p:nvGraphicFramePr>
        <p:xfrm>
          <a:off x="6167103" y="5128775"/>
          <a:ext cx="4889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0" name="Equation" r:id="rId8" imgW="342720" imgH="253800" progId="Equation.DSMT4">
                  <p:embed/>
                </p:oleObj>
              </mc:Choice>
              <mc:Fallback>
                <p:oleObj name="Equation" r:id="rId8" imgW="342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67103" y="5128775"/>
                        <a:ext cx="48895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직선 화살표 연결선 9"/>
          <p:cNvCxnSpPr>
            <a:stCxn id="7" idx="4"/>
          </p:cNvCxnSpPr>
          <p:nvPr/>
        </p:nvCxnSpPr>
        <p:spPr>
          <a:xfrm flipH="1">
            <a:off x="5102895" y="3741010"/>
            <a:ext cx="1" cy="11576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개체 10"/>
          <p:cNvGraphicFramePr>
            <a:graphicFrameLocks noChangeAspect="1"/>
          </p:cNvGraphicFramePr>
          <p:nvPr>
            <p:extLst/>
          </p:nvPr>
        </p:nvGraphicFramePr>
        <p:xfrm>
          <a:off x="4473430" y="4066739"/>
          <a:ext cx="4889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1" name="Equation" r:id="rId10" imgW="342720" imgH="253800" progId="Equation.DSMT4">
                  <p:embed/>
                </p:oleObj>
              </mc:Choice>
              <mc:Fallback>
                <p:oleObj name="Equation" r:id="rId10" imgW="342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73430" y="4066739"/>
                        <a:ext cx="48895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/>
          </p:nvPr>
        </p:nvGraphicFramePr>
        <p:xfrm>
          <a:off x="907832" y="4681194"/>
          <a:ext cx="2117725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2" name="Equation" r:id="rId12" imgW="1485720" imgH="888840" progId="Equation.DSMT4">
                  <p:embed/>
                </p:oleObj>
              </mc:Choice>
              <mc:Fallback>
                <p:oleObj name="Equation" r:id="rId12" imgW="14857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07832" y="4681194"/>
                        <a:ext cx="2117725" cy="1265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198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Particle filter : Experiments #2</a:t>
            </a:r>
            <a:endParaRPr lang="ko-KR" alt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705512"/>
              </p:ext>
            </p:extLst>
          </p:nvPr>
        </p:nvGraphicFramePr>
        <p:xfrm>
          <a:off x="780177" y="1872635"/>
          <a:ext cx="4559522" cy="667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1" name="Equation" r:id="rId3" imgW="2971800" imgH="431800" progId="Equation.DSMT4">
                  <p:embed/>
                </p:oleObj>
              </mc:Choice>
              <mc:Fallback>
                <p:oleObj name="Equation" r:id="rId3" imgW="29718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177" y="1872635"/>
                        <a:ext cx="4559522" cy="6673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477720"/>
              </p:ext>
            </p:extLst>
          </p:nvPr>
        </p:nvGraphicFramePr>
        <p:xfrm>
          <a:off x="780177" y="2540001"/>
          <a:ext cx="1193466" cy="643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2" name="Equation" r:id="rId5" imgW="774364" imgH="418918" progId="Equation.DSMT4">
                  <p:embed/>
                </p:oleObj>
              </mc:Choice>
              <mc:Fallback>
                <p:oleObj name="Equation" r:id="rId5" imgW="774364" imgH="418918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177" y="2540001"/>
                        <a:ext cx="1193466" cy="6430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248077"/>
              </p:ext>
            </p:extLst>
          </p:nvPr>
        </p:nvGraphicFramePr>
        <p:xfrm>
          <a:off x="831082" y="3440721"/>
          <a:ext cx="701675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3" name="Equation" r:id="rId7" imgW="457200" imgH="685800" progId="Equation.DSMT4">
                  <p:embed/>
                </p:oleObj>
              </mc:Choice>
              <mc:Fallback>
                <p:oleObj name="Equation" r:id="rId7" imgW="4572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082" y="3440721"/>
                        <a:ext cx="701675" cy="1058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13633"/>
              </p:ext>
            </p:extLst>
          </p:nvPr>
        </p:nvGraphicFramePr>
        <p:xfrm>
          <a:off x="2256857" y="3495520"/>
          <a:ext cx="134461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4" name="Equation" r:id="rId9" imgW="876240" imgH="583920" progId="Equation.DSMT4">
                  <p:embed/>
                </p:oleObj>
              </mc:Choice>
              <mc:Fallback>
                <p:oleObj name="Equation" r:id="rId9" imgW="87624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6857" y="3495520"/>
                        <a:ext cx="1344612" cy="90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494" y="2554090"/>
            <a:ext cx="4671398" cy="350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2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/>
              <a:t>Sampling</a:t>
            </a:r>
            <a:endParaRPr lang="ko-KR" altLang="en-US" sz="4400" dirty="0"/>
          </a:p>
        </p:txBody>
      </p:sp>
      <p:sp>
        <p:nvSpPr>
          <p:cNvPr id="4" name="직사각형 3"/>
          <p:cNvSpPr/>
          <p:nvPr/>
        </p:nvSpPr>
        <p:spPr>
          <a:xfrm>
            <a:off x="628650" y="2476336"/>
            <a:ext cx="54282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C0"/>
                </a:solidFill>
                <a:latin typeface="CMSSI10"/>
              </a:rPr>
              <a:t>While nothing is more uncertain than </a:t>
            </a:r>
            <a:r>
              <a:rPr lang="en-US" altLang="ko-KR" sz="2400" dirty="0" smtClean="0">
                <a:solidFill>
                  <a:srgbClr val="0000C0"/>
                </a:solidFill>
                <a:latin typeface="CMSSI10"/>
              </a:rPr>
              <a:t>the duration </a:t>
            </a:r>
            <a:r>
              <a:rPr lang="en-US" altLang="ko-KR" sz="2400" dirty="0">
                <a:solidFill>
                  <a:srgbClr val="0000C0"/>
                </a:solidFill>
                <a:latin typeface="CMSSI10"/>
              </a:rPr>
              <a:t>of a single life, nothing is more </a:t>
            </a:r>
            <a:r>
              <a:rPr lang="en-US" altLang="ko-KR" sz="2400" dirty="0" smtClean="0">
                <a:solidFill>
                  <a:srgbClr val="0000C0"/>
                </a:solidFill>
                <a:latin typeface="CMSSI10"/>
              </a:rPr>
              <a:t>certain than </a:t>
            </a:r>
            <a:r>
              <a:rPr lang="en-US" altLang="ko-KR" sz="2400" dirty="0">
                <a:solidFill>
                  <a:srgbClr val="0000C0"/>
                </a:solidFill>
                <a:latin typeface="CMSSI10"/>
              </a:rPr>
              <a:t>the average duration of a thousand lives.</a:t>
            </a:r>
          </a:p>
          <a:p>
            <a:pPr algn="r"/>
            <a:endParaRPr lang="en-US" altLang="ko-KR" sz="2400" dirty="0" smtClean="0">
              <a:solidFill>
                <a:srgbClr val="000000"/>
              </a:solidFill>
              <a:latin typeface="CMSY10"/>
            </a:endParaRPr>
          </a:p>
          <a:p>
            <a:pPr algn="r"/>
            <a:r>
              <a:rPr lang="en-US" altLang="ko-KR" sz="2400" dirty="0" smtClean="0">
                <a:solidFill>
                  <a:srgbClr val="000000"/>
                </a:solidFill>
                <a:latin typeface="CMSY10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CMSS10"/>
              </a:rPr>
              <a:t>Elizur</a:t>
            </a:r>
            <a:r>
              <a:rPr lang="en-US" altLang="ko-KR" sz="2400" dirty="0">
                <a:solidFill>
                  <a:srgbClr val="000000"/>
                </a:solidFill>
                <a:latin typeface="CMSS10"/>
              </a:rPr>
              <a:t> Wright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689" y="2476336"/>
            <a:ext cx="1902848" cy="234980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11203" y="5320365"/>
            <a:ext cx="85153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MSS9"/>
              </a:rPr>
              <a:t>Figure: </a:t>
            </a:r>
            <a:r>
              <a:rPr lang="en-US" altLang="ko-KR" dirty="0" err="1">
                <a:latin typeface="CMSS9"/>
              </a:rPr>
              <a:t>Elizur</a:t>
            </a:r>
            <a:r>
              <a:rPr lang="en-US" altLang="ko-KR" dirty="0">
                <a:latin typeface="CMSS9"/>
              </a:rPr>
              <a:t> Wright (1804 - 1885), American mathematician, the </a:t>
            </a:r>
            <a:r>
              <a:rPr lang="en-US" altLang="ko-KR" dirty="0" smtClean="0">
                <a:latin typeface="CMSS9"/>
              </a:rPr>
              <a:t>father </a:t>
            </a:r>
            <a:r>
              <a:rPr lang="en-US" altLang="ko-KR" dirty="0">
                <a:latin typeface="CMSS9"/>
              </a:rPr>
              <a:t>of</a:t>
            </a:r>
          </a:p>
          <a:p>
            <a:r>
              <a:rPr lang="en-US" altLang="ko-KR" dirty="0">
                <a:latin typeface="CMSS9"/>
              </a:rPr>
              <a:t>life insurance", </a:t>
            </a:r>
            <a:r>
              <a:rPr lang="en-US" altLang="ko-KR" dirty="0" smtClean="0">
                <a:latin typeface="CMSS9"/>
              </a:rPr>
              <a:t>father </a:t>
            </a:r>
            <a:r>
              <a:rPr lang="en-US" altLang="ko-KR" dirty="0">
                <a:latin typeface="CMSS9"/>
              </a:rPr>
              <a:t>of insurance regulation" (</a:t>
            </a:r>
            <a:r>
              <a:rPr lang="en-US" altLang="ko-KR" dirty="0">
                <a:latin typeface="CMTT9"/>
              </a:rPr>
              <a:t>http://en.wikipedia.org</a:t>
            </a:r>
            <a:r>
              <a:rPr lang="en-US" altLang="ko-KR" dirty="0">
                <a:latin typeface="CMSS9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73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Monte Carlo Sampling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3822269" y="3557956"/>
            <a:ext cx="813732" cy="268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240317"/>
              </p:ext>
            </p:extLst>
          </p:nvPr>
        </p:nvGraphicFramePr>
        <p:xfrm>
          <a:off x="5156923" y="2476045"/>
          <a:ext cx="2971695" cy="1153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6" name="Equation" r:id="rId3" imgW="850680" imgH="330120" progId="Equation.DSMT4">
                  <p:embed/>
                </p:oleObj>
              </mc:Choice>
              <mc:Fallback>
                <p:oleObj name="Equation" r:id="rId3" imgW="8506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6923" y="2476045"/>
                        <a:ext cx="2971695" cy="1153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22" b="55309"/>
          <a:stretch/>
        </p:blipFill>
        <p:spPr>
          <a:xfrm>
            <a:off x="743519" y="2538942"/>
            <a:ext cx="3485616" cy="2642657"/>
          </a:xfrm>
          <a:prstGeom prst="rect">
            <a:avLst/>
          </a:prstGeom>
        </p:spPr>
      </p:pic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577116"/>
              </p:ext>
            </p:extLst>
          </p:nvPr>
        </p:nvGraphicFramePr>
        <p:xfrm>
          <a:off x="5068665" y="3833442"/>
          <a:ext cx="3106514" cy="1243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7" name="Equation" r:id="rId6" imgW="825480" imgH="330120" progId="Equation.DSMT4">
                  <p:embed/>
                </p:oleObj>
              </mc:Choice>
              <mc:Fallback>
                <p:oleObj name="Equation" r:id="rId6" imgW="8254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68665" y="3833442"/>
                        <a:ext cx="3106514" cy="1243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059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Monte Carlo Sampling</a:t>
            </a:r>
            <a:endParaRPr lang="ko-KR" altLang="en-US" dirty="0"/>
          </a:p>
        </p:txBody>
      </p:sp>
      <p:sp>
        <p:nvSpPr>
          <p:cNvPr id="5" name="구름 4"/>
          <p:cNvSpPr/>
          <p:nvPr/>
        </p:nvSpPr>
        <p:spPr>
          <a:xfrm>
            <a:off x="1001487" y="2577735"/>
            <a:ext cx="2751908" cy="2325190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861002"/>
              </p:ext>
            </p:extLst>
          </p:nvPr>
        </p:nvGraphicFramePr>
        <p:xfrm>
          <a:off x="1926499" y="2998105"/>
          <a:ext cx="848639" cy="1320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6499" y="2998105"/>
                        <a:ext cx="848639" cy="1320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212464"/>
              </p:ext>
            </p:extLst>
          </p:nvPr>
        </p:nvGraphicFramePr>
        <p:xfrm>
          <a:off x="6286954" y="3241945"/>
          <a:ext cx="128587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name="Equation" r:id="rId5" imgW="368280" imgH="279360" progId="Equation.DSMT4">
                  <p:embed/>
                </p:oleObj>
              </mc:Choice>
              <mc:Fallback>
                <p:oleObj name="Equation" r:id="rId5" imgW="3682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86954" y="3241945"/>
                        <a:ext cx="1285875" cy="976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4667000" y="3563147"/>
            <a:ext cx="813732" cy="268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72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Monte Carlo Sampling</a:t>
            </a:r>
            <a:endParaRPr lang="ko-KR" altLang="en-US" dirty="0"/>
          </a:p>
        </p:txBody>
      </p:sp>
      <p:pic>
        <p:nvPicPr>
          <p:cNvPr id="38914" name="Picture 2" descr="Image result for monte carlo sampling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56" y="1942051"/>
            <a:ext cx="3762084" cy="376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921802"/>
              </p:ext>
            </p:extLst>
          </p:nvPr>
        </p:nvGraphicFramePr>
        <p:xfrm>
          <a:off x="4613945" y="2838618"/>
          <a:ext cx="3695950" cy="648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Equation" r:id="rId4" imgW="2387520" imgH="419040" progId="Equation.DSMT4">
                  <p:embed/>
                </p:oleObj>
              </mc:Choice>
              <mc:Fallback>
                <p:oleObj name="Equation" r:id="rId4" imgW="23875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13945" y="2838618"/>
                        <a:ext cx="3695950" cy="648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560244"/>
              </p:ext>
            </p:extLst>
          </p:nvPr>
        </p:nvGraphicFramePr>
        <p:xfrm>
          <a:off x="4613945" y="4024517"/>
          <a:ext cx="3957637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6" name="Equation" r:id="rId6" imgW="2552400" imgH="634680" progId="Equation.DSMT4">
                  <p:embed/>
                </p:oleObj>
              </mc:Choice>
              <mc:Fallback>
                <p:oleObj name="Equation" r:id="rId6" imgW="255240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13945" y="4024517"/>
                        <a:ext cx="3957637" cy="981075"/>
                      </a:xfrm>
                      <a:prstGeom prst="rect">
                        <a:avLst/>
                      </a:prstGeom>
                      <a:ln>
                        <a:solidFill>
                          <a:schemeClr val="accent4">
                            <a:shade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867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Sampling</a:t>
            </a:r>
            <a:endParaRPr lang="ko-KR" altLang="en-US" dirty="0"/>
          </a:p>
        </p:txBody>
      </p:sp>
      <p:pic>
        <p:nvPicPr>
          <p:cNvPr id="3" name="Picture 3" descr="integral1d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281" y="3528270"/>
            <a:ext cx="1981200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ntegral1d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61" y="2399951"/>
            <a:ext cx="3886200" cy="36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759204" y="1790351"/>
            <a:ext cx="7696200" cy="609600"/>
          </a:xfrm>
          <a:prstGeom prst="rect">
            <a:avLst/>
          </a:prstGeom>
          <a:noFill/>
          <a:ln/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smtClean="0">
                <a:ea typeface="굴림" panose="020B0600000101010101" pitchFamily="50" charset="-127"/>
              </a:rPr>
              <a:t>How to evaluate integral of f(x)?</a:t>
            </a:r>
            <a:endParaRPr lang="en-US" altLang="ko-KR" sz="200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120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Sampling</a:t>
            </a:r>
            <a:endParaRPr lang="ko-KR" altLang="en-US" dirty="0"/>
          </a:p>
        </p:txBody>
      </p:sp>
      <p:pic>
        <p:nvPicPr>
          <p:cNvPr id="3" name="Picture 3" descr="integralapprox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496" y="3704439"/>
            <a:ext cx="2819400" cy="113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ntegralapprox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96" y="2561439"/>
            <a:ext cx="391477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746096" y="1723239"/>
            <a:ext cx="7696200" cy="533400"/>
          </a:xfrm>
          <a:prstGeom prst="rect">
            <a:avLst/>
          </a:prstGeom>
          <a:noFill/>
          <a:ln/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smtClean="0">
                <a:ea typeface="굴림" panose="020B0600000101010101" pitchFamily="50" charset="-127"/>
              </a:rPr>
              <a:t>Can approximate using another function g(x)</a:t>
            </a:r>
            <a:endParaRPr lang="en-US" altLang="ko-KR" sz="200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877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2323</TotalTime>
  <Words>549</Words>
  <Application>Microsoft Office PowerPoint</Application>
  <PresentationFormat>화면 슬라이드 쇼(4:3)</PresentationFormat>
  <Paragraphs>114</Paragraphs>
  <Slides>39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39</vt:i4>
      </vt:variant>
    </vt:vector>
  </HeadingPairs>
  <TitlesOfParts>
    <vt:vector size="54" baseType="lpstr">
      <vt:lpstr>CMSS10</vt:lpstr>
      <vt:lpstr>CMSS9</vt:lpstr>
      <vt:lpstr>CMSSI10</vt:lpstr>
      <vt:lpstr>CMSY10</vt:lpstr>
      <vt:lpstr>CMTT9</vt:lpstr>
      <vt:lpstr>Monotype Sorts</vt:lpstr>
      <vt:lpstr>굴림</vt:lpstr>
      <vt:lpstr>맑은 고딕</vt:lpstr>
      <vt:lpstr>Arial</vt:lpstr>
      <vt:lpstr>Times New Roman</vt:lpstr>
      <vt:lpstr>Verdana</vt:lpstr>
      <vt:lpstr>Wingdings</vt:lpstr>
      <vt:lpstr>Office 테마</vt:lpstr>
      <vt:lpstr>Equation</vt:lpstr>
      <vt:lpstr>Image</vt:lpstr>
      <vt:lpstr>Particle Filter</vt:lpstr>
      <vt:lpstr>Non Parametric Approach</vt:lpstr>
      <vt:lpstr>Non Parametric Approach</vt:lpstr>
      <vt:lpstr>Sampling</vt:lpstr>
      <vt:lpstr>Monte Carlo Sampling</vt:lpstr>
      <vt:lpstr>Monte Carlo Sampling</vt:lpstr>
      <vt:lpstr>Monte Carlo Sampling</vt:lpstr>
      <vt:lpstr>Sampling</vt:lpstr>
      <vt:lpstr>Sampling</vt:lpstr>
      <vt:lpstr>Sampling</vt:lpstr>
      <vt:lpstr>Sampling</vt:lpstr>
      <vt:lpstr>Sampling</vt:lpstr>
      <vt:lpstr>Sampling</vt:lpstr>
      <vt:lpstr>Sampling</vt:lpstr>
      <vt:lpstr>Particle filter</vt:lpstr>
      <vt:lpstr>Particle Filter</vt:lpstr>
      <vt:lpstr>Particle filter</vt:lpstr>
      <vt:lpstr>Particle filter</vt:lpstr>
      <vt:lpstr>Particle Filter</vt:lpstr>
      <vt:lpstr>Particle Filter</vt:lpstr>
      <vt:lpstr>Particle Filter</vt:lpstr>
      <vt:lpstr>Particle Filter</vt:lpstr>
      <vt:lpstr>Particle Filter</vt:lpstr>
      <vt:lpstr>Particle Filter</vt:lpstr>
      <vt:lpstr>Particle Filter</vt:lpstr>
      <vt:lpstr>Particle Filter</vt:lpstr>
      <vt:lpstr>Particle Filter</vt:lpstr>
      <vt:lpstr>Particle Filter</vt:lpstr>
      <vt:lpstr>Particle filter</vt:lpstr>
      <vt:lpstr>Particle filter</vt:lpstr>
      <vt:lpstr>Particle filter</vt:lpstr>
      <vt:lpstr>Particle Filter</vt:lpstr>
      <vt:lpstr>Particle Filter</vt:lpstr>
      <vt:lpstr>Particle Filter</vt:lpstr>
      <vt:lpstr>Particle Filter</vt:lpstr>
      <vt:lpstr>Particle Filter</vt:lpstr>
      <vt:lpstr>Particle Filter</vt:lpstr>
      <vt:lpstr>Particle filter : Experiment #1</vt:lpstr>
      <vt:lpstr>Particle filter : Experiments #2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Seongkeun Park</dc:creator>
  <cp:lastModifiedBy>Seongkeun Park</cp:lastModifiedBy>
  <cp:revision>393</cp:revision>
  <cp:lastPrinted>2018-04-18T06:45:57Z</cp:lastPrinted>
  <dcterms:created xsi:type="dcterms:W3CDTF">2016-09-05T08:32:33Z</dcterms:created>
  <dcterms:modified xsi:type="dcterms:W3CDTF">2019-04-26T03:20:22Z</dcterms:modified>
</cp:coreProperties>
</file>