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316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6" r:id="rId13"/>
    <p:sldId id="267" r:id="rId14"/>
    <p:sldId id="26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6" r:id="rId40"/>
    <p:sldId id="297" r:id="rId41"/>
    <p:sldId id="293" r:id="rId42"/>
    <p:sldId id="294" r:id="rId43"/>
    <p:sldId id="295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8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2A84027A-1E75-420D-87C7-AD2403D3004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8CD3FA8-EE82-4C17-8F23-37C62FB7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4484"/>
            <a:ext cx="6858000" cy="126331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6081834"/>
            <a:ext cx="3188484" cy="890093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1442612"/>
            <a:ext cx="9144000" cy="975736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1600200"/>
            <a:ext cx="9144000" cy="1792705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06" y="421418"/>
            <a:ext cx="2581295" cy="573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6077"/>
            <a:ext cx="7772400" cy="1913885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318"/>
            <a:ext cx="7886700" cy="99799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79BABCB-72A4-4245-AD44-8A2DEE65F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21" y="6329011"/>
            <a:ext cx="1922102" cy="536571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flipV="1">
            <a:off x="628650" y="466816"/>
            <a:ext cx="0" cy="904787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 userDrawn="1"/>
        </p:nvSpPr>
        <p:spPr>
          <a:xfrm>
            <a:off x="445168" y="1580147"/>
            <a:ext cx="8578516" cy="4740109"/>
          </a:xfrm>
          <a:prstGeom prst="roundRect">
            <a:avLst>
              <a:gd name="adj" fmla="val 794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0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5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1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1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Other Filters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스마트자동차학과</a:t>
            </a:r>
            <a:endParaRPr lang="en-US" altLang="ko-KR" dirty="0" smtClean="0"/>
          </a:p>
          <a:p>
            <a:r>
              <a:rPr lang="ko-KR" altLang="en-US" dirty="0" smtClean="0"/>
              <a:t>박성근</a:t>
            </a:r>
            <a:r>
              <a:rPr lang="en-US" altLang="ko-KR" dirty="0" smtClean="0"/>
              <a:t>(keiny@sch.ac.kr)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Similarity(Validation Gate)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2091" y="1720839"/>
            <a:ext cx="85609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ko-KR" sz="2400" b="1" dirty="0">
                <a:solidFill>
                  <a:srgbClr val="000000"/>
                </a:solidFill>
                <a:latin typeface="Verdana-Bold"/>
              </a:rPr>
              <a:t>shape </a:t>
            </a:r>
            <a:r>
              <a:rPr lang="en-US" altLang="ko-KR" sz="2400" dirty="0">
                <a:solidFill>
                  <a:srgbClr val="000000"/>
                </a:solidFill>
                <a:latin typeface="Verdana" panose="020B0604030504040204" pitchFamily="34" charset="0"/>
              </a:rPr>
              <a:t>of the validation gate is a hyper-ellipsoid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This </a:t>
            </a:r>
            <a:r>
              <a:rPr lang="en-US" altLang="ko-KR" sz="2400" dirty="0">
                <a:solidFill>
                  <a:srgbClr val="000000"/>
                </a:solidFill>
                <a:latin typeface="Verdana" panose="020B0604030504040204" pitchFamily="34" charset="0"/>
              </a:rPr>
              <a:t>follows from </a:t>
            </a:r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ko-KR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leading to</a:t>
            </a:r>
          </a:p>
          <a:p>
            <a:endParaRPr lang="en-US" altLang="ko-K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which </a:t>
            </a:r>
            <a:r>
              <a:rPr lang="en-US" altLang="ko-KR" sz="2400" dirty="0">
                <a:solidFill>
                  <a:srgbClr val="000000"/>
                </a:solidFill>
                <a:latin typeface="Verdana" panose="020B0604030504040204" pitchFamily="34" charset="0"/>
              </a:rPr>
              <a:t>describes a conic section in matrix </a:t>
            </a:r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</a:p>
          <a:p>
            <a:endParaRPr lang="en-US" altLang="ko-K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2400" dirty="0">
                <a:solidFill>
                  <a:srgbClr val="9B0000"/>
                </a:solidFill>
                <a:latin typeface="Wingdings" panose="05000000000000000000" pitchFamily="2" charset="2"/>
              </a:rPr>
              <a:t>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The gate is a </a:t>
            </a:r>
            <a:r>
              <a:rPr lang="en-US" altLang="ko-KR" sz="2400" b="1" dirty="0" err="1"/>
              <a:t>iso</a:t>
            </a:r>
            <a:r>
              <a:rPr lang="en-US" altLang="ko-KR" sz="2400" b="1" dirty="0"/>
              <a:t>-probability contour </a:t>
            </a:r>
            <a:r>
              <a:rPr lang="en-US" altLang="ko-KR" sz="2400" dirty="0"/>
              <a:t>obtained</a:t>
            </a:r>
          </a:p>
          <a:p>
            <a:r>
              <a:rPr lang="en-US" altLang="ko-KR" sz="2400" dirty="0"/>
              <a:t>when intersecting a Gaussian with a hyper-plane.</a:t>
            </a:r>
            <a:endParaRPr lang="ko-KR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56" y="2724930"/>
            <a:ext cx="4902001" cy="6531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82" y="3970049"/>
            <a:ext cx="2399400" cy="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5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Similarity(Validation Gate)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9" y="1830849"/>
            <a:ext cx="7017601" cy="40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Similarity(Validation Gate)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9" y="1936149"/>
            <a:ext cx="6837001" cy="39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1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Similarity(Validation Gate)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99" y="1939383"/>
            <a:ext cx="6785401" cy="39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4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Interacting Multiple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49" y="2239067"/>
            <a:ext cx="5397280" cy="10661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7690" t="116" r="18863" b="488"/>
          <a:stretch/>
        </p:blipFill>
        <p:spPr>
          <a:xfrm>
            <a:off x="1501629" y="2239067"/>
            <a:ext cx="1040236" cy="34227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67" y="4444572"/>
            <a:ext cx="3049800" cy="13575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09857" y="4444572"/>
            <a:ext cx="444616" cy="1349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1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206" y="437318"/>
            <a:ext cx="7886700" cy="997999"/>
          </a:xfrm>
        </p:spPr>
        <p:txBody>
          <a:bodyPr/>
          <a:lstStyle/>
          <a:p>
            <a:r>
              <a:rPr lang="en-US" altLang="ko-KR" dirty="0"/>
              <a:t>Interacting Multiple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76" y="2419680"/>
            <a:ext cx="6078372" cy="12211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81463" b="-5847"/>
          <a:stretch/>
        </p:blipFill>
        <p:spPr>
          <a:xfrm>
            <a:off x="1367405" y="1975782"/>
            <a:ext cx="1433971" cy="3644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67" y="4444572"/>
            <a:ext cx="3049800" cy="13575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29710" y="4444572"/>
            <a:ext cx="368712" cy="1357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5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Interacting Multiple Model</a:t>
            </a:r>
            <a:endParaRPr lang="ko-KR" altLang="en-US" dirty="0"/>
          </a:p>
        </p:txBody>
      </p:sp>
      <p:pic>
        <p:nvPicPr>
          <p:cNvPr id="39938" name="Picture 2" descr="https://ars.els-cdn.com/content/image/1-s2.0-S0967066109002342-gr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8" b="55120"/>
          <a:stretch/>
        </p:blipFill>
        <p:spPr bwMode="auto">
          <a:xfrm>
            <a:off x="1292644" y="1929763"/>
            <a:ext cx="3436111" cy="426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rs.els-cdn.com/content/image/1-s2.0-S0967066109002342-gr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1" t="45621" r="46863" b="26318"/>
          <a:stretch/>
        </p:blipFill>
        <p:spPr bwMode="auto">
          <a:xfrm>
            <a:off x="5049338" y="2649164"/>
            <a:ext cx="3466012" cy="26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82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Interacting Multiple Model</a:t>
            </a:r>
            <a:endParaRPr lang="ko-KR" altLang="en-US" dirty="0"/>
          </a:p>
        </p:txBody>
      </p:sp>
      <p:pic>
        <p:nvPicPr>
          <p:cNvPr id="3" name="Picture 2" descr="https://ars.els-cdn.com/content/image/1-s2.0-S0967066109002342-gr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1" t="134" r="6135" b="54844"/>
          <a:stretch/>
        </p:blipFill>
        <p:spPr bwMode="auto">
          <a:xfrm>
            <a:off x="1407504" y="1898468"/>
            <a:ext cx="2734492" cy="427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ars.els-cdn.com/content/image/1-s2.0-S0967066109002342-gr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9" t="46813" r="-134" b="26616"/>
          <a:stretch/>
        </p:blipFill>
        <p:spPr bwMode="auto">
          <a:xfrm>
            <a:off x="4572000" y="2904430"/>
            <a:ext cx="3086110" cy="252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Association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898" y="1837189"/>
            <a:ext cx="758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 real world System, </a:t>
            </a:r>
            <a:r>
              <a:rPr lang="en-US" altLang="ko-KR" sz="2400" dirty="0" err="1" smtClean="0"/>
              <a:t>Kalman</a:t>
            </a:r>
            <a:r>
              <a:rPr lang="en-US" altLang="ko-KR" sz="2400" dirty="0" smtClean="0"/>
              <a:t> filter(or its variation) is enough to find out the exact information of target?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58" y="3411741"/>
            <a:ext cx="1983190" cy="1705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242" y="3654159"/>
            <a:ext cx="1715057" cy="11107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796" y="3181808"/>
            <a:ext cx="2237353" cy="17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Association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8650" y="1809006"/>
            <a:ext cx="68580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What is data association? </a:t>
            </a:r>
            <a:endParaRPr lang="en-US" altLang="ko-KR" sz="2000" b="1" dirty="0" smtClean="0"/>
          </a:p>
          <a:p>
            <a:r>
              <a:rPr lang="en-US" altLang="ko-KR" dirty="0" smtClean="0"/>
              <a:t>“</a:t>
            </a:r>
            <a:r>
              <a:rPr lang="en-US" altLang="ko-KR" dirty="0"/>
              <a:t>Data association is the process of associating uncertain measurements to known tracks.”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smtClean="0"/>
              <a:t>This </a:t>
            </a:r>
            <a:r>
              <a:rPr lang="en-US" altLang="ko-KR" sz="2000" b="1" dirty="0"/>
              <a:t>problem encompasses a number of related issues: </a:t>
            </a: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Track </a:t>
            </a:r>
            <a:r>
              <a:rPr lang="en-US" altLang="ko-KR" dirty="0"/>
              <a:t>creation, maintenance, and deletion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Single </a:t>
            </a:r>
            <a:r>
              <a:rPr lang="en-US" altLang="ko-KR" dirty="0"/>
              <a:t>or multiple sensors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Target </a:t>
            </a:r>
            <a:r>
              <a:rPr lang="en-US" altLang="ko-KR" dirty="0"/>
              <a:t>detection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False </a:t>
            </a:r>
            <a:r>
              <a:rPr lang="en-US" altLang="ko-KR" dirty="0"/>
              <a:t>alarm model and rates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Single </a:t>
            </a:r>
            <a:r>
              <a:rPr lang="en-US" altLang="ko-KR" dirty="0"/>
              <a:t>or multiple targets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2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 Road Situation</a:t>
            </a:r>
            <a:endParaRPr lang="ko-KR" altLang="en-US" dirty="0"/>
          </a:p>
        </p:txBody>
      </p:sp>
      <p:pic>
        <p:nvPicPr>
          <p:cNvPr id="1026" name="Picture 2" descr="ëë¶ê°ì ëë¡ ìì ë¶ êµ¬ê° íì¥ê³µì¬ ë´ë¬ 3ì¼ ì°©ê³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78" y="1990535"/>
            <a:ext cx="6152946" cy="37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2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Association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9567" y="1963024"/>
            <a:ext cx="255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How close it is?</a:t>
            </a:r>
            <a:endParaRPr lang="ko-KR" altLang="en-US" sz="2400" dirty="0"/>
          </a:p>
        </p:txBody>
      </p:sp>
      <p:sp>
        <p:nvSpPr>
          <p:cNvPr id="4" name="타원 3"/>
          <p:cNvSpPr/>
          <p:nvPr/>
        </p:nvSpPr>
        <p:spPr>
          <a:xfrm>
            <a:off x="3514986" y="3403134"/>
            <a:ext cx="268448" cy="26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4202883" y="3674377"/>
            <a:ext cx="268447" cy="2265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2848" y="2692866"/>
            <a:ext cx="6715387" cy="2416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242969" y="5472418"/>
            <a:ext cx="268447" cy="2265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42968" y="5866701"/>
            <a:ext cx="268448" cy="26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36521" y="5385732"/>
            <a:ext cx="3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36521" y="580856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Measurement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276362" y="4344099"/>
            <a:ext cx="268448" cy="260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1414442">
            <a:off x="3121668" y="3343712"/>
            <a:ext cx="1711354" cy="63896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130459">
            <a:off x="3912127" y="3844090"/>
            <a:ext cx="3060458" cy="638961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31703" y="5413294"/>
            <a:ext cx="457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Which </a:t>
            </a:r>
            <a:r>
              <a:rPr lang="en-US" altLang="ko-KR" sz="2800" b="1" smtClean="0"/>
              <a:t>one makes </a:t>
            </a:r>
            <a:r>
              <a:rPr lang="en-US" altLang="ko-KR" sz="2800" b="1" dirty="0" smtClean="0"/>
              <a:t>sense?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40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Association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7935" y="1759747"/>
            <a:ext cx="81825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Overall procedure: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B0000"/>
                </a:solidFill>
                <a:latin typeface="Wingdings"/>
              </a:rPr>
              <a:t> </a:t>
            </a: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Make observations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(= measurements).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Verdana"/>
              </a:rPr>
              <a:t>Measurements can be raw data (e.g. processed </a:t>
            </a: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radar signals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) or the output of some target detector (</a:t>
            </a: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e.g. people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detector)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B0000"/>
                </a:solidFill>
                <a:latin typeface="Wingdings"/>
              </a:rPr>
              <a:t> </a:t>
            </a: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Predict the measurements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from the predicted </a:t>
            </a: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tracks. This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yields an area in sensor space where to expect </a:t>
            </a: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an observation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. The area is </a:t>
            </a: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called </a:t>
            </a: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validation gate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and </a:t>
            </a: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is used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to narrow the search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B0000"/>
                </a:solidFill>
                <a:latin typeface="Wingdings"/>
              </a:rPr>
              <a:t> </a:t>
            </a: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Check if a measurement lies in the gate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Verdana"/>
              </a:rPr>
              <a:t>If yes, then it is a valid candidate for a pairing/match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81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Association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16124" y="196126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Verdana"/>
              </a:rPr>
              <a:t>What makes this a difficult </a:t>
            </a: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problem</a:t>
            </a:r>
          </a:p>
          <a:p>
            <a:endParaRPr lang="en-US" altLang="ko-KR" dirty="0">
              <a:solidFill>
                <a:srgbClr val="000000"/>
              </a:solidFill>
              <a:latin typeface="Verdana"/>
            </a:endParaRPr>
          </a:p>
          <a:p>
            <a:r>
              <a:rPr lang="en-US" altLang="ko-KR" dirty="0">
                <a:solidFill>
                  <a:srgbClr val="9B0000"/>
                </a:solidFill>
                <a:latin typeface="Wingdings"/>
              </a:rPr>
              <a:t> </a:t>
            </a: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Multiple targets</a:t>
            </a:r>
          </a:p>
          <a:p>
            <a:r>
              <a:rPr lang="en-US" altLang="ko-KR" dirty="0">
                <a:solidFill>
                  <a:srgbClr val="9B0000"/>
                </a:solidFill>
                <a:latin typeface="Wingdings"/>
              </a:rPr>
              <a:t> </a:t>
            </a: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False alarms</a:t>
            </a:r>
          </a:p>
          <a:p>
            <a:r>
              <a:rPr lang="en-US" altLang="ko-KR" dirty="0">
                <a:solidFill>
                  <a:srgbClr val="9B0000"/>
                </a:solidFill>
                <a:latin typeface="Wingdings"/>
              </a:rPr>
              <a:t> </a:t>
            </a:r>
            <a:r>
              <a:rPr lang="en-US" altLang="ko-KR" b="1" dirty="0" smtClean="0">
                <a:solidFill>
                  <a:srgbClr val="000000"/>
                </a:solidFill>
                <a:latin typeface="Verdana-Bold"/>
              </a:rPr>
              <a:t>Detection uncertainty</a:t>
            </a:r>
            <a:endParaRPr lang="en-US" altLang="ko-KR" b="1" dirty="0">
              <a:solidFill>
                <a:srgbClr val="000000"/>
              </a:solidFill>
              <a:latin typeface="Verdana-Bol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Verdana"/>
              </a:rPr>
              <a:t>(occlusions, sensor</a:t>
            </a:r>
          </a:p>
          <a:p>
            <a:r>
              <a:rPr lang="en-US" altLang="ko-KR" dirty="0">
                <a:solidFill>
                  <a:srgbClr val="000000"/>
                </a:solidFill>
                <a:latin typeface="Verdana"/>
              </a:rPr>
              <a:t>failures, …)</a:t>
            </a:r>
          </a:p>
          <a:p>
            <a:r>
              <a:rPr lang="en-US" altLang="ko-KR" dirty="0">
                <a:solidFill>
                  <a:srgbClr val="9B0000"/>
                </a:solidFill>
                <a:latin typeface="Wingdings"/>
              </a:rPr>
              <a:t> </a:t>
            </a: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Ambiguities</a:t>
            </a:r>
          </a:p>
          <a:p>
            <a:r>
              <a:rPr lang="en-US" altLang="ko-KR" dirty="0">
                <a:solidFill>
                  <a:srgbClr val="000000"/>
                </a:solidFill>
                <a:latin typeface="Verdana"/>
              </a:rPr>
              <a:t>(several measurements</a:t>
            </a:r>
          </a:p>
          <a:p>
            <a:r>
              <a:rPr lang="en-US" altLang="ko-KR" dirty="0">
                <a:solidFill>
                  <a:srgbClr val="000000"/>
                </a:solidFill>
                <a:latin typeface="Verdana"/>
              </a:rPr>
              <a:t>in the gate)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68" y="2548755"/>
            <a:ext cx="3926437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58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Measurement Prediction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6483" y="1657847"/>
            <a:ext cx="789384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Verdana"/>
              </a:rPr>
              <a:t>Measurement and measurement </a:t>
            </a:r>
            <a:r>
              <a:rPr lang="en-US" altLang="ko-KR" dirty="0" err="1">
                <a:solidFill>
                  <a:srgbClr val="000000"/>
                </a:solidFill>
                <a:latin typeface="Verdana"/>
              </a:rPr>
              <a:t>cov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.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Verdana"/>
              </a:rPr>
              <a:t>This </a:t>
            </a:r>
            <a:r>
              <a:rPr lang="en-US" altLang="ko-KR" sz="1600" dirty="0">
                <a:solidFill>
                  <a:srgbClr val="000000"/>
                </a:solidFill>
                <a:latin typeface="Verdana"/>
              </a:rPr>
              <a:t>is typically a frame transformation into sensor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only the </a:t>
            </a: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position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of the target is </a:t>
            </a: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observed (typical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case), the measurement matrix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9B0000"/>
              </a:solidFill>
              <a:latin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9B0000"/>
              </a:solidFill>
              <a:latin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9B0000"/>
              </a:solidFill>
              <a:latin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9B0000"/>
              </a:solidFill>
              <a:latin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Note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: One can also observe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Verdana"/>
              </a:rPr>
              <a:t>Velocity </a:t>
            </a:r>
            <a:r>
              <a:rPr lang="en-US" altLang="ko-KR" sz="1600" dirty="0">
                <a:solidFill>
                  <a:srgbClr val="000000"/>
                </a:solidFill>
                <a:latin typeface="Verdana"/>
              </a:rPr>
              <a:t>(Doppler radar)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Verdana"/>
              </a:rPr>
              <a:t>Acceleration </a:t>
            </a:r>
            <a:r>
              <a:rPr lang="en-US" altLang="ko-KR" sz="1600" dirty="0">
                <a:solidFill>
                  <a:srgbClr val="000000"/>
                </a:solidFill>
                <a:latin typeface="Verdana"/>
              </a:rPr>
              <a:t>(accelerometers)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90" y="2326048"/>
            <a:ext cx="4363162" cy="10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39" y="4194433"/>
            <a:ext cx="4646464" cy="7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64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</a:t>
            </a:r>
            <a:r>
              <a:rPr lang="en-US" altLang="ko-KR" dirty="0"/>
              <a:t>Gate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2578" y="1763218"/>
            <a:ext cx="77388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Verdana" panose="020B0604030504040204" pitchFamily="34" charset="0"/>
              </a:rPr>
              <a:t>Then, the measurements will be in the </a:t>
            </a:r>
            <a:r>
              <a:rPr lang="en-US" altLang="ko-KR" sz="2400" dirty="0" smtClean="0">
                <a:latin typeface="Verdana" panose="020B0604030504040204" pitchFamily="34" charset="0"/>
              </a:rPr>
              <a:t>area</a:t>
            </a:r>
          </a:p>
          <a:p>
            <a:endParaRPr lang="en-US" altLang="ko-KR" sz="2400" dirty="0">
              <a:latin typeface="Verdana" panose="020B0604030504040204" pitchFamily="34" charset="0"/>
            </a:endParaRPr>
          </a:p>
          <a:p>
            <a:endParaRPr lang="en-US" altLang="ko-KR" sz="2400" dirty="0" smtClean="0">
              <a:latin typeface="Verdana" panose="020B0604030504040204" pitchFamily="34" charset="0"/>
            </a:endParaRPr>
          </a:p>
          <a:p>
            <a:endParaRPr lang="en-US" altLang="ko-KR" sz="2400" dirty="0">
              <a:latin typeface="Verdana" panose="020B0604030504040204" pitchFamily="34" charset="0"/>
            </a:endParaRPr>
          </a:p>
          <a:p>
            <a:endParaRPr lang="en-US" altLang="ko-KR" sz="2400" dirty="0">
              <a:latin typeface="Verdana" panose="020B0604030504040204" pitchFamily="34" charset="0"/>
            </a:endParaRPr>
          </a:p>
          <a:p>
            <a:r>
              <a:rPr lang="en-US" altLang="ko-KR" sz="2400" dirty="0">
                <a:latin typeface="Verdana" panose="020B0604030504040204" pitchFamily="34" charset="0"/>
              </a:rPr>
              <a:t>with a probability defined by the gate threshold</a:t>
            </a:r>
          </a:p>
          <a:p>
            <a:r>
              <a:rPr lang="en-US" altLang="ko-KR" sz="2400" dirty="0">
                <a:latin typeface="Verdana" panose="020B0604030504040204" pitchFamily="34" charset="0"/>
              </a:rPr>
              <a:t>(omitting indices </a:t>
            </a:r>
            <a:r>
              <a:rPr lang="en-US" altLang="ko-KR" sz="2400" i="1" dirty="0" smtClean="0">
                <a:latin typeface="Verdana" panose="020B0604030504040204" pitchFamily="34" charset="0"/>
              </a:rPr>
              <a:t>k</a:t>
            </a:r>
            <a:r>
              <a:rPr lang="en-US" altLang="ko-KR" sz="2400" dirty="0" smtClean="0">
                <a:latin typeface="Verdana" panose="020B0604030504040204" pitchFamily="34" charset="0"/>
              </a:rPr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2" y="2345957"/>
            <a:ext cx="5805182" cy="8333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16" y="3699090"/>
            <a:ext cx="237406" cy="2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Gate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2091" y="1720839"/>
            <a:ext cx="85609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ko-KR" sz="2400" b="1" dirty="0">
                <a:solidFill>
                  <a:srgbClr val="000000"/>
                </a:solidFill>
                <a:latin typeface="Verdana-Bold"/>
              </a:rPr>
              <a:t>shape </a:t>
            </a:r>
            <a:r>
              <a:rPr lang="en-US" altLang="ko-KR" sz="2400" dirty="0">
                <a:solidFill>
                  <a:srgbClr val="000000"/>
                </a:solidFill>
                <a:latin typeface="Verdana" panose="020B0604030504040204" pitchFamily="34" charset="0"/>
              </a:rPr>
              <a:t>of the validation gate is a hyper-ellipsoid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This </a:t>
            </a:r>
            <a:r>
              <a:rPr lang="en-US" altLang="ko-KR" sz="2400" dirty="0">
                <a:solidFill>
                  <a:srgbClr val="000000"/>
                </a:solidFill>
                <a:latin typeface="Verdana" panose="020B0604030504040204" pitchFamily="34" charset="0"/>
              </a:rPr>
              <a:t>follows from </a:t>
            </a:r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ko-KR" sz="2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leading to</a:t>
            </a:r>
          </a:p>
          <a:p>
            <a:endParaRPr lang="en-US" altLang="ko-K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which </a:t>
            </a:r>
            <a:r>
              <a:rPr lang="en-US" altLang="ko-KR" sz="2400" dirty="0">
                <a:solidFill>
                  <a:srgbClr val="000000"/>
                </a:solidFill>
                <a:latin typeface="Verdana" panose="020B0604030504040204" pitchFamily="34" charset="0"/>
              </a:rPr>
              <a:t>describes a conic section in matrix </a:t>
            </a:r>
            <a:r>
              <a:rPr lang="en-US" altLang="ko-K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</a:p>
          <a:p>
            <a:endParaRPr lang="en-US" altLang="ko-K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2400" dirty="0">
                <a:solidFill>
                  <a:srgbClr val="9B0000"/>
                </a:solidFill>
                <a:latin typeface="Wingdings" panose="05000000000000000000" pitchFamily="2" charset="2"/>
              </a:rPr>
              <a:t>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The gate is a </a:t>
            </a:r>
            <a:r>
              <a:rPr lang="en-US" altLang="ko-KR" sz="2400" b="1" dirty="0" err="1"/>
              <a:t>iso</a:t>
            </a:r>
            <a:r>
              <a:rPr lang="en-US" altLang="ko-KR" sz="2400" b="1" dirty="0"/>
              <a:t>-probability contour </a:t>
            </a:r>
            <a:r>
              <a:rPr lang="en-US" altLang="ko-KR" sz="2400" dirty="0"/>
              <a:t>obtained</a:t>
            </a:r>
          </a:p>
          <a:p>
            <a:r>
              <a:rPr lang="en-US" altLang="ko-KR" sz="2400" dirty="0"/>
              <a:t>when intersecting a Gaussian with a hyper-plane.</a:t>
            </a:r>
            <a:endParaRPr lang="ko-KR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56" y="2724930"/>
            <a:ext cx="4902001" cy="653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82" y="3970049"/>
            <a:ext cx="2399400" cy="3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Validation Gate : Euclidian </a:t>
            </a:r>
            <a:r>
              <a:rPr lang="en-US" altLang="ko-KR" dirty="0" smtClean="0"/>
              <a:t>Distance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9" y="1830849"/>
            <a:ext cx="7017601" cy="40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Validation Gate : </a:t>
            </a:r>
            <a:r>
              <a:rPr lang="en-US" altLang="ko-KR" dirty="0" err="1"/>
              <a:t>Mahalanobis</a:t>
            </a:r>
            <a:r>
              <a:rPr lang="en-US" altLang="ko-KR" dirty="0"/>
              <a:t> </a:t>
            </a:r>
            <a:r>
              <a:rPr lang="en-US" altLang="ko-KR" dirty="0" smtClean="0"/>
              <a:t>Distance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9" y="1936149"/>
            <a:ext cx="6837001" cy="39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Validation Gate : </a:t>
            </a:r>
            <a:r>
              <a:rPr lang="en-US" altLang="ko-KR" dirty="0" err="1"/>
              <a:t>Mahalanobis</a:t>
            </a:r>
            <a:r>
              <a:rPr lang="en-US" altLang="ko-KR" dirty="0"/>
              <a:t> </a:t>
            </a:r>
            <a:r>
              <a:rPr lang="en-US" altLang="ko-KR" dirty="0" smtClean="0"/>
              <a:t>Distance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99" y="1939383"/>
            <a:ext cx="6785401" cy="39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False Alarms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99" y="1916661"/>
            <a:ext cx="6811201" cy="40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Interacting Multiple Model</a:t>
            </a:r>
            <a:endParaRPr lang="ko-KR" altLang="en-US" dirty="0"/>
          </a:p>
        </p:txBody>
      </p:sp>
      <p:pic>
        <p:nvPicPr>
          <p:cNvPr id="38914" name="Picture 2" descr="https://ars.els-cdn.com/content/image/1-s2.0-S0967066109002342-g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83" y="2356359"/>
            <a:ext cx="5171434" cy="31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3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False Alarm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99" y="1853306"/>
            <a:ext cx="6708001" cy="41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False Alarm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57" y="1878384"/>
            <a:ext cx="6811201" cy="42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Target Data Association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00" y="1834082"/>
            <a:ext cx="6862801" cy="40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Target DA: NNSF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8649" y="1709340"/>
            <a:ext cx="815462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b="1" dirty="0">
                <a:solidFill>
                  <a:srgbClr val="000000"/>
                </a:solidFill>
                <a:latin typeface="Verdana-Bold"/>
              </a:rPr>
              <a:t>Nearest Neighbor Standard Filter 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(NNSF)</a:t>
            </a:r>
          </a:p>
          <a:p>
            <a:r>
              <a:rPr lang="en-US" altLang="ko-KR" sz="2100" dirty="0">
                <a:solidFill>
                  <a:srgbClr val="9B0000"/>
                </a:solidFill>
                <a:latin typeface="Verdana" panose="020B0604030504040204" pitchFamily="34" charset="0"/>
              </a:rPr>
              <a:t>1. 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Compute </a:t>
            </a:r>
            <a:r>
              <a:rPr lang="en-US" altLang="ko-KR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Mahalanobis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 distance to all measurements</a:t>
            </a:r>
          </a:p>
          <a:p>
            <a:r>
              <a:rPr lang="en-US" altLang="ko-KR" sz="2100" dirty="0">
                <a:solidFill>
                  <a:srgbClr val="9B0000"/>
                </a:solidFill>
                <a:latin typeface="Verdana" panose="020B0604030504040204" pitchFamily="34" charset="0"/>
              </a:rPr>
              <a:t>2. 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Accept the </a:t>
            </a:r>
            <a:r>
              <a:rPr lang="en-US" altLang="ko-KR" sz="2100" b="1" dirty="0">
                <a:solidFill>
                  <a:srgbClr val="000000"/>
                </a:solidFill>
                <a:latin typeface="Verdana-Bold"/>
              </a:rPr>
              <a:t>closest measurement</a:t>
            </a:r>
          </a:p>
          <a:p>
            <a:r>
              <a:rPr lang="en-US" altLang="ko-KR" sz="2100" dirty="0">
                <a:solidFill>
                  <a:srgbClr val="9B0000"/>
                </a:solidFill>
                <a:latin typeface="Verdana" panose="020B0604030504040204" pitchFamily="34" charset="0"/>
              </a:rPr>
              <a:t>3. 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Update the track as if it were the correct </a:t>
            </a:r>
            <a:r>
              <a:rPr lang="en-US" altLang="ko-KR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one</a:t>
            </a:r>
          </a:p>
          <a:p>
            <a:endParaRPr lang="en-US" altLang="ko-KR" sz="2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2100" b="1" dirty="0">
                <a:solidFill>
                  <a:srgbClr val="000000"/>
                </a:solidFill>
                <a:latin typeface="Verdana-Bold"/>
              </a:rPr>
              <a:t>Problem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: with some probability the selected measurement</a:t>
            </a:r>
          </a:p>
          <a:p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is not the correct one. This can lead to overconfident</a:t>
            </a:r>
          </a:p>
          <a:p>
            <a:r>
              <a:rPr lang="en-US" altLang="ko-KR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covariances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, filter divergence and track loss. </a:t>
            </a:r>
            <a:r>
              <a:rPr lang="en-US" altLang="ko-KR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Covariances</a:t>
            </a:r>
            <a:endParaRPr lang="en-US" altLang="ko-KR" sz="2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will collapse in any case</a:t>
            </a:r>
            <a:r>
              <a:rPr lang="en-US" altLang="ko-KR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altLang="ko-KR" sz="2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2100" b="1" dirty="0">
                <a:solidFill>
                  <a:srgbClr val="000000"/>
                </a:solidFill>
                <a:latin typeface="Verdana-Bold"/>
              </a:rPr>
              <a:t>Conservative NNSF variant:</a:t>
            </a:r>
          </a:p>
          <a:p>
            <a:r>
              <a:rPr lang="en-US" altLang="ko-KR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- Do 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not associate in case of ambiguities</a:t>
            </a:r>
          </a:p>
          <a:p>
            <a:r>
              <a:rPr lang="en-US" altLang="ko-KR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- Other 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variant: </a:t>
            </a:r>
            <a:r>
              <a:rPr lang="en-US" altLang="ko-KR" sz="2100" b="1" dirty="0">
                <a:solidFill>
                  <a:srgbClr val="000000"/>
                </a:solidFill>
                <a:latin typeface="Verdana-Bold"/>
              </a:rPr>
              <a:t>Strongest Neighbor Standard filter:</a:t>
            </a:r>
          </a:p>
          <a:p>
            <a:r>
              <a:rPr lang="en-US" altLang="ko-KR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- Used</a:t>
            </a:r>
            <a:r>
              <a:rPr lang="en-US" altLang="ko-KR" sz="2100" dirty="0">
                <a:solidFill>
                  <a:srgbClr val="000000"/>
                </a:solidFill>
                <a:latin typeface="Verdana" panose="020B0604030504040204" pitchFamily="34" charset="0"/>
              </a:rPr>
              <a:t>, e.g., with sonar sensors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Target DA: PDAF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56" y="1885728"/>
            <a:ext cx="6940201" cy="40093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56" y="5983532"/>
            <a:ext cx="3121800" cy="2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Target DA: PDAF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78" y="1848945"/>
            <a:ext cx="6321001" cy="33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Target DA: PDAF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99" y="1811714"/>
            <a:ext cx="6914401" cy="38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Target </a:t>
            </a:r>
            <a:r>
              <a:rPr lang="en-US" altLang="ko-KR" dirty="0" smtClean="0"/>
              <a:t>DA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5" y="1910195"/>
            <a:ext cx="6708001" cy="40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Target </a:t>
            </a:r>
            <a:r>
              <a:rPr lang="en-US" altLang="ko-KR" dirty="0" smtClean="0"/>
              <a:t>DA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48" y="1800961"/>
            <a:ext cx="6579001" cy="42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Multi-Target Data Association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99" y="1604693"/>
            <a:ext cx="7069201" cy="43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Interacting Multiple Model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84" y="1992560"/>
            <a:ext cx="7735763" cy="34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85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Multi-Target </a:t>
            </a:r>
            <a:r>
              <a:rPr lang="en-US" altLang="ko-KR" dirty="0" smtClean="0"/>
              <a:t>DA : </a:t>
            </a:r>
            <a:r>
              <a:rPr lang="en-US" altLang="ko-KR" dirty="0"/>
              <a:t>NNSF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99" y="1961662"/>
            <a:ext cx="6940201" cy="4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Multi-Target DA: Global NNSF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01" y="1700816"/>
            <a:ext cx="5830801" cy="43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Multi-Target DA: Global NNSF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42" y="1724761"/>
            <a:ext cx="5211601" cy="42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Multi-Target DA: Global NNSF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99" y="1790561"/>
            <a:ext cx="5753401" cy="43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Multi-Target DA: MHT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14" y="1789949"/>
            <a:ext cx="6166201" cy="42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Generation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46" y="1761226"/>
            <a:ext cx="4257000" cy="21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Generation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6" y="1730985"/>
            <a:ext cx="6630601" cy="2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Generation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19" y="1820199"/>
            <a:ext cx="7275601" cy="31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Generation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9" y="1716990"/>
            <a:ext cx="7714201" cy="36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Generation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0" y="1787151"/>
            <a:ext cx="7946401" cy="44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Interacting Multiple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77" y="2297001"/>
            <a:ext cx="4002175" cy="9075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77" y="3204594"/>
            <a:ext cx="1397930" cy="443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789" y="1820411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general Moving case, 	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22" y="4112187"/>
            <a:ext cx="6342067" cy="1244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2788" y="3695292"/>
            <a:ext cx="541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vehicle(or target) is maneuvering, 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734" y="5404448"/>
            <a:ext cx="2183061" cy="4168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63" y="5464569"/>
            <a:ext cx="2532867" cy="54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53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1" y="1887311"/>
            <a:ext cx="7017601" cy="31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35" y="1826658"/>
            <a:ext cx="6217801" cy="37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5" y="1827358"/>
            <a:ext cx="7353001" cy="36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58" y="1881618"/>
            <a:ext cx="6966001" cy="42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67" y="1740227"/>
            <a:ext cx="7507801" cy="43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22" y="1788463"/>
            <a:ext cx="7482001" cy="44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4" y="1701428"/>
            <a:ext cx="7043401" cy="437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11" y="1804651"/>
            <a:ext cx="7430401" cy="25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65" y="1833472"/>
            <a:ext cx="7820260" cy="42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99" y="1663504"/>
            <a:ext cx="7129475" cy="45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Interacting Multiple Model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8963" b="-1218"/>
          <a:stretch/>
        </p:blipFill>
        <p:spPr>
          <a:xfrm>
            <a:off x="904351" y="2034504"/>
            <a:ext cx="2400912" cy="34854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475" y="2289395"/>
            <a:ext cx="5453951" cy="17457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5" y="4741204"/>
            <a:ext cx="3049800" cy="13575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45123" y="4731390"/>
            <a:ext cx="931178" cy="1367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2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MHT: Hypothesis Evaluation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56" y="1684913"/>
            <a:ext cx="5136425" cy="456355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114025" y="1803633"/>
            <a:ext cx="2399252" cy="721453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Multi-Target DA: Summary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12" y="1765482"/>
            <a:ext cx="6682201" cy="42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Interacting Multiple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-1" r="1378" b="28728"/>
          <a:stretch/>
        </p:blipFill>
        <p:spPr>
          <a:xfrm>
            <a:off x="3388627" y="2151950"/>
            <a:ext cx="5608485" cy="18579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1362" r="31875" b="-488"/>
          <a:stretch/>
        </p:blipFill>
        <p:spPr>
          <a:xfrm>
            <a:off x="544760" y="2151950"/>
            <a:ext cx="2843868" cy="3460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35" y="4741204"/>
            <a:ext cx="3049800" cy="135759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84690" y="4749592"/>
            <a:ext cx="1132514" cy="1349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2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Similarity(Validation Gate)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6483" y="1657847"/>
            <a:ext cx="789384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Verdana"/>
              </a:rPr>
              <a:t>Measurement and measurement </a:t>
            </a:r>
            <a:r>
              <a:rPr lang="en-US" altLang="ko-KR" dirty="0" err="1">
                <a:solidFill>
                  <a:srgbClr val="000000"/>
                </a:solidFill>
                <a:latin typeface="Verdana"/>
              </a:rPr>
              <a:t>cov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.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Verdana"/>
              </a:rPr>
              <a:t>This </a:t>
            </a:r>
            <a:r>
              <a:rPr lang="en-US" altLang="ko-KR" sz="1600" dirty="0">
                <a:solidFill>
                  <a:srgbClr val="000000"/>
                </a:solidFill>
                <a:latin typeface="Verdana"/>
              </a:rPr>
              <a:t>is typically a frame transformation into sensor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only the </a:t>
            </a:r>
            <a:r>
              <a:rPr lang="en-US" altLang="ko-KR" b="1" dirty="0">
                <a:solidFill>
                  <a:srgbClr val="000000"/>
                </a:solidFill>
                <a:latin typeface="Verdana-Bold"/>
              </a:rPr>
              <a:t>position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of the target is </a:t>
            </a:r>
            <a:r>
              <a:rPr lang="en-US" altLang="ko-KR" dirty="0" smtClean="0">
                <a:solidFill>
                  <a:srgbClr val="000000"/>
                </a:solidFill>
                <a:latin typeface="Verdana"/>
              </a:rPr>
              <a:t>observed (typical </a:t>
            </a:r>
            <a:r>
              <a:rPr lang="en-US" altLang="ko-KR" dirty="0">
                <a:solidFill>
                  <a:srgbClr val="000000"/>
                </a:solidFill>
                <a:latin typeface="Verdana"/>
              </a:rPr>
              <a:t>case), the measurement matrix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9B0000"/>
              </a:solidFill>
              <a:latin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9B0000"/>
              </a:solidFill>
              <a:latin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9B0000"/>
              </a:solidFill>
              <a:latin typeface="Wingding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90" y="2326048"/>
            <a:ext cx="4363162" cy="10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39" y="4194433"/>
            <a:ext cx="4646464" cy="75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35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Similarity(Validation Gate)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02578" y="1763218"/>
            <a:ext cx="77388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Verdana" panose="020B0604030504040204" pitchFamily="34" charset="0"/>
              </a:rPr>
              <a:t>Then, the measurements will be in the </a:t>
            </a:r>
            <a:r>
              <a:rPr lang="en-US" altLang="ko-KR" sz="2400" dirty="0" smtClean="0">
                <a:latin typeface="Verdana" panose="020B0604030504040204" pitchFamily="34" charset="0"/>
              </a:rPr>
              <a:t>area</a:t>
            </a:r>
          </a:p>
          <a:p>
            <a:endParaRPr lang="en-US" altLang="ko-KR" sz="2400" dirty="0">
              <a:latin typeface="Verdana" panose="020B0604030504040204" pitchFamily="34" charset="0"/>
            </a:endParaRPr>
          </a:p>
          <a:p>
            <a:endParaRPr lang="en-US" altLang="ko-KR" sz="2400" dirty="0" smtClean="0">
              <a:latin typeface="Verdana" panose="020B0604030504040204" pitchFamily="34" charset="0"/>
            </a:endParaRPr>
          </a:p>
          <a:p>
            <a:endParaRPr lang="en-US" altLang="ko-KR" sz="2400" dirty="0">
              <a:latin typeface="Verdana" panose="020B0604030504040204" pitchFamily="34" charset="0"/>
            </a:endParaRPr>
          </a:p>
          <a:p>
            <a:endParaRPr lang="en-US" altLang="ko-KR" sz="2400" dirty="0">
              <a:latin typeface="Verdana" panose="020B0604030504040204" pitchFamily="34" charset="0"/>
            </a:endParaRPr>
          </a:p>
          <a:p>
            <a:r>
              <a:rPr lang="en-US" altLang="ko-KR" sz="2400" dirty="0">
                <a:latin typeface="Verdana" panose="020B0604030504040204" pitchFamily="34" charset="0"/>
              </a:rPr>
              <a:t>with a probability defined by the gate threshold</a:t>
            </a:r>
          </a:p>
          <a:p>
            <a:r>
              <a:rPr lang="en-US" altLang="ko-KR" sz="2400" dirty="0">
                <a:latin typeface="Verdana" panose="020B0604030504040204" pitchFamily="34" charset="0"/>
              </a:rPr>
              <a:t>(omitting indices </a:t>
            </a:r>
            <a:r>
              <a:rPr lang="en-US" altLang="ko-KR" sz="2400" i="1" dirty="0" smtClean="0">
                <a:latin typeface="Verdana" panose="020B0604030504040204" pitchFamily="34" charset="0"/>
              </a:rPr>
              <a:t>k</a:t>
            </a:r>
            <a:r>
              <a:rPr lang="en-US" altLang="ko-KR" sz="2400" dirty="0" smtClean="0">
                <a:latin typeface="Verdana" panose="020B0604030504040204" pitchFamily="34" charset="0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2" y="2345957"/>
            <a:ext cx="5805182" cy="833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16" y="3699090"/>
            <a:ext cx="237406" cy="2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2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</TotalTime>
  <Words>750</Words>
  <Application>Microsoft Office PowerPoint</Application>
  <PresentationFormat>화면 슬라이드 쇼(4:3)</PresentationFormat>
  <Paragraphs>170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Verdana-Bold</vt:lpstr>
      <vt:lpstr>맑은 고딕</vt:lpstr>
      <vt:lpstr>Arial</vt:lpstr>
      <vt:lpstr>Verdana</vt:lpstr>
      <vt:lpstr>Wingdings</vt:lpstr>
      <vt:lpstr>Office 테마</vt:lpstr>
      <vt:lpstr>Other Filters</vt:lpstr>
      <vt:lpstr>Real Road Situation</vt:lpstr>
      <vt:lpstr>Interacting Multiple Model</vt:lpstr>
      <vt:lpstr>Interacting Multiple Model</vt:lpstr>
      <vt:lpstr>Interacting Multiple Model</vt:lpstr>
      <vt:lpstr>Interacting Multiple Model</vt:lpstr>
      <vt:lpstr>Interacting Multiple Model</vt:lpstr>
      <vt:lpstr>Similarity(Validation Gate)</vt:lpstr>
      <vt:lpstr>Similarity(Validation Gate)</vt:lpstr>
      <vt:lpstr>Similarity(Validation Gate)</vt:lpstr>
      <vt:lpstr>Similarity(Validation Gate)</vt:lpstr>
      <vt:lpstr>Similarity(Validation Gate)</vt:lpstr>
      <vt:lpstr>Similarity(Validation Gate)</vt:lpstr>
      <vt:lpstr>Interacting Multiple Model</vt:lpstr>
      <vt:lpstr>Interacting Multiple Model</vt:lpstr>
      <vt:lpstr>Interacting Multiple Model</vt:lpstr>
      <vt:lpstr>Interacting Multiple Model</vt:lpstr>
      <vt:lpstr>Data Association</vt:lpstr>
      <vt:lpstr>Data Association</vt:lpstr>
      <vt:lpstr>Data Association</vt:lpstr>
      <vt:lpstr>Data Association</vt:lpstr>
      <vt:lpstr>Data Association</vt:lpstr>
      <vt:lpstr>Measurement Prediction</vt:lpstr>
      <vt:lpstr>Validation Gate</vt:lpstr>
      <vt:lpstr>Validation Gate</vt:lpstr>
      <vt:lpstr>Validation Gate : Euclidian Distance</vt:lpstr>
      <vt:lpstr>Validation Gate : Mahalanobis Distance</vt:lpstr>
      <vt:lpstr>Validation Gate : Mahalanobis Distance</vt:lpstr>
      <vt:lpstr>False Alarms</vt:lpstr>
      <vt:lpstr>False Alarm Model</vt:lpstr>
      <vt:lpstr>False Alarm Model</vt:lpstr>
      <vt:lpstr>Single Target Data Association</vt:lpstr>
      <vt:lpstr>Single Target DA: NNSF</vt:lpstr>
      <vt:lpstr>Single Target DA: PDAF</vt:lpstr>
      <vt:lpstr>Single Target DA: PDAF</vt:lpstr>
      <vt:lpstr>Single Target DA: PDAF</vt:lpstr>
      <vt:lpstr>Single Target DA</vt:lpstr>
      <vt:lpstr>Single Target DA</vt:lpstr>
      <vt:lpstr>Multi-Target Data Association</vt:lpstr>
      <vt:lpstr>Multi-Target DA : NNSF</vt:lpstr>
      <vt:lpstr>Multi-Target DA: Global NNSF</vt:lpstr>
      <vt:lpstr>Multi-Target DA: Global NNSF</vt:lpstr>
      <vt:lpstr>Multi-Target DA: Global NNSF</vt:lpstr>
      <vt:lpstr>Multi-Target DA: MHT</vt:lpstr>
      <vt:lpstr>MHT: Hypothesis Generation</vt:lpstr>
      <vt:lpstr>MHT: Hypothesis Generation</vt:lpstr>
      <vt:lpstr>MHT: Hypothesis Generation</vt:lpstr>
      <vt:lpstr>MHT: Hypothesis Generation</vt:lpstr>
      <vt:lpstr>MHT: Hypothesis Generation</vt:lpstr>
      <vt:lpstr>MHT: Hypothesis Evaluation</vt:lpstr>
      <vt:lpstr>MHT: Hypothesis Evaluation</vt:lpstr>
      <vt:lpstr>MHT: Hypothesis Evaluation</vt:lpstr>
      <vt:lpstr>MHT: Hypothesis Evaluation</vt:lpstr>
      <vt:lpstr>MHT: Hypothesis Evaluation</vt:lpstr>
      <vt:lpstr>MHT: Hypothesis Evaluation</vt:lpstr>
      <vt:lpstr>MHT: Hypothesis Evaluation</vt:lpstr>
      <vt:lpstr>MHT: Hypothesis Evaluation</vt:lpstr>
      <vt:lpstr>MHT: Hypothesis Evaluation</vt:lpstr>
      <vt:lpstr>MHT: Hypothesis Evaluation</vt:lpstr>
      <vt:lpstr>MHT: Hypothesis Evaluation</vt:lpstr>
      <vt:lpstr>Multi-Target DA: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Seongkeun Park</dc:creator>
  <cp:lastModifiedBy>Seongkeun Park</cp:lastModifiedBy>
  <cp:revision>390</cp:revision>
  <cp:lastPrinted>2018-04-18T06:46:43Z</cp:lastPrinted>
  <dcterms:created xsi:type="dcterms:W3CDTF">2016-09-05T08:32:33Z</dcterms:created>
  <dcterms:modified xsi:type="dcterms:W3CDTF">2018-04-18T06:48:02Z</dcterms:modified>
</cp:coreProperties>
</file>