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3"/>
  </p:notesMasterIdLst>
  <p:sldIdLst>
    <p:sldId id="258" r:id="rId2"/>
    <p:sldId id="259" r:id="rId3"/>
    <p:sldId id="261" r:id="rId4"/>
    <p:sldId id="262" r:id="rId5"/>
    <p:sldId id="263" r:id="rId6"/>
    <p:sldId id="264" r:id="rId7"/>
    <p:sldId id="265" r:id="rId8"/>
    <p:sldId id="270" r:id="rId9"/>
    <p:sldId id="271" r:id="rId10"/>
    <p:sldId id="272" r:id="rId11"/>
    <p:sldId id="266" r:id="rId12"/>
    <p:sldId id="273" r:id="rId13"/>
    <p:sldId id="274" r:id="rId14"/>
    <p:sldId id="275" r:id="rId15"/>
    <p:sldId id="267" r:id="rId16"/>
    <p:sldId id="276" r:id="rId17"/>
    <p:sldId id="277" r:id="rId18"/>
    <p:sldId id="278" r:id="rId19"/>
    <p:sldId id="268" r:id="rId20"/>
    <p:sldId id="279" r:id="rId21"/>
    <p:sldId id="280" r:id="rId22"/>
    <p:sldId id="269" r:id="rId23"/>
    <p:sldId id="281" r:id="rId24"/>
    <p:sldId id="282" r:id="rId25"/>
    <p:sldId id="283" r:id="rId26"/>
    <p:sldId id="256" r:id="rId27"/>
    <p:sldId id="284" r:id="rId28"/>
    <p:sldId id="257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8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42651-2898-41A1-BD7F-C4CCE8577DE6}" type="datetimeFigureOut">
              <a:rPr lang="ko-KR" altLang="en-US" smtClean="0"/>
              <a:t>2018-08-18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D0CB1-5328-455B-9B75-455912319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194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altLang="ko-KR" dirty="0"/>
              <a:t>http://dreamzelkova.tistory.com/entry/Excel-11%EC%B0%A8%ED%8A%B8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https://www.mathsisfun.com/data/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D0CB1-5328-455B-9B75-4559123191A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2300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D0CB1-5328-455B-9B75-4559123191A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638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D0CB1-5328-455B-9B75-4559123191A6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453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 http://byrneslab.net/classes/biol607/readings/wickham_layered-grammar.pdf</a:t>
            </a:r>
          </a:p>
          <a:p>
            <a:r>
              <a:rPr lang="en-US" altLang="ko-KR" dirty="0"/>
              <a:t>- http://www.datavis.ca/courses/RGraphics/R-Graphics4.pdf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D0CB1-5328-455B-9B75-4559123191A6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0484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 http://byrneslab.net/classes/biol607/readings/wickham_layered-grammar.pdf</a:t>
            </a:r>
          </a:p>
          <a:p>
            <a:r>
              <a:rPr lang="en-US" altLang="ko-KR" dirty="0"/>
              <a:t>- http://www.datavis.ca/courses/RGraphics/R-Graphics4.pdf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D0CB1-5328-455B-9B75-4559123191A6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187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 http://byrneslab.net/classes/biol607/readings/wickham_layered-grammar.pdf</a:t>
            </a:r>
          </a:p>
          <a:p>
            <a:r>
              <a:rPr lang="en-US" altLang="ko-KR" dirty="0"/>
              <a:t>- http://www.datavis.ca/courses/RGraphics/R-Graphics4.pdf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D0CB1-5328-455B-9B75-4559123191A6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7583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 http://byrneslab.net/classes/biol607/readings/wickham_layered-grammar.pdf</a:t>
            </a:r>
          </a:p>
          <a:p>
            <a:r>
              <a:rPr lang="en-US" altLang="ko-KR" dirty="0"/>
              <a:t>- http://www.datavis.ca/courses/RGraphics/R-Graphics4.pdf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D0CB1-5328-455B-9B75-4559123191A6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060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 https://www.mathsisfun.com/data/pie-charts.html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D0CB1-5328-455B-9B75-4559123191A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622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 https://www.mathsisfun.com/data/pie-charts.html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D0CB1-5328-455B-9B75-4559123191A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810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 https://www.mathsisfun.com/data/pie-charts.html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D0CB1-5328-455B-9B75-4559123191A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252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 https://www.mathsisfun.com/data/pie-charts.html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D0CB1-5328-455B-9B75-4559123191A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117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https://ko.wikipedia.org/wiki/%ED%9E%88%EC%8A%A4%ED%86%A0%EA%B7%B8%EB%9E%A8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D0CB1-5328-455B-9B75-4559123191A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36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https://ko.wikipedia.org/wiki/%ED%9E%88%EC%8A%A4%ED%86%A0%EA%B7%B8%EB%9E%A8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D0CB1-5328-455B-9B75-4559123191A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611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https://ko.wikipedia.org/wiki/%ED%9E%88%EC%8A%A4%ED%86%A0%EA%B7%B8%EB%9E%A8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D0CB1-5328-455B-9B75-4559123191A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199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D0CB1-5328-455B-9B75-4559123191A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062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320800"/>
            <a:ext cx="4184035" cy="472056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1320801"/>
            <a:ext cx="4184034" cy="472056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1327668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1910799"/>
            <a:ext cx="4185623" cy="41305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1327668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1910799"/>
            <a:ext cx="4185617" cy="41305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111210"/>
            <a:ext cx="8596668" cy="12095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320801"/>
            <a:ext cx="8596668" cy="4720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methods.net/advgraphs/parameters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5DD4EE-7FBF-48F0-9BEF-F7E76FA9CA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000"/>
              <a:t>Charts &amp; Graphs Basic</a:t>
            </a:r>
            <a:endParaRPr lang="ko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2F3677-E0D2-4BD5-A04E-A6EB50747F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1573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59164C2-B588-4247-998A-DBD37197A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946" y="1953955"/>
            <a:ext cx="6161493" cy="490404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09B9B2A-B183-428E-9708-2B7E0104C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</a:t>
            </a:r>
            <a:br>
              <a:rPr lang="en-US" altLang="ko-KR" dirty="0"/>
            </a:br>
            <a:r>
              <a:rPr lang="en-US" altLang="ko-KR" sz="2400" dirty="0"/>
              <a:t>: Pie Chart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D829F2-BEEA-4CCB-BCA9-D27740613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응용</a:t>
            </a:r>
            <a:r>
              <a:rPr lang="en-US" altLang="ko-KR" dirty="0"/>
              <a:t>: </a:t>
            </a:r>
            <a:r>
              <a:rPr lang="ko-KR" altLang="en-US" dirty="0"/>
              <a:t>파이 차트 라벨을 비율로 대체하고 </a:t>
            </a:r>
            <a:r>
              <a:rPr lang="en-US" altLang="ko-KR" dirty="0"/>
              <a:t>Legend(</a:t>
            </a:r>
            <a:r>
              <a:rPr lang="ko-KR" altLang="en-US" dirty="0"/>
              <a:t>범례</a:t>
            </a:r>
            <a:r>
              <a:rPr lang="en-US" altLang="ko-KR" dirty="0"/>
              <a:t>)</a:t>
            </a:r>
            <a:r>
              <a:rPr lang="ko-KR" altLang="en-US" dirty="0"/>
              <a:t>를 넣어봅시다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0637FA-50C5-4548-BDEA-D79CD31E376C}"/>
              </a:ext>
            </a:extLst>
          </p:cNvPr>
          <p:cNvSpPr/>
          <p:nvPr/>
        </p:nvSpPr>
        <p:spPr>
          <a:xfrm>
            <a:off x="1092946" y="1772143"/>
            <a:ext cx="1004241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sz="16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midterm$percent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&lt;- round(100 * </a:t>
            </a:r>
            <a:r>
              <a:rPr lang="en-US" altLang="ko-KR" sz="16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midterm$cnt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/ sum(</a:t>
            </a:r>
            <a:r>
              <a:rPr lang="en-US" altLang="ko-KR" sz="16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midterm$cnt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), 1) # 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비율 파생변수 생성</a:t>
            </a:r>
            <a:endParaRPr lang="en-US" altLang="ko-KR" sz="1600" b="1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sz="16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midterm$percent</a:t>
            </a:r>
            <a:endParaRPr lang="en-US" altLang="ko-KR" sz="1600" b="1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[1] 10.7 42.9 39.3  7.1</a:t>
            </a:r>
          </a:p>
          <a:p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 pie(</a:t>
            </a:r>
            <a:r>
              <a:rPr lang="en-US" altLang="ko-KR" sz="16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midterm$cnt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+     labels = </a:t>
            </a:r>
            <a:r>
              <a:rPr lang="en-US" altLang="ko-KR" sz="16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midterm$percent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+     col = rainbow(length(</a:t>
            </a:r>
            <a:r>
              <a:rPr lang="en-US" altLang="ko-KR" sz="16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midterm$cnt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)),</a:t>
            </a:r>
          </a:p>
          <a:p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+     main = "Midterm, 2018")</a:t>
            </a:r>
          </a:p>
          <a:p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 legend("</a:t>
            </a:r>
            <a:r>
              <a:rPr lang="en-US" altLang="ko-KR" sz="16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topright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+        legend = </a:t>
            </a:r>
            <a:r>
              <a:rPr lang="en-US" altLang="ko-KR" sz="16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midterm$grade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+        fill = rainbow(length(</a:t>
            </a:r>
            <a:r>
              <a:rPr lang="en-US" altLang="ko-KR" sz="16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midterm$grade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)))</a:t>
            </a:r>
          </a:p>
        </p:txBody>
      </p:sp>
    </p:spTree>
    <p:extLst>
      <p:ext uri="{BB962C8B-B14F-4D97-AF65-F5344CB8AC3E}">
        <p14:creationId xmlns:p14="http://schemas.microsoft.com/office/powerpoint/2010/main" val="299246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9DBACA4-66B5-4043-85E3-D04FD563C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002" y="157436"/>
            <a:ext cx="2595880" cy="259588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09B9B2A-B183-428E-9708-2B7E0104C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</a:t>
            </a:r>
            <a:br>
              <a:rPr lang="en-US" altLang="ko-KR" dirty="0"/>
            </a:br>
            <a:r>
              <a:rPr lang="en-US" altLang="ko-KR" sz="2400" dirty="0"/>
              <a:t>: Bar Chart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D829F2-BEEA-4CCB-BCA9-D27740613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일정 기간 동안의 데이터 변화 혹은 </a:t>
            </a:r>
            <a:r>
              <a:rPr lang="ko-KR" altLang="en-US" dirty="0" err="1"/>
              <a:t>항목간의</a:t>
            </a:r>
            <a:r>
              <a:rPr lang="ko-KR" altLang="en-US" dirty="0"/>
              <a:t> 값을 비교하고자 할 때 사용</a:t>
            </a:r>
            <a:br>
              <a:rPr lang="en-US" altLang="ko-KR" dirty="0"/>
            </a:br>
            <a:r>
              <a:rPr lang="ko-KR" altLang="en-US" dirty="0"/>
              <a:t>각 값들은 면적을 가진 막대기 형태로 표시</a:t>
            </a:r>
            <a:endParaRPr lang="en-US" altLang="ko-KR" dirty="0"/>
          </a:p>
          <a:p>
            <a:r>
              <a:rPr lang="ko-KR" altLang="en-US" dirty="0"/>
              <a:t>기본 문법</a:t>
            </a: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78CAA280-DAB1-4CE0-9321-5EAF123C141A}"/>
              </a:ext>
            </a:extLst>
          </p:cNvPr>
          <p:cNvSpPr/>
          <p:nvPr/>
        </p:nvSpPr>
        <p:spPr bwMode="auto">
          <a:xfrm>
            <a:off x="1146002" y="2532602"/>
            <a:ext cx="6667038" cy="4671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lvl="1">
              <a:defRPr/>
            </a:pPr>
            <a:r>
              <a:rPr lang="en-US" altLang="ko-KR" dirty="0" err="1">
                <a:latin typeface="Consolas" panose="020B0609020204030204" pitchFamily="49" charset="0"/>
              </a:rPr>
              <a:t>barplot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H,xlab,ylab,main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names.arg,col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  <a:endParaRPr lang="en-US" altLang="ko-KR" b="1" dirty="0">
              <a:latin typeface="Consolas" panose="020B0609020204030204" pitchFamily="49" charset="0"/>
              <a:ea typeface="Courier New" charset="0"/>
              <a:cs typeface="Courier New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6979020-21F7-46F7-9E76-2218F02E7C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119383"/>
              </p:ext>
            </p:extLst>
          </p:nvPr>
        </p:nvGraphicFramePr>
        <p:xfrm>
          <a:off x="1146002" y="3176330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721">
                  <a:extLst>
                    <a:ext uri="{9D8B030D-6E8A-4147-A177-3AD203B41FA5}">
                      <a16:colId xmlns:a16="http://schemas.microsoft.com/office/drawing/2014/main" val="144194938"/>
                    </a:ext>
                  </a:extLst>
                </a:gridCol>
                <a:gridCol w="6685279">
                  <a:extLst>
                    <a:ext uri="{9D8B030D-6E8A-4147-A177-3AD203B41FA5}">
                      <a16:colId xmlns:a16="http://schemas.microsoft.com/office/drawing/2014/main" val="1880521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매개변수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2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바 차트 내부에서 사용할 값들의 벡터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371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xlab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가로축 레이블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텍스트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471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ylab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세로축 레이블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텍스트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41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바 차트 제목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892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names.arg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각 막대기 하단에 표시할 이름의 벡터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094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컬러 팔레트 벡터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964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4899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B9AB002D-2A8B-4A92-94D1-80D434181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4810" y="1561526"/>
            <a:ext cx="4692627" cy="373494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09B9B2A-B183-428E-9708-2B7E0104C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</a:t>
            </a:r>
            <a:br>
              <a:rPr lang="en-US" altLang="ko-KR" dirty="0"/>
            </a:br>
            <a:r>
              <a:rPr lang="en-US" altLang="ko-KR" sz="2400" dirty="0"/>
              <a:t>: Bar Chart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D829F2-BEEA-4CCB-BCA9-D27740613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개월 간의 </a:t>
            </a:r>
            <a:r>
              <a:rPr lang="en-US" altLang="ko-KR" dirty="0"/>
              <a:t>revenue </a:t>
            </a:r>
            <a:r>
              <a:rPr lang="ko-KR" altLang="en-US" dirty="0"/>
              <a:t>데이터를 바차트로 </a:t>
            </a:r>
            <a:r>
              <a:rPr lang="ko-KR" altLang="en-US" dirty="0" err="1"/>
              <a:t>시각화하여</a:t>
            </a:r>
            <a:r>
              <a:rPr lang="ko-KR" altLang="en-US" dirty="0"/>
              <a:t> 변화 내용을 비교해 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sample </a:t>
            </a:r>
            <a:r>
              <a:rPr lang="ko-KR" altLang="en-US" dirty="0"/>
              <a:t>함수 </a:t>
            </a:r>
            <a:r>
              <a:rPr lang="en-US" altLang="ko-KR" dirty="0"/>
              <a:t>: </a:t>
            </a:r>
            <a:r>
              <a:rPr lang="ko-KR" altLang="en-US" dirty="0"/>
              <a:t>데이터 내에서 무작위로 샘플을 </a:t>
            </a:r>
            <a:br>
              <a:rPr lang="en-US" altLang="ko-KR" dirty="0"/>
            </a:br>
            <a:r>
              <a:rPr lang="ko-KR" altLang="en-US" dirty="0"/>
              <a:t>추출해주는 함수</a:t>
            </a:r>
            <a:r>
              <a:rPr lang="en-US" altLang="ko-KR" dirty="0"/>
              <a:t>. </a:t>
            </a:r>
            <a:r>
              <a:rPr lang="ko-KR" altLang="en-US" dirty="0"/>
              <a:t>모집합은 벡터가 될 수도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데이터 프레임이 될 수도 있음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8FE82FC-AED6-4F31-AB80-7EE71271C84F}"/>
              </a:ext>
            </a:extLst>
          </p:cNvPr>
          <p:cNvSpPr/>
          <p:nvPr/>
        </p:nvSpPr>
        <p:spPr>
          <a:xfrm>
            <a:off x="1092946" y="1772143"/>
            <a:ext cx="100424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 rev &lt;- sample(1:20, 6, rep=T)</a:t>
            </a:r>
          </a:p>
          <a:p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sz="16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barplot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(rev)</a:t>
            </a:r>
          </a:p>
        </p:txBody>
      </p:sp>
      <p:sp>
        <p:nvSpPr>
          <p:cNvPr id="10" name="모서리가 둥근 직사각형 5">
            <a:extLst>
              <a:ext uri="{FF2B5EF4-FFF2-40B4-BE49-F238E27FC236}">
                <a16:creationId xmlns:a16="http://schemas.microsoft.com/office/drawing/2014/main" id="{4F8B99B7-81E6-4009-8DBB-B53B0BEF05E7}"/>
              </a:ext>
            </a:extLst>
          </p:cNvPr>
          <p:cNvSpPr/>
          <p:nvPr/>
        </p:nvSpPr>
        <p:spPr bwMode="auto">
          <a:xfrm>
            <a:off x="1092946" y="4771513"/>
            <a:ext cx="7146814" cy="4671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lvl="1">
              <a:defRPr/>
            </a:pPr>
            <a:r>
              <a:rPr lang="en-US" altLang="ko-KR" dirty="0">
                <a:latin typeface="Consolas" panose="020B0609020204030204" pitchFamily="49" charset="0"/>
              </a:rPr>
              <a:t>sample({</a:t>
            </a:r>
            <a:r>
              <a:rPr lang="ko-KR" altLang="en-US" dirty="0" err="1">
                <a:latin typeface="Consolas" panose="020B0609020204030204" pitchFamily="49" charset="0"/>
              </a:rPr>
              <a:t>모집합</a:t>
            </a:r>
            <a:r>
              <a:rPr lang="en-US" altLang="ko-KR" dirty="0">
                <a:latin typeface="Consolas" panose="020B0609020204030204" pitchFamily="49" charset="0"/>
              </a:rPr>
              <a:t>}, </a:t>
            </a:r>
            <a:r>
              <a:rPr lang="ko-KR" altLang="en-US" dirty="0">
                <a:latin typeface="Consolas" panose="020B0609020204030204" pitchFamily="49" charset="0"/>
              </a:rPr>
              <a:t>추출 개수</a:t>
            </a:r>
            <a:r>
              <a:rPr lang="en-US" altLang="ko-KR" dirty="0">
                <a:latin typeface="Consolas" panose="020B0609020204030204" pitchFamily="49" charset="0"/>
              </a:rPr>
              <a:t>, rep={</a:t>
            </a:r>
            <a:r>
              <a:rPr lang="ko-KR" altLang="en-US" dirty="0">
                <a:latin typeface="Consolas" panose="020B0609020204030204" pitchFamily="49" charset="0"/>
              </a:rPr>
              <a:t>반복 여부 </a:t>
            </a:r>
            <a:r>
              <a:rPr lang="en-US" altLang="ko-KR" dirty="0">
                <a:latin typeface="Consolas" panose="020B0609020204030204" pitchFamily="49" charset="0"/>
              </a:rPr>
              <a:t>T or F}</a:t>
            </a:r>
            <a:endParaRPr lang="en-US" altLang="ko-KR" b="1" dirty="0">
              <a:latin typeface="Consolas" panose="020B0609020204030204" pitchFamily="49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963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0D4770B-C71E-4A15-8997-9DB8A2F63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8594" y="1610787"/>
            <a:ext cx="4568843" cy="363642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09B9B2A-B183-428E-9708-2B7E0104C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</a:t>
            </a:r>
            <a:br>
              <a:rPr lang="en-US" altLang="ko-KR" dirty="0"/>
            </a:br>
            <a:r>
              <a:rPr lang="en-US" altLang="ko-KR" sz="2400" dirty="0"/>
              <a:t>: Bar Chart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D829F2-BEEA-4CCB-BCA9-D27740613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Bar Chart</a:t>
            </a:r>
            <a:r>
              <a:rPr lang="ko-KR" altLang="en-US" dirty="0"/>
              <a:t>에 </a:t>
            </a:r>
            <a:r>
              <a:rPr lang="en-US" altLang="ko-KR" dirty="0" err="1"/>
              <a:t>names.arg</a:t>
            </a:r>
            <a:r>
              <a:rPr lang="en-US" altLang="ko-KR" dirty="0"/>
              <a:t>, </a:t>
            </a:r>
            <a:r>
              <a:rPr lang="ko-KR" altLang="en-US" dirty="0"/>
              <a:t>타이틀과 </a:t>
            </a:r>
            <a:r>
              <a:rPr lang="en-US" altLang="ko-KR" dirty="0" err="1"/>
              <a:t>xlab</a:t>
            </a:r>
            <a:r>
              <a:rPr lang="en-US" altLang="ko-KR" dirty="0"/>
              <a:t>, </a:t>
            </a:r>
            <a:r>
              <a:rPr lang="en-US" altLang="ko-KR" dirty="0" err="1"/>
              <a:t>ylab</a:t>
            </a:r>
            <a:r>
              <a:rPr lang="en-US" altLang="ko-KR" dirty="0"/>
              <a:t>, </a:t>
            </a:r>
            <a:r>
              <a:rPr lang="ko-KR" altLang="en-US" dirty="0"/>
              <a:t>컬러 팔레트를 추가해 봅니다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8FE82FC-AED6-4F31-AB80-7EE71271C84F}"/>
              </a:ext>
            </a:extLst>
          </p:cNvPr>
          <p:cNvSpPr/>
          <p:nvPr/>
        </p:nvSpPr>
        <p:spPr>
          <a:xfrm>
            <a:off x="1092946" y="1772143"/>
            <a:ext cx="1004241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 names = c("MAR", "APR", "MAY", "JUN", "JUL", "AUG")</a:t>
            </a:r>
          </a:p>
          <a:p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sz="16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barplot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(rev,</a:t>
            </a:r>
          </a:p>
          <a:p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+         </a:t>
            </a:r>
            <a:r>
              <a:rPr lang="en-US" altLang="ko-KR" sz="16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names.arg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names,</a:t>
            </a:r>
          </a:p>
          <a:p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+         </a:t>
            </a:r>
            <a:r>
              <a:rPr lang="en-US" altLang="ko-KR" sz="16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xlab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"Month",</a:t>
            </a:r>
          </a:p>
          <a:p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+         </a:t>
            </a:r>
            <a:r>
              <a:rPr lang="en-US" altLang="ko-KR" sz="16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ylab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"Revenue",</a:t>
            </a:r>
          </a:p>
          <a:p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+         main = "Revenue Chart",</a:t>
            </a:r>
          </a:p>
          <a:p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+         col = "blue",</a:t>
            </a:r>
          </a:p>
          <a:p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+         border = "red")</a:t>
            </a:r>
          </a:p>
        </p:txBody>
      </p:sp>
    </p:spTree>
    <p:extLst>
      <p:ext uri="{BB962C8B-B14F-4D97-AF65-F5344CB8AC3E}">
        <p14:creationId xmlns:p14="http://schemas.microsoft.com/office/powerpoint/2010/main" val="1706649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06CD943-EA53-4E3D-92C8-82DF10FAE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8594" y="1772141"/>
            <a:ext cx="4323139" cy="344086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09B9B2A-B183-428E-9708-2B7E0104C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</a:t>
            </a:r>
            <a:br>
              <a:rPr lang="en-US" altLang="ko-KR" dirty="0"/>
            </a:br>
            <a:r>
              <a:rPr lang="en-US" altLang="ko-KR" sz="2400" dirty="0"/>
              <a:t>: Bar Chart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D829F2-BEEA-4CCB-BCA9-D27740613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9685866" cy="4720562"/>
          </a:xfrm>
        </p:spPr>
        <p:txBody>
          <a:bodyPr/>
          <a:lstStyle/>
          <a:p>
            <a:r>
              <a:rPr lang="ko-KR" altLang="en-US" dirty="0"/>
              <a:t>응용</a:t>
            </a:r>
            <a:r>
              <a:rPr lang="en-US" altLang="ko-KR" dirty="0"/>
              <a:t>: </a:t>
            </a:r>
            <a:r>
              <a:rPr lang="ko-KR" altLang="en-US" dirty="0"/>
              <a:t>매트릭스를 응용하면 그룹 </a:t>
            </a:r>
            <a:r>
              <a:rPr lang="ko-KR" altLang="en-US" dirty="0" err="1"/>
              <a:t>바차트</a:t>
            </a:r>
            <a:r>
              <a:rPr lang="en-US" altLang="ko-KR" dirty="0"/>
              <a:t>(</a:t>
            </a:r>
            <a:r>
              <a:rPr lang="ko-KR" altLang="en-US" dirty="0"/>
              <a:t>혹은 </a:t>
            </a:r>
            <a:r>
              <a:rPr lang="en-US" altLang="ko-KR" dirty="0"/>
              <a:t>Stacked Bar Chart)</a:t>
            </a:r>
            <a:r>
              <a:rPr lang="ko-KR" altLang="en-US" dirty="0"/>
              <a:t>를 만들어 낼 수 있음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8FE82FC-AED6-4F31-AB80-7EE71271C84F}"/>
              </a:ext>
            </a:extLst>
          </p:cNvPr>
          <p:cNvSpPr/>
          <p:nvPr/>
        </p:nvSpPr>
        <p:spPr>
          <a:xfrm>
            <a:off x="1092946" y="1772143"/>
            <a:ext cx="10042413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 rev &lt;- sample(1:20, 18, rep=TRUE)</a:t>
            </a:r>
          </a:p>
          <a:p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 rev &lt;- matrix(rev, </a:t>
            </a:r>
            <a:r>
              <a:rPr lang="en-US" altLang="ko-KR" sz="16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byrow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T, </a:t>
            </a:r>
            <a:r>
              <a:rPr lang="en-US" altLang="ko-KR" sz="16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nrow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3)</a:t>
            </a:r>
          </a:p>
          <a:p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 colors &lt;- c("green", "orange", "brown")</a:t>
            </a:r>
          </a:p>
          <a:p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 rev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[,1] [,2] [,3] [,4] [,5] [,6]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[1,]   13   20    6   14   17    9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[2,]   17   14   11    6    5    4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[3,]    9   11   16   17    6    1</a:t>
            </a:r>
          </a:p>
          <a:p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sz="16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barplot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(rev,</a:t>
            </a:r>
          </a:p>
          <a:p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+         </a:t>
            </a:r>
            <a:r>
              <a:rPr lang="en-US" altLang="ko-KR" sz="16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names.arg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names,</a:t>
            </a:r>
          </a:p>
          <a:p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+         </a:t>
            </a:r>
            <a:r>
              <a:rPr lang="en-US" altLang="ko-KR" sz="16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xlab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"Month",</a:t>
            </a:r>
          </a:p>
          <a:p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+         </a:t>
            </a:r>
            <a:r>
              <a:rPr lang="en-US" altLang="ko-KR" sz="16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ylab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"Revenue",</a:t>
            </a:r>
          </a:p>
          <a:p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+         main = "Revenue Chart",</a:t>
            </a:r>
          </a:p>
          <a:p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+         col = colors)</a:t>
            </a:r>
          </a:p>
          <a:p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 legend("</a:t>
            </a:r>
            <a:r>
              <a:rPr lang="en-US" altLang="ko-KR" sz="16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topleft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+        c("Part A", "Part B", "Part C"),</a:t>
            </a:r>
          </a:p>
          <a:p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+        fill = colors)</a:t>
            </a:r>
          </a:p>
        </p:txBody>
      </p:sp>
    </p:spTree>
    <p:extLst>
      <p:ext uri="{BB962C8B-B14F-4D97-AF65-F5344CB8AC3E}">
        <p14:creationId xmlns:p14="http://schemas.microsoft.com/office/powerpoint/2010/main" val="190784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B9B2A-B183-428E-9708-2B7E0104C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</a:t>
            </a:r>
            <a:br>
              <a:rPr lang="en-US" altLang="ko-KR" dirty="0"/>
            </a:br>
            <a:r>
              <a:rPr lang="en-US" altLang="ko-KR" sz="2400" dirty="0"/>
              <a:t>: Box Plot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D829F2-BEEA-4CCB-BCA9-D27740613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셋의 데이터가 얼마나 잘 분포되어 있는가를 표시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기본 문법</a:t>
            </a: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78CAA280-DAB1-4CE0-9321-5EAF123C141A}"/>
              </a:ext>
            </a:extLst>
          </p:cNvPr>
          <p:cNvSpPr/>
          <p:nvPr/>
        </p:nvSpPr>
        <p:spPr bwMode="auto">
          <a:xfrm>
            <a:off x="1146002" y="2532602"/>
            <a:ext cx="6667038" cy="4671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lvl="1">
              <a:defRPr/>
            </a:pPr>
            <a:r>
              <a:rPr lang="en-US" altLang="ko-KR" dirty="0">
                <a:latin typeface="Consolas" panose="020B0609020204030204" pitchFamily="49" charset="0"/>
              </a:rPr>
              <a:t>boxplot(x, data, notch, </a:t>
            </a:r>
            <a:r>
              <a:rPr lang="en-US" altLang="ko-KR" dirty="0" err="1">
                <a:latin typeface="Consolas" panose="020B0609020204030204" pitchFamily="49" charset="0"/>
              </a:rPr>
              <a:t>varwidth</a:t>
            </a:r>
            <a:r>
              <a:rPr lang="en-US" altLang="ko-KR" dirty="0">
                <a:latin typeface="Consolas" panose="020B0609020204030204" pitchFamily="49" charset="0"/>
              </a:rPr>
              <a:t>, names, main)</a:t>
            </a:r>
            <a:endParaRPr lang="en-US" altLang="ko-KR" b="1" dirty="0">
              <a:latin typeface="Consolas" panose="020B0609020204030204" pitchFamily="49" charset="0"/>
              <a:ea typeface="Courier New" charset="0"/>
              <a:cs typeface="Courier New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6979020-21F7-46F7-9E76-2218F02E7C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673949"/>
              </p:ext>
            </p:extLst>
          </p:nvPr>
        </p:nvGraphicFramePr>
        <p:xfrm>
          <a:off x="1146002" y="3176330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721">
                  <a:extLst>
                    <a:ext uri="{9D8B030D-6E8A-4147-A177-3AD203B41FA5}">
                      <a16:colId xmlns:a16="http://schemas.microsoft.com/office/drawing/2014/main" val="144194938"/>
                    </a:ext>
                  </a:extLst>
                </a:gridCol>
                <a:gridCol w="6685279">
                  <a:extLst>
                    <a:ext uri="{9D8B030D-6E8A-4147-A177-3AD203B41FA5}">
                      <a16:colId xmlns:a16="http://schemas.microsoft.com/office/drawing/2014/main" val="1880521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매개변수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2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벡터 혹은 </a:t>
                      </a:r>
                      <a:r>
                        <a:rPr lang="en-US" altLang="ko-KR" dirty="0"/>
                        <a:t>formula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371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데이터프레임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471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TRUE </a:t>
                      </a:r>
                      <a:r>
                        <a:rPr lang="ko-KR" altLang="en-US" dirty="0"/>
                        <a:t>면 </a:t>
                      </a:r>
                      <a:r>
                        <a:rPr lang="en-US" altLang="ko-KR" dirty="0"/>
                        <a:t>notch </a:t>
                      </a:r>
                      <a:r>
                        <a:rPr lang="ko-KR" altLang="en-US" dirty="0"/>
                        <a:t>형태로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41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varwidth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TRUE</a:t>
                      </a:r>
                      <a:r>
                        <a:rPr lang="ko-KR" altLang="en-US" dirty="0"/>
                        <a:t>면 </a:t>
                      </a:r>
                      <a:r>
                        <a:rPr lang="en-US" altLang="ko-KR" dirty="0"/>
                        <a:t>sample </a:t>
                      </a:r>
                      <a:r>
                        <a:rPr lang="ko-KR" altLang="en-US" dirty="0"/>
                        <a:t>크기에 비례하여 너비를 그림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892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각 박스 그룹 하단에 표시할 그룹 레이블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094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박스 플롯 제목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964553"/>
                  </a:ext>
                </a:extLst>
              </a:tr>
            </a:tbl>
          </a:graphicData>
        </a:graphic>
      </p:graphicFrame>
      <p:pic>
        <p:nvPicPr>
          <p:cNvPr id="6146" name="Picture 2" descr="Michelsonmorley-boxplot.svg">
            <a:extLst>
              <a:ext uri="{FF2B5EF4-FFF2-40B4-BE49-F238E27FC236}">
                <a16:creationId xmlns:a16="http://schemas.microsoft.com/office/drawing/2014/main" id="{4C73ABE2-AF0C-4A54-A5F0-6700D2966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9166" y="111210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869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B9B2A-B183-428E-9708-2B7E0104C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</a:t>
            </a:r>
            <a:br>
              <a:rPr lang="en-US" altLang="ko-KR" dirty="0"/>
            </a:br>
            <a:r>
              <a:rPr lang="en-US" altLang="ko-KR" sz="2400" dirty="0"/>
              <a:t>: Box Plot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D829F2-BEEA-4CCB-BCA9-D27740613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 데이터셋 </a:t>
            </a:r>
            <a:r>
              <a:rPr lang="en-US" altLang="ko-KR" dirty="0" err="1"/>
              <a:t>mtcars</a:t>
            </a:r>
            <a:r>
              <a:rPr lang="ko-KR" altLang="en-US" dirty="0"/>
              <a:t>를 이용하여 </a:t>
            </a:r>
            <a:r>
              <a:rPr lang="en-US" altLang="ko-KR" dirty="0"/>
              <a:t>mpg ~ </a:t>
            </a:r>
            <a:r>
              <a:rPr lang="en-US" altLang="ko-KR" dirty="0" err="1"/>
              <a:t>cyl</a:t>
            </a:r>
            <a:r>
              <a:rPr lang="ko-KR" altLang="en-US" dirty="0"/>
              <a:t>의 박스 플롯을 그려 봅시다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DAA323-4E3B-4A16-8898-D7FBA11BEFFF}"/>
              </a:ext>
            </a:extLst>
          </p:cNvPr>
          <p:cNvSpPr/>
          <p:nvPr/>
        </p:nvSpPr>
        <p:spPr>
          <a:xfrm>
            <a:off x="1092946" y="1772143"/>
            <a:ext cx="1004241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sz="16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bp.input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&lt;- </a:t>
            </a:r>
            <a:r>
              <a:rPr lang="en-US" altLang="ko-KR" sz="16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mtcars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[,c("mpg", "</a:t>
            </a:r>
            <a:r>
              <a:rPr lang="en-US" altLang="ko-KR" sz="16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cyl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")]</a:t>
            </a:r>
          </a:p>
          <a:p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 head(</a:t>
            </a:r>
            <a:r>
              <a:rPr lang="en-US" altLang="ko-KR" sz="16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bp.input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mpg </a:t>
            </a:r>
            <a:r>
              <a:rPr lang="en-US" altLang="ko-KR" sz="1600" dirty="0" err="1">
                <a:latin typeface="Consolas" panose="020B0609020204030204" pitchFamily="49" charset="0"/>
              </a:rPr>
              <a:t>cyl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Mazda RX4         21.0   6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Mazda RX4 Wag     21.0   6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Datsun 710        22.8   4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Hornet 4 Drive    21.4   6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Hornet </a:t>
            </a:r>
            <a:r>
              <a:rPr lang="en-US" altLang="ko-KR" sz="1600" dirty="0" err="1">
                <a:latin typeface="Consolas" panose="020B0609020204030204" pitchFamily="49" charset="0"/>
              </a:rPr>
              <a:t>Sportabout</a:t>
            </a:r>
            <a:r>
              <a:rPr lang="en-US" altLang="ko-KR" sz="1600" dirty="0">
                <a:latin typeface="Consolas" panose="020B0609020204030204" pitchFamily="49" charset="0"/>
              </a:rPr>
              <a:t> 18.7   8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Valiant           18.1   6</a:t>
            </a:r>
          </a:p>
          <a:p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 boxplot(mpg ~ </a:t>
            </a:r>
            <a:r>
              <a:rPr lang="en-US" altLang="ko-KR" sz="16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cyl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, data = </a:t>
            </a:r>
            <a:r>
              <a:rPr lang="en-US" altLang="ko-KR" sz="16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bp.input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1E72E1-2C32-470D-8430-3FAD4B78E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72143"/>
            <a:ext cx="5003054" cy="398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974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8F4AB1C-0F24-4529-A8E7-4BBAC0D8C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35677"/>
            <a:ext cx="5003054" cy="398202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09B9B2A-B183-428E-9708-2B7E0104C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</a:t>
            </a:r>
            <a:br>
              <a:rPr lang="en-US" altLang="ko-KR" dirty="0"/>
            </a:br>
            <a:r>
              <a:rPr lang="en-US" altLang="ko-KR" sz="2400" dirty="0"/>
              <a:t>: Box Plot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D829F2-BEEA-4CCB-BCA9-D27740613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타이틀과 </a:t>
            </a:r>
            <a:r>
              <a:rPr lang="en-US" altLang="ko-KR" dirty="0" err="1"/>
              <a:t>xlab</a:t>
            </a:r>
            <a:r>
              <a:rPr lang="en-US" altLang="ko-KR" dirty="0"/>
              <a:t>, </a:t>
            </a:r>
            <a:r>
              <a:rPr lang="en-US" altLang="ko-KR" dirty="0" err="1"/>
              <a:t>ylab</a:t>
            </a:r>
            <a:r>
              <a:rPr lang="en-US" altLang="ko-KR" dirty="0"/>
              <a:t>, notch, </a:t>
            </a:r>
            <a:r>
              <a:rPr lang="en-US" altLang="ko-KR" dirty="0" err="1"/>
              <a:t>varwidth</a:t>
            </a:r>
            <a:r>
              <a:rPr lang="en-US" altLang="ko-KR" dirty="0"/>
              <a:t> </a:t>
            </a:r>
            <a:r>
              <a:rPr lang="ko-KR" altLang="en-US" dirty="0"/>
              <a:t>등을 활용하여 플롯을 완성해 봅시다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DAA323-4E3B-4A16-8898-D7FBA11BEFFF}"/>
              </a:ext>
            </a:extLst>
          </p:cNvPr>
          <p:cNvSpPr/>
          <p:nvPr/>
        </p:nvSpPr>
        <p:spPr>
          <a:xfrm>
            <a:off x="1092946" y="1772143"/>
            <a:ext cx="1004241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sz="16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bp.input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&lt;- </a:t>
            </a:r>
            <a:r>
              <a:rPr lang="en-US" altLang="ko-KR" sz="16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mtcars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[,c("mpg", "</a:t>
            </a:r>
            <a:r>
              <a:rPr lang="en-US" altLang="ko-KR" sz="16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cyl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")]</a:t>
            </a:r>
          </a:p>
          <a:p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 head(</a:t>
            </a:r>
            <a:r>
              <a:rPr lang="en-US" altLang="ko-KR" sz="16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bp.input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mpg </a:t>
            </a:r>
            <a:r>
              <a:rPr lang="en-US" altLang="ko-KR" sz="1600" dirty="0" err="1">
                <a:latin typeface="Consolas" panose="020B0609020204030204" pitchFamily="49" charset="0"/>
              </a:rPr>
              <a:t>cyl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Mazda RX4         21.0   6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Mazda RX4 Wag     21.0   6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Datsun 710        22.8   4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Hornet 4 Drive    21.4   6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Hornet </a:t>
            </a:r>
            <a:r>
              <a:rPr lang="en-US" altLang="ko-KR" sz="1600" dirty="0" err="1">
                <a:latin typeface="Consolas" panose="020B0609020204030204" pitchFamily="49" charset="0"/>
              </a:rPr>
              <a:t>Sportabout</a:t>
            </a:r>
            <a:r>
              <a:rPr lang="en-US" altLang="ko-KR" sz="1600" dirty="0">
                <a:latin typeface="Consolas" panose="020B0609020204030204" pitchFamily="49" charset="0"/>
              </a:rPr>
              <a:t> 18.7   8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Valiant           18.1   6</a:t>
            </a:r>
          </a:p>
          <a:p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 boxplot(mpg ~ </a:t>
            </a:r>
            <a:r>
              <a:rPr lang="en-US" altLang="ko-KR" sz="16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cyl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, data = </a:t>
            </a:r>
            <a:r>
              <a:rPr lang="en-US" altLang="ko-KR" sz="16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bp.input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+         main = "MPG vs CYL",</a:t>
            </a:r>
          </a:p>
          <a:p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+         </a:t>
            </a:r>
            <a:r>
              <a:rPr lang="en-US" altLang="ko-KR" sz="16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xlab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"Cylinders",</a:t>
            </a:r>
          </a:p>
          <a:p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+         </a:t>
            </a:r>
            <a:r>
              <a:rPr lang="en-US" altLang="ko-KR" sz="16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ylab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"MPG",</a:t>
            </a:r>
          </a:p>
          <a:p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+         notch = TRUE,</a:t>
            </a:r>
          </a:p>
          <a:p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+         </a:t>
            </a:r>
            <a:r>
              <a:rPr lang="en-US" altLang="ko-KR" sz="16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varwidth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TRUE)</a:t>
            </a:r>
          </a:p>
          <a:p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Warning message:</a:t>
            </a:r>
          </a:p>
          <a:p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In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bxp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(list(stats = c(21.4, 22.8, 26, 30.4, 33.9, 17.8, 18.65, 19.7,  :</a:t>
            </a:r>
          </a:p>
          <a:p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some notches went outside hinges ('box'): maybe set notch=FALSE</a:t>
            </a:r>
          </a:p>
        </p:txBody>
      </p:sp>
    </p:spTree>
    <p:extLst>
      <p:ext uri="{BB962C8B-B14F-4D97-AF65-F5344CB8AC3E}">
        <p14:creationId xmlns:p14="http://schemas.microsoft.com/office/powerpoint/2010/main" val="3274144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99CCF94-7EDC-42BA-A7C2-D03F18162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35675"/>
            <a:ext cx="5003054" cy="398202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09B9B2A-B183-428E-9708-2B7E0104C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</a:t>
            </a:r>
            <a:br>
              <a:rPr lang="en-US" altLang="ko-KR" dirty="0"/>
            </a:br>
            <a:r>
              <a:rPr lang="en-US" altLang="ko-KR" sz="2400" dirty="0"/>
              <a:t>: Box Plot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D829F2-BEEA-4CCB-BCA9-D27740613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컬러 팔레트</a:t>
            </a:r>
            <a:r>
              <a:rPr lang="en-US" altLang="ko-KR" dirty="0"/>
              <a:t>, names </a:t>
            </a:r>
            <a:r>
              <a:rPr lang="ko-KR" altLang="en-US" dirty="0"/>
              <a:t>등을 활용하여 플롯을 꾸며 봅시다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DAA323-4E3B-4A16-8898-D7FBA11BEFFF}"/>
              </a:ext>
            </a:extLst>
          </p:cNvPr>
          <p:cNvSpPr/>
          <p:nvPr/>
        </p:nvSpPr>
        <p:spPr>
          <a:xfrm>
            <a:off x="1092946" y="3648651"/>
            <a:ext cx="1004241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 boxplot(mpg ~ </a:t>
            </a:r>
            <a:r>
              <a:rPr lang="en-US" altLang="ko-KR" sz="16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cyl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, data = </a:t>
            </a:r>
            <a:r>
              <a:rPr lang="en-US" altLang="ko-KR" sz="16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bp.input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+         main = "MPG vs CYL",</a:t>
            </a:r>
          </a:p>
          <a:p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+         </a:t>
            </a:r>
            <a:r>
              <a:rPr lang="en-US" altLang="ko-KR" sz="16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xlab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"Cylinders",</a:t>
            </a:r>
          </a:p>
          <a:p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+         </a:t>
            </a:r>
            <a:r>
              <a:rPr lang="en-US" altLang="ko-KR" sz="16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ylab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"MPG",</a:t>
            </a:r>
          </a:p>
          <a:p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+         notch = TRUE,</a:t>
            </a:r>
          </a:p>
          <a:p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+         col = c("green", "yellow", "purple"),</a:t>
            </a:r>
          </a:p>
          <a:p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+         names = c("LOW", "MEDIUM", "HIGH"))</a:t>
            </a:r>
          </a:p>
          <a:p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Warning message:</a:t>
            </a:r>
          </a:p>
          <a:p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In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bxp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(list(stats = c(21.4, 22.8, 26, 30.4, 33.9, 17.8, 18.65, 19.7,  :</a:t>
            </a:r>
          </a:p>
          <a:p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some notches went outside hinges ('box'): maybe set notch=FALSE</a:t>
            </a:r>
          </a:p>
        </p:txBody>
      </p:sp>
    </p:spTree>
    <p:extLst>
      <p:ext uri="{BB962C8B-B14F-4D97-AF65-F5344CB8AC3E}">
        <p14:creationId xmlns:p14="http://schemas.microsoft.com/office/powerpoint/2010/main" val="461034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B9B2A-B183-428E-9708-2B7E0104C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</a:t>
            </a:r>
            <a:br>
              <a:rPr lang="en-US" altLang="ko-KR" dirty="0"/>
            </a:br>
            <a:r>
              <a:rPr lang="en-US" altLang="ko-KR" sz="2400" dirty="0"/>
              <a:t>: Histogram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D829F2-BEEA-4CCB-BCA9-D27740613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범위로 묶은 변수의 빈도를 표현</a:t>
            </a:r>
            <a:br>
              <a:rPr lang="en-US" altLang="ko-KR" dirty="0"/>
            </a:br>
            <a:r>
              <a:rPr lang="ko-KR" altLang="en-US" dirty="0"/>
              <a:t>바 차트와 비슷하지만 히스토그램은 연속 범위를 그룹화</a:t>
            </a:r>
            <a:br>
              <a:rPr lang="en-US" altLang="ko-KR" dirty="0"/>
            </a:br>
            <a:r>
              <a:rPr lang="ko-KR" altLang="en-US" dirty="0"/>
              <a:t>히스토그램의 각 막대는 해당 범위 내에 있는 값의 수의 높이를 표현</a:t>
            </a:r>
            <a:endParaRPr lang="en-US" altLang="ko-KR" dirty="0"/>
          </a:p>
          <a:p>
            <a:r>
              <a:rPr lang="ko-KR" altLang="en-US" dirty="0"/>
              <a:t>기본 문법</a:t>
            </a: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78CAA280-DAB1-4CE0-9321-5EAF123C141A}"/>
              </a:ext>
            </a:extLst>
          </p:cNvPr>
          <p:cNvSpPr/>
          <p:nvPr/>
        </p:nvSpPr>
        <p:spPr bwMode="auto">
          <a:xfrm>
            <a:off x="1146002" y="2785272"/>
            <a:ext cx="6667038" cy="4671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lvl="1">
              <a:defRPr/>
            </a:pPr>
            <a:r>
              <a:rPr lang="en-US" altLang="ko-KR" b="1" dirty="0">
                <a:latin typeface="Consolas" panose="020B0609020204030204" pitchFamily="49" charset="0"/>
                <a:ea typeface="Courier New" charset="0"/>
                <a:cs typeface="Courier New" charset="0"/>
              </a:rPr>
              <a:t>hist(</a:t>
            </a:r>
            <a:r>
              <a:rPr lang="en-US" altLang="ko-KR" b="1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v,main,xlab,xlim,ylim,breaks,col,border</a:t>
            </a:r>
            <a:r>
              <a:rPr lang="en-US" altLang="ko-KR" b="1" dirty="0">
                <a:latin typeface="Consolas" panose="020B0609020204030204" pitchFamily="49" charset="0"/>
                <a:ea typeface="Courier New" charset="0"/>
                <a:cs typeface="Courier New" charset="0"/>
              </a:rPr>
              <a:t>)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6979020-21F7-46F7-9E76-2218F02E7C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193415"/>
              </p:ext>
            </p:extLst>
          </p:nvPr>
        </p:nvGraphicFramePr>
        <p:xfrm>
          <a:off x="1146002" y="3429000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721">
                  <a:extLst>
                    <a:ext uri="{9D8B030D-6E8A-4147-A177-3AD203B41FA5}">
                      <a16:colId xmlns:a16="http://schemas.microsoft.com/office/drawing/2014/main" val="144194938"/>
                    </a:ext>
                  </a:extLst>
                </a:gridCol>
                <a:gridCol w="6685279">
                  <a:extLst>
                    <a:ext uri="{9D8B030D-6E8A-4147-A177-3AD203B41FA5}">
                      <a16:colId xmlns:a16="http://schemas.microsoft.com/office/drawing/2014/main" val="1880521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매개변수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2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히스토그램에 사용할 수치 값의 벡터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371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main, </a:t>
                      </a:r>
                      <a:r>
                        <a:rPr lang="en-US" altLang="ko-KR" dirty="0" err="1"/>
                        <a:t>xlab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메인 타이틀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가로축 라벨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471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xlim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ylim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가로축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세로축 제한 범위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벡터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41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breaks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데이터를 그리기 위해 데이터를 어떻게 나눌 것인지를 결정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892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막대의 컬러 팔레트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094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border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막대의 윤곽선 컬러 팔레트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964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freq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TRUE </a:t>
                      </a:r>
                      <a:r>
                        <a:rPr lang="ko-KR" altLang="en-US" dirty="0"/>
                        <a:t>혹은 </a:t>
                      </a:r>
                      <a:r>
                        <a:rPr lang="en-US" altLang="ko-KR" dirty="0"/>
                        <a:t>NULL</a:t>
                      </a:r>
                      <a:r>
                        <a:rPr lang="ko-KR" altLang="en-US" dirty="0"/>
                        <a:t>이면 빈도</a:t>
                      </a:r>
                      <a:r>
                        <a:rPr lang="en-US" altLang="ko-KR" dirty="0"/>
                        <a:t>, FALSE </a:t>
                      </a:r>
                      <a:r>
                        <a:rPr lang="ko-KR" altLang="en-US" dirty="0"/>
                        <a:t>면 확률 밀도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014210"/>
                  </a:ext>
                </a:extLst>
              </a:tr>
            </a:tbl>
          </a:graphicData>
        </a:graphic>
      </p:graphicFrame>
      <p:pic>
        <p:nvPicPr>
          <p:cNvPr id="5122" name="Picture 2" descr="Example histogram.png">
            <a:extLst>
              <a:ext uri="{FF2B5EF4-FFF2-40B4-BE49-F238E27FC236}">
                <a16:creationId xmlns:a16="http://schemas.microsoft.com/office/drawing/2014/main" id="{0D821EFA-6841-4F28-A860-3F3CEA6EA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9166" y="111210"/>
            <a:ext cx="209550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679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23E191-97B0-4E64-AABD-F8EB03E6C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EC84C5-F2F3-49D2-8DE7-259E7A6B8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9228666" cy="4720562"/>
          </a:xfrm>
        </p:spPr>
        <p:txBody>
          <a:bodyPr/>
          <a:lstStyle/>
          <a:p>
            <a:r>
              <a:rPr lang="ko-KR" altLang="en-US" dirty="0"/>
              <a:t>그래프 </a:t>
            </a:r>
            <a:r>
              <a:rPr lang="en-US" altLang="ko-KR" dirty="0"/>
              <a:t>: </a:t>
            </a:r>
            <a:r>
              <a:rPr lang="ko-KR" altLang="en-US" dirty="0"/>
              <a:t>데이터를 보기 쉽게 그림으로 표현한 것</a:t>
            </a:r>
            <a:endParaRPr lang="en-US" altLang="ko-KR" dirty="0"/>
          </a:p>
          <a:p>
            <a:pPr lvl="1"/>
            <a:r>
              <a:rPr lang="ko-KR" altLang="en-US" dirty="0"/>
              <a:t>데이터 원 자료나 통계표는 숫자와 문자로 구성되어 있어 의미를 한눈에 파악하기 어려움</a:t>
            </a:r>
            <a:endParaRPr lang="en-US" altLang="ko-KR" dirty="0"/>
          </a:p>
          <a:p>
            <a:r>
              <a:rPr lang="ko-KR" altLang="en-US" dirty="0"/>
              <a:t>그래프의 장점</a:t>
            </a:r>
            <a:endParaRPr lang="en-US" altLang="ko-KR" dirty="0"/>
          </a:p>
          <a:p>
            <a:pPr lvl="1"/>
            <a:r>
              <a:rPr lang="ko-KR" altLang="en-US" dirty="0"/>
              <a:t>데이터 전체의 특성을 쉽게 이해할 수 있음</a:t>
            </a:r>
            <a:endParaRPr lang="en-US" altLang="ko-KR" dirty="0"/>
          </a:p>
          <a:p>
            <a:pPr lvl="1"/>
            <a:r>
              <a:rPr lang="ko-KR" altLang="en-US" dirty="0"/>
              <a:t>데이터의 추세와 경향성을 파악할 수 있음</a:t>
            </a:r>
            <a:endParaRPr lang="en-US" altLang="ko-KR" dirty="0"/>
          </a:p>
          <a:p>
            <a:pPr lvl="1"/>
            <a:r>
              <a:rPr lang="ko-KR" altLang="en-US" dirty="0"/>
              <a:t>그래프를 만드는 과정에서 새로운 패턴을 발견하기도 함</a:t>
            </a:r>
            <a:endParaRPr lang="en-US" altLang="ko-KR" dirty="0"/>
          </a:p>
          <a:p>
            <a:r>
              <a:rPr lang="ko-KR" altLang="en-US" dirty="0"/>
              <a:t>각 그래프의 종류</a:t>
            </a:r>
            <a:r>
              <a:rPr lang="en-US" altLang="ko-KR" dirty="0"/>
              <a:t>, </a:t>
            </a:r>
            <a:r>
              <a:rPr lang="ko-KR" altLang="en-US" dirty="0"/>
              <a:t>특성과 용도를 잘 이용하여 사용하는 것이 중요</a:t>
            </a:r>
            <a:endParaRPr lang="en-US" altLang="ko-KR" dirty="0"/>
          </a:p>
          <a:p>
            <a:pPr lvl="1"/>
            <a:r>
              <a:rPr lang="ko-KR" altLang="en-US" dirty="0"/>
              <a:t>어떤 그래프를 보여줄 것인가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그래프를 보여주기 위해 데이터를 어떻게 가공할 것인가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참고</a:t>
            </a:r>
            <a:r>
              <a:rPr lang="en-US" altLang="ko-KR" dirty="0"/>
              <a:t>) Graphics</a:t>
            </a:r>
            <a:r>
              <a:rPr lang="ko-KR" altLang="en-US" dirty="0"/>
              <a:t> </a:t>
            </a:r>
            <a:r>
              <a:rPr lang="en-US" altLang="ko-KR" dirty="0"/>
              <a:t>Parameter</a:t>
            </a:r>
            <a:r>
              <a:rPr lang="ko-KR" altLang="en-US" dirty="0"/>
              <a:t> </a:t>
            </a:r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R </a:t>
            </a:r>
          </a:p>
          <a:p>
            <a:pPr lvl="1"/>
            <a:r>
              <a:rPr lang="en-US" altLang="ko-KR" dirty="0">
                <a:hlinkClick r:id="rId3"/>
              </a:rPr>
              <a:t>https://www.statmethods.net/advgraphs/parameters.html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32462D-776A-4984-9A72-56C6AEE357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1410" y="4014470"/>
            <a:ext cx="4381500" cy="2628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7CB350-2FC7-4BDE-A682-95025A3EAAF2}"/>
              </a:ext>
            </a:extLst>
          </p:cNvPr>
          <p:cNvSpPr txBox="1"/>
          <p:nvPr/>
        </p:nvSpPr>
        <p:spPr>
          <a:xfrm>
            <a:off x="7998970" y="3681082"/>
            <a:ext cx="3853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7030A0"/>
                </a:solidFill>
              </a:rPr>
              <a:t>플로렌스 나이팅게일이 고안한 차트</a:t>
            </a:r>
          </a:p>
        </p:txBody>
      </p:sp>
    </p:spTree>
    <p:extLst>
      <p:ext uri="{BB962C8B-B14F-4D97-AF65-F5344CB8AC3E}">
        <p14:creationId xmlns:p14="http://schemas.microsoft.com/office/powerpoint/2010/main" val="1376917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B9B2A-B183-428E-9708-2B7E0104C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</a:t>
            </a:r>
            <a:br>
              <a:rPr lang="en-US" altLang="ko-KR" dirty="0"/>
            </a:br>
            <a:r>
              <a:rPr lang="en-US" altLang="ko-KR" sz="2400" dirty="0"/>
              <a:t>: Histogram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D829F2-BEEA-4CCB-BCA9-D27740613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wstudent</a:t>
            </a:r>
            <a:r>
              <a:rPr lang="en-US" altLang="ko-KR" dirty="0"/>
              <a:t> </a:t>
            </a:r>
            <a:r>
              <a:rPr lang="ko-KR" altLang="en-US" dirty="0"/>
              <a:t>데이터의 </a:t>
            </a:r>
            <a:r>
              <a:rPr lang="en-US" altLang="ko-KR" dirty="0"/>
              <a:t>height </a:t>
            </a:r>
            <a:r>
              <a:rPr lang="ko-KR" altLang="en-US" dirty="0"/>
              <a:t>변수를 이용하여 히스토그램을 그려 봅시다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xlim</a:t>
            </a:r>
            <a:r>
              <a:rPr lang="en-US" altLang="ko-KR" dirty="0"/>
              <a:t>, </a:t>
            </a:r>
            <a:r>
              <a:rPr lang="en-US" altLang="ko-KR" dirty="0" err="1"/>
              <a:t>ylim</a:t>
            </a:r>
            <a:r>
              <a:rPr lang="ko-KR" altLang="en-US" dirty="0"/>
              <a:t>을 이용하여 표시 영역을</a:t>
            </a:r>
            <a:br>
              <a:rPr lang="en-US" altLang="ko-KR" dirty="0"/>
            </a:br>
            <a:r>
              <a:rPr lang="ko-KR" altLang="en-US" dirty="0"/>
              <a:t>제한해 봅시다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3ADE84-6B92-47D7-AB7E-84979167421C}"/>
              </a:ext>
            </a:extLst>
          </p:cNvPr>
          <p:cNvSpPr/>
          <p:nvPr/>
        </p:nvSpPr>
        <p:spPr>
          <a:xfrm>
            <a:off x="1092946" y="1772143"/>
            <a:ext cx="1004241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 hist(</a:t>
            </a:r>
            <a:r>
              <a:rPr lang="en-US" altLang="ko-KR" sz="16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wstudents$height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+      main = "Height of </a:t>
            </a:r>
            <a:r>
              <a:rPr lang="en-US" altLang="ko-KR" sz="16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WStudents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+      </a:t>
            </a:r>
            <a:r>
              <a:rPr lang="en-US" altLang="ko-KR" sz="16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xlab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"Height",</a:t>
            </a:r>
          </a:p>
          <a:p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+      col = "yellow",</a:t>
            </a:r>
          </a:p>
          <a:p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+      border = "blue")</a:t>
            </a:r>
            <a:endParaRPr lang="en-US" altLang="ko-KR" sz="16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2422A6-D1BA-4F20-BB42-C3F4C11CD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152" y="1733437"/>
            <a:ext cx="4779086" cy="38037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5799FC3-C304-492B-9C81-AB76506D61BF}"/>
              </a:ext>
            </a:extLst>
          </p:cNvPr>
          <p:cNvSpPr/>
          <p:nvPr/>
        </p:nvSpPr>
        <p:spPr>
          <a:xfrm>
            <a:off x="1092946" y="4465842"/>
            <a:ext cx="1004241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 hist(</a:t>
            </a:r>
            <a:r>
              <a:rPr lang="en-US" altLang="ko-KR" sz="16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wstudents$height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+      main = "Height of </a:t>
            </a:r>
            <a:r>
              <a:rPr lang="en-US" altLang="ko-KR" sz="16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WStudents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+      </a:t>
            </a:r>
            <a:r>
              <a:rPr lang="en-US" altLang="ko-KR" sz="16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xlab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"Height",</a:t>
            </a:r>
          </a:p>
          <a:p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+      col = "yellow",</a:t>
            </a:r>
          </a:p>
          <a:p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+      border = "blue",</a:t>
            </a:r>
          </a:p>
          <a:p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+      </a:t>
            </a:r>
            <a:r>
              <a:rPr lang="en-US" altLang="ko-KR" sz="16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xlim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c(150, 165),</a:t>
            </a:r>
          </a:p>
          <a:p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+      </a:t>
            </a:r>
            <a:r>
              <a:rPr lang="en-US" altLang="ko-KR" sz="16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ylim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c(0, 20))</a:t>
            </a:r>
            <a:endParaRPr lang="en-US" altLang="ko-KR" sz="16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766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B9B2A-B183-428E-9708-2B7E0104C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</a:t>
            </a:r>
            <a:br>
              <a:rPr lang="en-US" altLang="ko-KR" dirty="0"/>
            </a:br>
            <a:r>
              <a:rPr lang="en-US" altLang="ko-KR" sz="2400" dirty="0"/>
              <a:t>: Histogram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D829F2-BEEA-4CCB-BCA9-D27740613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9607208" cy="4720562"/>
          </a:xfrm>
        </p:spPr>
        <p:txBody>
          <a:bodyPr/>
          <a:lstStyle/>
          <a:p>
            <a:r>
              <a:rPr lang="en-US" altLang="ko-KR" dirty="0"/>
              <a:t>R</a:t>
            </a:r>
            <a:r>
              <a:rPr lang="ko-KR" altLang="en-US" dirty="0"/>
              <a:t>의 </a:t>
            </a:r>
            <a:r>
              <a:rPr lang="en-US" altLang="ko-KR" dirty="0"/>
              <a:t>Histogram </a:t>
            </a:r>
            <a:r>
              <a:rPr lang="ko-KR" altLang="en-US" dirty="0"/>
              <a:t>그래프는 단순히 그래프를 그리는데 그치지 않고 해당 그래프를 그리는데 계산된 통계 값을 반환</a:t>
            </a:r>
            <a:endParaRPr lang="en-US" altLang="ko-KR" dirty="0"/>
          </a:p>
          <a:p>
            <a:pPr lvl="1"/>
            <a:r>
              <a:rPr lang="ko-KR" altLang="en-US" dirty="0"/>
              <a:t>계산된 통계 값은 그래프 객체에 리스트로 저장되어 있어 그래프를 그린 이후에 </a:t>
            </a:r>
            <a:br>
              <a:rPr lang="en-US" altLang="ko-KR" dirty="0"/>
            </a:br>
            <a:r>
              <a:rPr lang="ko-KR" altLang="en-US" dirty="0"/>
              <a:t>통계 값을 활용할 수 있음</a:t>
            </a:r>
            <a:endParaRPr lang="en-US" altLang="ko-KR" dirty="0"/>
          </a:p>
          <a:p>
            <a:pPr lvl="1"/>
            <a:r>
              <a:rPr lang="en-US" altLang="ko-KR" dirty="0" err="1"/>
              <a:t>freq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FALSE</a:t>
            </a:r>
            <a:r>
              <a:rPr lang="ko-KR" altLang="en-US" dirty="0"/>
              <a:t>로 부여하면 빈도 히스토그램이 아니라 확률 밀도 히스토그램을 취할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확률 밀도의 경우</a:t>
            </a:r>
            <a:r>
              <a:rPr lang="en-US" altLang="ko-KR" dirty="0"/>
              <a:t>, </a:t>
            </a:r>
            <a:r>
              <a:rPr lang="ko-KR" altLang="en-US" dirty="0"/>
              <a:t>바 너비와 </a:t>
            </a:r>
            <a:r>
              <a:rPr lang="en-US" altLang="ko-KR" dirty="0"/>
              <a:t>density</a:t>
            </a:r>
            <a:r>
              <a:rPr lang="ko-KR" altLang="en-US" dirty="0"/>
              <a:t>를 계산하면</a:t>
            </a:r>
            <a:br>
              <a:rPr lang="en-US" altLang="ko-KR" dirty="0"/>
            </a:br>
            <a:r>
              <a:rPr lang="ko-KR" altLang="en-US" dirty="0"/>
              <a:t>그 총 합은 </a:t>
            </a:r>
            <a:r>
              <a:rPr lang="en-US" altLang="ko-KR" dirty="0"/>
              <a:t>1</a:t>
            </a:r>
            <a:r>
              <a:rPr lang="ko-KR" altLang="en-US" dirty="0"/>
              <a:t>이 된다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3ADE84-6B92-47D7-AB7E-84979167421C}"/>
              </a:ext>
            </a:extLst>
          </p:cNvPr>
          <p:cNvSpPr/>
          <p:nvPr/>
        </p:nvSpPr>
        <p:spPr>
          <a:xfrm>
            <a:off x="1074793" y="3052028"/>
            <a:ext cx="1004241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 (stat &lt;- hist(</a:t>
            </a:r>
            <a:r>
              <a:rPr lang="en-US" altLang="ko-KR" sz="16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wstudents$height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freq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FALSE))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$`breaks`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[1] 140 145 150 155 160 165 170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...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94D654-65A1-45C3-A495-313A3899F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7452" y="2971189"/>
            <a:ext cx="3969754" cy="31596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3A8D54C-45BF-4CA4-9529-61A03B1A284A}"/>
              </a:ext>
            </a:extLst>
          </p:cNvPr>
          <p:cNvSpPr/>
          <p:nvPr/>
        </p:nvSpPr>
        <p:spPr>
          <a:xfrm>
            <a:off x="7127788" y="4159045"/>
            <a:ext cx="236574" cy="61943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DD5684E-92B4-4067-A72F-8881EF967F7D}"/>
              </a:ext>
            </a:extLst>
          </p:cNvPr>
          <p:cNvSpPr/>
          <p:nvPr/>
        </p:nvSpPr>
        <p:spPr>
          <a:xfrm>
            <a:off x="1074793" y="5144592"/>
            <a:ext cx="100424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 sum(</a:t>
            </a:r>
            <a:r>
              <a:rPr lang="en-US" altLang="ko-KR" sz="16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stat$density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* 5)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[1] 1</a:t>
            </a:r>
          </a:p>
        </p:txBody>
      </p:sp>
    </p:spTree>
    <p:extLst>
      <p:ext uri="{BB962C8B-B14F-4D97-AF65-F5344CB8AC3E}">
        <p14:creationId xmlns:p14="http://schemas.microsoft.com/office/powerpoint/2010/main" val="2913369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B9B2A-B183-428E-9708-2B7E0104C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</a:t>
            </a:r>
            <a:br>
              <a:rPr lang="en-US" altLang="ko-KR" dirty="0"/>
            </a:br>
            <a:r>
              <a:rPr lang="en-US" altLang="ko-KR" sz="2400" dirty="0"/>
              <a:t>: Line Graph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D829F2-BEEA-4CCB-BCA9-D27740613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일련의 점들 사이를 선으로 연결하여 표현한 그래프</a:t>
            </a:r>
            <a:br>
              <a:rPr lang="en-US" altLang="ko-KR" dirty="0"/>
            </a:br>
            <a:r>
              <a:rPr lang="ko-KR" altLang="en-US" dirty="0"/>
              <a:t>주로 시간의 흐름에 따른 추세 혹은 트렌드 변화를 식별하고자 할 때 사용</a:t>
            </a:r>
            <a:endParaRPr lang="en-US" altLang="ko-KR" dirty="0"/>
          </a:p>
          <a:p>
            <a:r>
              <a:rPr lang="ko-KR" altLang="en-US" dirty="0"/>
              <a:t>기본 문법</a:t>
            </a: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78CAA280-DAB1-4CE0-9321-5EAF123C141A}"/>
              </a:ext>
            </a:extLst>
          </p:cNvPr>
          <p:cNvSpPr/>
          <p:nvPr/>
        </p:nvSpPr>
        <p:spPr bwMode="auto">
          <a:xfrm>
            <a:off x="1146002" y="2532602"/>
            <a:ext cx="6667038" cy="4671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lvl="1">
              <a:defRPr/>
            </a:pPr>
            <a:r>
              <a:rPr lang="en-US" altLang="ko-KR" b="1" dirty="0">
                <a:latin typeface="Consolas" panose="020B0609020204030204" pitchFamily="49" charset="0"/>
                <a:ea typeface="Courier New" charset="0"/>
                <a:cs typeface="Courier New" charset="0"/>
              </a:rPr>
              <a:t>plot(v, type, col, main,</a:t>
            </a:r>
            <a:r>
              <a:rPr lang="ko-KR" altLang="en-US" b="1" dirty="0">
                <a:latin typeface="Consolas" panose="020B0609020204030204" pitchFamily="49" charset="0"/>
                <a:ea typeface="Courier New" charset="0"/>
                <a:cs typeface="Courier New" charset="0"/>
              </a:rPr>
              <a:t> </a:t>
            </a:r>
            <a:r>
              <a:rPr lang="en-US" altLang="ko-KR" b="1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xlab</a:t>
            </a:r>
            <a:r>
              <a:rPr lang="en-US" altLang="ko-KR" b="1" dirty="0">
                <a:latin typeface="Consolas" panose="020B0609020204030204" pitchFamily="49" charset="0"/>
                <a:ea typeface="Courier New" charset="0"/>
                <a:cs typeface="Courier New" charset="0"/>
              </a:rPr>
              <a:t>, </a:t>
            </a:r>
            <a:r>
              <a:rPr lang="en-US" altLang="ko-KR" b="1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ylab</a:t>
            </a:r>
            <a:r>
              <a:rPr lang="en-US" altLang="ko-KR" b="1" dirty="0">
                <a:latin typeface="Consolas" panose="020B0609020204030204" pitchFamily="49" charset="0"/>
                <a:ea typeface="Courier New" charset="0"/>
                <a:cs typeface="Courier New" charset="0"/>
              </a:rPr>
              <a:t>)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6979020-21F7-46F7-9E76-2218F02E7C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302112"/>
              </p:ext>
            </p:extLst>
          </p:nvPr>
        </p:nvGraphicFramePr>
        <p:xfrm>
          <a:off x="1146002" y="3176330"/>
          <a:ext cx="8128000" cy="267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721">
                  <a:extLst>
                    <a:ext uri="{9D8B030D-6E8A-4147-A177-3AD203B41FA5}">
                      <a16:colId xmlns:a16="http://schemas.microsoft.com/office/drawing/2014/main" val="144194938"/>
                    </a:ext>
                  </a:extLst>
                </a:gridCol>
                <a:gridCol w="6685279">
                  <a:extLst>
                    <a:ext uri="{9D8B030D-6E8A-4147-A177-3AD203B41FA5}">
                      <a16:colId xmlns:a16="http://schemas.microsoft.com/office/drawing/2014/main" val="1880521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매개변수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2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라인 그래프에 표시할 수치 데이터 벡터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371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그래프의 형태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p : </a:t>
                      </a:r>
                      <a:r>
                        <a:rPr lang="ko-KR" altLang="en-US" dirty="0"/>
                        <a:t>점만 그림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l : </a:t>
                      </a:r>
                      <a:r>
                        <a:rPr lang="ko-KR" altLang="en-US" dirty="0"/>
                        <a:t>선만 그림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o : </a:t>
                      </a:r>
                      <a:r>
                        <a:rPr lang="ko-KR" altLang="en-US" dirty="0"/>
                        <a:t>점과 선 모두 그림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471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xlab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가로축 레이블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텍스트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41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ylab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세로축 레이블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텍스트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892503"/>
                  </a:ext>
                </a:extLst>
              </a:tr>
            </a:tbl>
          </a:graphicData>
        </a:graphic>
      </p:graphicFrame>
      <p:pic>
        <p:nvPicPr>
          <p:cNvPr id="4098" name="Picture 2" descr="https://upload.wikimedia.org/wikipedia/commons/thumb/0/02/ScientificGraphSpeedVsTime.svg/300px-ScientificGraphSpeedVsTime.svg.png">
            <a:extLst>
              <a:ext uri="{FF2B5EF4-FFF2-40B4-BE49-F238E27FC236}">
                <a16:creationId xmlns:a16="http://schemas.microsoft.com/office/drawing/2014/main" id="{50F2A3D6-EA7C-492E-8CC2-C33B0AF3D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7166" y="111208"/>
            <a:ext cx="2857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80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B9B2A-B183-428E-9708-2B7E0104C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</a:t>
            </a:r>
            <a:br>
              <a:rPr lang="en-US" altLang="ko-KR" dirty="0"/>
            </a:br>
            <a:r>
              <a:rPr lang="en-US" altLang="ko-KR" sz="2400" dirty="0"/>
              <a:t>: Line Graph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D829F2-BEEA-4CCB-BCA9-D27740613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9604586" cy="4720562"/>
          </a:xfrm>
        </p:spPr>
        <p:txBody>
          <a:bodyPr/>
          <a:lstStyle/>
          <a:p>
            <a:r>
              <a:rPr lang="ko-KR" altLang="en-US" dirty="0"/>
              <a:t>라인 그래프에 설정할 벡터를 정의하고 </a:t>
            </a:r>
            <a:r>
              <a:rPr lang="en-US" altLang="ko-KR" dirty="0"/>
              <a:t>type </a:t>
            </a:r>
            <a:r>
              <a:rPr lang="ko-KR" altLang="en-US" dirty="0"/>
              <a:t>을 변경하며 그래프의 변화를 살펴봅시다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92B244-09B2-4783-B2A1-1284B7FEA9A3}"/>
              </a:ext>
            </a:extLst>
          </p:cNvPr>
          <p:cNvSpPr/>
          <p:nvPr/>
        </p:nvSpPr>
        <p:spPr>
          <a:xfrm>
            <a:off x="1074793" y="1751548"/>
            <a:ext cx="1004241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 v &lt;- c(7, 12, 28,3, 41)</a:t>
            </a:r>
          </a:p>
          <a:p>
            <a:r>
              <a:rPr lang="nb-NO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 plot(v, type = "p")</a:t>
            </a:r>
          </a:p>
          <a:p>
            <a:r>
              <a:rPr lang="nb-NO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 plot(v, type = "l")</a:t>
            </a:r>
          </a:p>
          <a:p>
            <a:r>
              <a:rPr lang="nb-NO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 plot(v, type = "o")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35A1468-ACE1-4006-8D84-8170F6C36696}"/>
              </a:ext>
            </a:extLst>
          </p:cNvPr>
          <p:cNvGrpSpPr/>
          <p:nvPr/>
        </p:nvGrpSpPr>
        <p:grpSpPr>
          <a:xfrm>
            <a:off x="1287721" y="2828766"/>
            <a:ext cx="9829485" cy="2984893"/>
            <a:chOff x="2426278" y="3783014"/>
            <a:chExt cx="6847724" cy="207943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D987933-AA35-486E-A68A-C1091F64C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26278" y="3783014"/>
              <a:ext cx="2289348" cy="182213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02119DE-1F1B-458A-9290-5187893E4B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95306" y="3783014"/>
              <a:ext cx="2289348" cy="182213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BEA96AB-0C9E-460C-9BD7-528AE7EA8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84654" y="3783014"/>
              <a:ext cx="2289348" cy="182213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22C3927-10EE-4FD0-AE4A-79B0EDEDE126}"/>
                </a:ext>
              </a:extLst>
            </p:cNvPr>
            <p:cNvSpPr txBox="1"/>
            <p:nvPr/>
          </p:nvSpPr>
          <p:spPr>
            <a:xfrm>
              <a:off x="3114055" y="5605148"/>
              <a:ext cx="1010868" cy="2572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Consolas" panose="020B0609020204030204" pitchFamily="49" charset="0"/>
                </a:rPr>
                <a:t>type = "p"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01CFF12-5E01-43C7-B2F9-C43200696E3C}"/>
                </a:ext>
              </a:extLst>
            </p:cNvPr>
            <p:cNvSpPr txBox="1"/>
            <p:nvPr/>
          </p:nvSpPr>
          <p:spPr>
            <a:xfrm>
              <a:off x="5407110" y="5605148"/>
              <a:ext cx="1010868" cy="2572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Consolas" panose="020B0609020204030204" pitchFamily="49" charset="0"/>
                </a:rPr>
                <a:t>type = "l"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DFB4C83-6A6A-4CC7-8600-D583D43997B2}"/>
                </a:ext>
              </a:extLst>
            </p:cNvPr>
            <p:cNvSpPr txBox="1"/>
            <p:nvPr/>
          </p:nvSpPr>
          <p:spPr>
            <a:xfrm>
              <a:off x="7676139" y="5605148"/>
              <a:ext cx="1010868" cy="2572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Consolas" panose="020B0609020204030204" pitchFamily="49" charset="0"/>
                </a:rPr>
                <a:t>type = "o"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7647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B9B2A-B183-428E-9708-2B7E0104C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</a:t>
            </a:r>
            <a:br>
              <a:rPr lang="en-US" altLang="ko-KR" dirty="0"/>
            </a:br>
            <a:r>
              <a:rPr lang="en-US" altLang="ko-KR" sz="2400" dirty="0"/>
              <a:t>: Line Graph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D829F2-BEEA-4CCB-BCA9-D27740613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9604586" cy="4720562"/>
          </a:xfrm>
        </p:spPr>
        <p:txBody>
          <a:bodyPr/>
          <a:lstStyle/>
          <a:p>
            <a:r>
              <a:rPr lang="en-US" altLang="ko-KR" dirty="0"/>
              <a:t>Title</a:t>
            </a:r>
            <a:r>
              <a:rPr lang="ko-KR" altLang="en-US" dirty="0"/>
              <a:t>과 </a:t>
            </a:r>
            <a:r>
              <a:rPr lang="en-US" altLang="ko-KR" dirty="0"/>
              <a:t>col, </a:t>
            </a:r>
            <a:r>
              <a:rPr lang="en-US" altLang="ko-KR" dirty="0" err="1"/>
              <a:t>xlab</a:t>
            </a:r>
            <a:r>
              <a:rPr lang="en-US" altLang="ko-KR" dirty="0"/>
              <a:t>, </a:t>
            </a:r>
            <a:r>
              <a:rPr lang="en-US" altLang="ko-KR" dirty="0" err="1"/>
              <a:t>ylab</a:t>
            </a:r>
            <a:r>
              <a:rPr lang="en-US" altLang="ko-KR" dirty="0"/>
              <a:t> </a:t>
            </a:r>
            <a:r>
              <a:rPr lang="ko-KR" altLang="en-US" dirty="0"/>
              <a:t>등을 추가하여 라인 그래프를 완성해 봅시다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92B244-09B2-4783-B2A1-1284B7FEA9A3}"/>
              </a:ext>
            </a:extLst>
          </p:cNvPr>
          <p:cNvSpPr/>
          <p:nvPr/>
        </p:nvSpPr>
        <p:spPr>
          <a:xfrm>
            <a:off x="1074793" y="1751548"/>
            <a:ext cx="1004241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 v &lt;- c(7, 12, 28, 3, 41)</a:t>
            </a:r>
          </a:p>
          <a:p>
            <a:r>
              <a:rPr lang="nb-NO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 plot(v, type = "o",</a:t>
            </a:r>
          </a:p>
          <a:p>
            <a:r>
              <a:rPr lang="nb-NO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+      col = "red",</a:t>
            </a:r>
          </a:p>
          <a:p>
            <a:r>
              <a:rPr lang="nb-NO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+      main = "Line Graph",</a:t>
            </a:r>
          </a:p>
          <a:p>
            <a:r>
              <a:rPr lang="nb-NO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+      xlab = "Horizontal Label",</a:t>
            </a:r>
          </a:p>
          <a:p>
            <a:r>
              <a:rPr lang="nb-NO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+      ylab = "Vertical Label")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C608A43-F2E7-4180-A914-910D39F97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157" y="1875018"/>
            <a:ext cx="4716406" cy="375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957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179686E-37BB-4DC1-97AD-FEC4FB5CA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157" y="1875016"/>
            <a:ext cx="4716406" cy="375387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09B9B2A-B183-428E-9708-2B7E0104C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</a:t>
            </a:r>
            <a:br>
              <a:rPr lang="en-US" altLang="ko-KR" dirty="0"/>
            </a:br>
            <a:r>
              <a:rPr lang="en-US" altLang="ko-KR" sz="2400" dirty="0"/>
              <a:t>: Line Graph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D829F2-BEEA-4CCB-BCA9-D27740613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9604586" cy="4720562"/>
          </a:xfrm>
        </p:spPr>
        <p:txBody>
          <a:bodyPr/>
          <a:lstStyle/>
          <a:p>
            <a:r>
              <a:rPr lang="ko-KR" altLang="en-US" dirty="0"/>
              <a:t>다중 라인 그래프</a:t>
            </a:r>
            <a:endParaRPr lang="en-US" altLang="ko-KR" dirty="0"/>
          </a:p>
          <a:p>
            <a:pPr lvl="1"/>
            <a:r>
              <a:rPr lang="en-US" altLang="ko-KR" dirty="0"/>
              <a:t>lines,</a:t>
            </a:r>
            <a:r>
              <a:rPr lang="ko-KR" altLang="en-US" dirty="0"/>
              <a:t> </a:t>
            </a:r>
            <a:r>
              <a:rPr lang="en-US" altLang="ko-KR" dirty="0"/>
              <a:t>points</a:t>
            </a:r>
            <a:r>
              <a:rPr lang="ko-KR" altLang="en-US" dirty="0"/>
              <a:t> 함수를 이용하면 기존 라인 그래프에</a:t>
            </a:r>
            <a:br>
              <a:rPr lang="en-US" altLang="ko-KR" dirty="0"/>
            </a:br>
            <a:r>
              <a:rPr lang="ko-KR" altLang="en-US" dirty="0"/>
              <a:t>다중 그래프를 그릴 수 있다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92B244-09B2-4783-B2A1-1284B7FEA9A3}"/>
              </a:ext>
            </a:extLst>
          </p:cNvPr>
          <p:cNvSpPr/>
          <p:nvPr/>
        </p:nvSpPr>
        <p:spPr>
          <a:xfrm>
            <a:off x="1074793" y="2474682"/>
            <a:ext cx="1004241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 v &lt;- c(7, 12, 28, 3, 41)</a:t>
            </a:r>
          </a:p>
          <a:p>
            <a:r>
              <a:rPr lang="nb-NO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 t &lt;- c(14, 7, 6, 19, 3)</a:t>
            </a:r>
          </a:p>
          <a:p>
            <a:r>
              <a:rPr lang="nb-NO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 plot(v, type = "o",</a:t>
            </a:r>
          </a:p>
          <a:p>
            <a:r>
              <a:rPr lang="nb-NO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+      col = "red",</a:t>
            </a:r>
          </a:p>
          <a:p>
            <a:r>
              <a:rPr lang="nb-NO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+      main = "Line Graph",</a:t>
            </a:r>
          </a:p>
          <a:p>
            <a:r>
              <a:rPr lang="nb-NO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+      xlab = "Horizontal Label",</a:t>
            </a:r>
          </a:p>
          <a:p>
            <a:r>
              <a:rPr lang="nb-NO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+      ylab = "Vertical Label")</a:t>
            </a:r>
          </a:p>
          <a:p>
            <a:r>
              <a:rPr lang="nb-NO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 lines(t, </a:t>
            </a:r>
          </a:p>
          <a:p>
            <a:r>
              <a:rPr lang="nb-NO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+       type = "o",</a:t>
            </a:r>
          </a:p>
          <a:p>
            <a:r>
              <a:rPr lang="nb-NO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+       col = "blue",)</a:t>
            </a:r>
          </a:p>
        </p:txBody>
      </p:sp>
    </p:spTree>
    <p:extLst>
      <p:ext uri="{BB962C8B-B14F-4D97-AF65-F5344CB8AC3E}">
        <p14:creationId xmlns:p14="http://schemas.microsoft.com/office/powerpoint/2010/main" val="13188060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5DD4EE-7FBF-48F0-9BEF-F7E76FA9CA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000" dirty="0"/>
              <a:t>Data</a:t>
            </a:r>
            <a:r>
              <a:rPr lang="ko-KR" altLang="en-US" sz="4000" dirty="0"/>
              <a:t> </a:t>
            </a:r>
            <a:r>
              <a:rPr lang="en-US" altLang="ko-KR" sz="4000" dirty="0"/>
              <a:t>Visualization</a:t>
            </a:r>
            <a:endParaRPr lang="ko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2F3677-E0D2-4BD5-A04E-A6EB50747F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with</a:t>
            </a:r>
            <a:r>
              <a:rPr lang="ko-KR" altLang="en-US" dirty="0"/>
              <a:t> </a:t>
            </a:r>
            <a:r>
              <a:rPr lang="en-US" altLang="ko-KR" dirty="0"/>
              <a:t>GGPLOT2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2344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335D9-ED04-4607-B019-5E767B93B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Visualization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25557B-048D-4B89-9600-17A8E7472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8822266" cy="4720562"/>
          </a:xfrm>
        </p:spPr>
        <p:txBody>
          <a:bodyPr/>
          <a:lstStyle/>
          <a:p>
            <a:r>
              <a:rPr lang="ko-KR" altLang="en-US" dirty="0"/>
              <a:t>데이터 시각화</a:t>
            </a:r>
            <a:r>
              <a:rPr lang="en-US" altLang="ko-KR" dirty="0"/>
              <a:t>(Data Visualization) : </a:t>
            </a:r>
            <a:r>
              <a:rPr lang="ko-KR" altLang="en-US" dirty="0"/>
              <a:t>데이터 분석의 결과를 쉽게 이해할 수 있도록 시각적으로 표현하고 전달하는 과정</a:t>
            </a:r>
            <a:endParaRPr lang="en-US" altLang="ko-KR" dirty="0"/>
          </a:p>
          <a:p>
            <a:pPr lvl="1"/>
            <a:r>
              <a:rPr lang="ko-KR" altLang="en-US" dirty="0"/>
              <a:t>주요 목적은 도표</a:t>
            </a:r>
            <a:r>
              <a:rPr lang="en-US" altLang="ko-KR" dirty="0"/>
              <a:t>(Graph)</a:t>
            </a:r>
            <a:r>
              <a:rPr lang="ko-KR" altLang="en-US" dirty="0"/>
              <a:t>라는 수단을 통해 정보를 명확하고 효과적으로 전달하는 것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비정형</a:t>
            </a:r>
            <a:r>
              <a:rPr lang="en-US" altLang="ko-KR" dirty="0"/>
              <a:t>, </a:t>
            </a:r>
            <a:r>
              <a:rPr lang="ko-KR" altLang="en-US" dirty="0"/>
              <a:t>대량의 데이터가 중심인 빅데이터 기술 시장의 성장과 함께 시각화 기술도 중요한 기술요소로 자리잡고 있음</a:t>
            </a:r>
            <a:endParaRPr lang="en-US" altLang="ko-KR" dirty="0"/>
          </a:p>
          <a:p>
            <a:pPr lvl="1"/>
            <a:r>
              <a:rPr lang="ko-KR" altLang="en-US" dirty="0"/>
              <a:t>빅데이터는 모든 데이터를 살펴보는 것에 제약이 </a:t>
            </a:r>
            <a:r>
              <a:rPr lang="ko-KR" altLang="en-US" dirty="0" err="1"/>
              <a:t>따르기</a:t>
            </a:r>
            <a:r>
              <a:rPr lang="ko-KR" altLang="en-US" dirty="0"/>
              <a:t> 때문에 시각화의 기술적 요소와 더불어 데이터를 요약하고</a:t>
            </a:r>
            <a:r>
              <a:rPr lang="en-US" altLang="ko-KR" dirty="0"/>
              <a:t>, </a:t>
            </a:r>
            <a:r>
              <a:rPr lang="ko-KR" altLang="en-US" dirty="0"/>
              <a:t>한 눈에 살펴볼 수 있도록 돕는 시각화 방법론적 요소의 중요성이 커지고 있음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데이터 시각화에서는 미적 형태와 기능성 두 가지를 모두 충족해야 한다</a:t>
            </a:r>
          </a:p>
        </p:txBody>
      </p:sp>
    </p:spTree>
    <p:extLst>
      <p:ext uri="{BB962C8B-B14F-4D97-AF65-F5344CB8AC3E}">
        <p14:creationId xmlns:p14="http://schemas.microsoft.com/office/powerpoint/2010/main" val="3794652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113F6-89EC-4E46-806B-EAF878AF4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GGPlot2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DE8967-8E40-4887-882B-26332C2E4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Wickham </a:t>
            </a:r>
            <a:r>
              <a:rPr lang="ko-KR" altLang="en-US" dirty="0"/>
              <a:t>교수가 만든 데이터 시각화용 패키지</a:t>
            </a:r>
            <a:endParaRPr lang="en-US" altLang="ko-KR" dirty="0"/>
          </a:p>
          <a:p>
            <a:pPr lvl="1"/>
            <a:r>
              <a:rPr lang="en-US" altLang="ko-KR" dirty="0"/>
              <a:t>R</a:t>
            </a:r>
            <a:r>
              <a:rPr lang="ko-KR" altLang="en-US" dirty="0"/>
              <a:t>은 다양한 기본 그래프 기능을 제공하고 있지만</a:t>
            </a:r>
            <a:r>
              <a:rPr lang="en-US" altLang="ko-KR" dirty="0"/>
              <a:t>, </a:t>
            </a:r>
            <a:r>
              <a:rPr lang="ko-KR" altLang="en-US" dirty="0"/>
              <a:t>사용법이 </a:t>
            </a:r>
            <a:r>
              <a:rPr lang="ko-KR" altLang="en-US" dirty="0" err="1"/>
              <a:t>제각각이고</a:t>
            </a:r>
            <a:r>
              <a:rPr lang="ko-KR" altLang="en-US" dirty="0"/>
              <a:t> 전통적인 그래프 영역에 머물러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표준화된 </a:t>
            </a:r>
            <a:r>
              <a:rPr lang="en-US" altLang="ko-KR" dirty="0" err="1"/>
              <a:t>Grammer</a:t>
            </a:r>
            <a:r>
              <a:rPr lang="en-US" altLang="ko-KR" dirty="0"/>
              <a:t> of Graphics </a:t>
            </a:r>
            <a:r>
              <a:rPr lang="ko-KR" altLang="en-US" dirty="0"/>
              <a:t>기초 문법을 기반으로 직관적인 함수를 제공하고 있으며 그래픽 시스템의 완성도가 높음</a:t>
            </a:r>
            <a:endParaRPr lang="en-US" altLang="ko-KR" dirty="0"/>
          </a:p>
          <a:p>
            <a:pPr lvl="1"/>
            <a:r>
              <a:rPr lang="ko-KR" altLang="en-US" dirty="0"/>
              <a:t>레이어 추가 방식으로 레이어를 추가 혹은 교체해 </a:t>
            </a:r>
            <a:br>
              <a:rPr lang="en-US" altLang="ko-KR" dirty="0"/>
            </a:br>
            <a:r>
              <a:rPr lang="ko-KR" altLang="en-US" dirty="0"/>
              <a:t>가면서 그래프를 완성시켜 나가는 방식을 도입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주요 </a:t>
            </a:r>
            <a:r>
              <a:rPr lang="en-US" altLang="ko-KR" dirty="0"/>
              <a:t>3 Layers</a:t>
            </a:r>
          </a:p>
          <a:p>
            <a:pPr lvl="1"/>
            <a:r>
              <a:rPr lang="ko-KR" altLang="en-US" dirty="0"/>
              <a:t>배경 설정 </a:t>
            </a:r>
            <a:r>
              <a:rPr lang="en-US" altLang="ko-KR" dirty="0"/>
              <a:t>: </a:t>
            </a:r>
            <a:r>
              <a:rPr lang="ko-KR" altLang="en-US" dirty="0"/>
              <a:t>축</a:t>
            </a:r>
            <a:endParaRPr lang="en-US" altLang="ko-KR" dirty="0"/>
          </a:p>
          <a:p>
            <a:pPr lvl="1"/>
            <a:r>
              <a:rPr lang="ko-KR" altLang="en-US" dirty="0"/>
              <a:t>그래프 추가 </a:t>
            </a:r>
            <a:r>
              <a:rPr lang="en-US" altLang="ko-KR" dirty="0"/>
              <a:t>: </a:t>
            </a:r>
            <a:r>
              <a:rPr lang="ko-KR" altLang="en-US" dirty="0"/>
              <a:t>점</a:t>
            </a:r>
            <a:r>
              <a:rPr lang="en-US" altLang="ko-KR" dirty="0"/>
              <a:t>, </a:t>
            </a:r>
            <a:r>
              <a:rPr lang="ko-KR" altLang="en-US" dirty="0"/>
              <a:t>선</a:t>
            </a:r>
            <a:r>
              <a:rPr lang="en-US" altLang="ko-KR" dirty="0"/>
              <a:t>, </a:t>
            </a:r>
            <a:r>
              <a:rPr lang="ko-KR" altLang="en-US" dirty="0"/>
              <a:t>막대 등</a:t>
            </a:r>
            <a:endParaRPr lang="en-US" altLang="ko-KR" dirty="0"/>
          </a:p>
          <a:p>
            <a:pPr lvl="1"/>
            <a:r>
              <a:rPr lang="ko-KR" altLang="en-US" dirty="0"/>
              <a:t>추가 설정 </a:t>
            </a:r>
            <a:r>
              <a:rPr lang="en-US" altLang="ko-KR" dirty="0"/>
              <a:t>: </a:t>
            </a:r>
            <a:r>
              <a:rPr lang="ko-KR" altLang="en-US" dirty="0"/>
              <a:t>축 범위</a:t>
            </a:r>
            <a:r>
              <a:rPr lang="en-US" altLang="ko-KR" dirty="0"/>
              <a:t>, </a:t>
            </a:r>
            <a:r>
              <a:rPr lang="ko-KR" altLang="en-US" dirty="0"/>
              <a:t>색</a:t>
            </a:r>
            <a:r>
              <a:rPr lang="en-US" altLang="ko-KR" dirty="0"/>
              <a:t>, </a:t>
            </a:r>
            <a:r>
              <a:rPr lang="ko-KR" altLang="en-US" dirty="0"/>
              <a:t>표식 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각 레이어는 </a:t>
            </a:r>
            <a:r>
              <a:rPr lang="en-US" altLang="ko-KR" dirty="0"/>
              <a:t>+ </a:t>
            </a:r>
            <a:r>
              <a:rPr lang="ko-KR" altLang="en-US" dirty="0"/>
              <a:t>를 이용하여 연결한다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E4651F-7588-4F24-BD59-3FCAC3691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81956"/>
            <a:ext cx="5418666" cy="370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1212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762AEF13-780C-42CE-BA20-9DCCB9866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376" y="716004"/>
            <a:ext cx="4487289" cy="357151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46113F6-89EC-4E46-806B-EAF878AF4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GGPlot2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설치 및 사용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DE8967-8E40-4887-882B-26332C2E4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GGPlot2 </a:t>
            </a:r>
            <a:r>
              <a:rPr lang="ko-KR" altLang="en-US" dirty="0"/>
              <a:t>설치와 로드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내장된 데이터셋의 확인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Step 1. </a:t>
            </a:r>
            <a:r>
              <a:rPr lang="ko-KR" altLang="en-US" dirty="0"/>
              <a:t>내장된 데이터셋 </a:t>
            </a:r>
            <a:r>
              <a:rPr lang="en-US" altLang="ko-KR" dirty="0"/>
              <a:t>mpg</a:t>
            </a:r>
            <a:r>
              <a:rPr lang="ko-KR" altLang="en-US" dirty="0"/>
              <a:t>를 이용하여 </a:t>
            </a:r>
            <a:r>
              <a:rPr lang="en-US" altLang="ko-KR" dirty="0" err="1"/>
              <a:t>ggplot</a:t>
            </a:r>
            <a:r>
              <a:rPr lang="en-US" altLang="ko-KR" dirty="0"/>
              <a:t> </a:t>
            </a:r>
            <a:r>
              <a:rPr lang="ko-KR" altLang="en-US" dirty="0"/>
              <a:t>배경을 설정합니다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ggplot</a:t>
            </a:r>
            <a:r>
              <a:rPr lang="en-US" altLang="ko-KR" dirty="0"/>
              <a:t>()</a:t>
            </a:r>
            <a:r>
              <a:rPr lang="ko-KR" altLang="en-US" dirty="0"/>
              <a:t> 함수에 직접 </a:t>
            </a:r>
            <a:r>
              <a:rPr lang="en-US" altLang="ko-KR" dirty="0" err="1"/>
              <a:t>aes</a:t>
            </a:r>
            <a:r>
              <a:rPr lang="en-US" altLang="ko-KR" dirty="0"/>
              <a:t>(</a:t>
            </a:r>
            <a:r>
              <a:rPr lang="ko-KR" altLang="en-US" dirty="0"/>
              <a:t>좌표계</a:t>
            </a:r>
            <a:r>
              <a:rPr lang="en-US" altLang="ko-KR" dirty="0"/>
              <a:t>)</a:t>
            </a:r>
            <a:r>
              <a:rPr lang="ko-KR" altLang="en-US" dirty="0"/>
              <a:t>를 추가할 수도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694C70-9575-4711-891A-301C6C0CBBE9}"/>
              </a:ext>
            </a:extLst>
          </p:cNvPr>
          <p:cNvSpPr/>
          <p:nvPr/>
        </p:nvSpPr>
        <p:spPr>
          <a:xfrm>
            <a:off x="1074793" y="2088602"/>
            <a:ext cx="100424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 install.packages("ggplot2")</a:t>
            </a:r>
          </a:p>
          <a:p>
            <a:r>
              <a:rPr lang="nb-NO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 library(ggplot2)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16E713-8E4F-47D2-B62B-A6D4F1D80D9C}"/>
              </a:ext>
            </a:extLst>
          </p:cNvPr>
          <p:cNvSpPr/>
          <p:nvPr/>
        </p:nvSpPr>
        <p:spPr>
          <a:xfrm>
            <a:off x="1074793" y="3271901"/>
            <a:ext cx="100424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 data(package = "ggplot2")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40EB6B-F407-4B9D-8688-6BBAF2DB3E7D}"/>
              </a:ext>
            </a:extLst>
          </p:cNvPr>
          <p:cNvSpPr/>
          <p:nvPr/>
        </p:nvSpPr>
        <p:spPr>
          <a:xfrm>
            <a:off x="1074793" y="4891363"/>
            <a:ext cx="100424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 ggplot(data = mpg)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D1E2074-35A2-444F-AF4C-FE20699CFE63}"/>
              </a:ext>
            </a:extLst>
          </p:cNvPr>
          <p:cNvSpPr/>
          <p:nvPr/>
        </p:nvSpPr>
        <p:spPr>
          <a:xfrm>
            <a:off x="1074793" y="5660118"/>
            <a:ext cx="100424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 ggplot(data = mpg, aes(x = displ, hwy))</a:t>
            </a:r>
          </a:p>
        </p:txBody>
      </p:sp>
    </p:spTree>
    <p:extLst>
      <p:ext uri="{BB962C8B-B14F-4D97-AF65-F5344CB8AC3E}">
        <p14:creationId xmlns:p14="http://schemas.microsoft.com/office/powerpoint/2010/main" val="4051050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8A235E-B8C1-44D2-A532-614D95C7A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</a:t>
            </a:r>
            <a:br>
              <a:rPr lang="en-US" altLang="ko-KR" dirty="0"/>
            </a:br>
            <a:r>
              <a:rPr lang="en-US" altLang="ko-KR" sz="2400" dirty="0"/>
              <a:t>: Scatter Plot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E400B-66B8-4647-B9B8-9E8F1C322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산점도</a:t>
            </a:r>
            <a:r>
              <a:rPr lang="en-US" altLang="ko-KR" dirty="0"/>
              <a:t>(Scatter Plot)</a:t>
            </a:r>
          </a:p>
          <a:p>
            <a:pPr lvl="1"/>
            <a:r>
              <a:rPr lang="en-US" altLang="ko-KR" dirty="0"/>
              <a:t>x</a:t>
            </a:r>
            <a:r>
              <a:rPr lang="ko-KR" altLang="en-US" dirty="0"/>
              <a:t>축과 </a:t>
            </a:r>
            <a:r>
              <a:rPr lang="en-US" altLang="ko-KR" dirty="0"/>
              <a:t>y</a:t>
            </a:r>
            <a:r>
              <a:rPr lang="ko-KR" altLang="en-US" dirty="0"/>
              <a:t>축에 데이터를 점으로 표현한 그래프</a:t>
            </a:r>
            <a:endParaRPr lang="en-US" altLang="ko-KR" dirty="0"/>
          </a:p>
          <a:p>
            <a:pPr lvl="1"/>
            <a:r>
              <a:rPr lang="ko-KR" altLang="en-US" dirty="0"/>
              <a:t>연속 값으로 된 두 변수의 관계를 표현</a:t>
            </a:r>
            <a:endParaRPr lang="en-US" altLang="ko-KR" dirty="0"/>
          </a:p>
          <a:p>
            <a:r>
              <a:rPr lang="ko-KR" altLang="en-US" dirty="0"/>
              <a:t>기본 문법</a:t>
            </a:r>
            <a:endParaRPr lang="en-US" altLang="ko-KR" dirty="0"/>
          </a:p>
        </p:txBody>
      </p:sp>
      <p:sp>
        <p:nvSpPr>
          <p:cNvPr id="4" name="모서리가 둥근 직사각형 5">
            <a:extLst>
              <a:ext uri="{FF2B5EF4-FFF2-40B4-BE49-F238E27FC236}">
                <a16:creationId xmlns:a16="http://schemas.microsoft.com/office/drawing/2014/main" id="{5741C9FD-3D9B-4551-BED3-F9A403D7EEB5}"/>
              </a:ext>
            </a:extLst>
          </p:cNvPr>
          <p:cNvSpPr/>
          <p:nvPr/>
        </p:nvSpPr>
        <p:spPr bwMode="auto">
          <a:xfrm>
            <a:off x="2559023" y="2841062"/>
            <a:ext cx="8128000" cy="4671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lvl="1">
              <a:defRPr/>
            </a:pPr>
            <a:r>
              <a:rPr lang="en-US" altLang="ko-KR" b="1" dirty="0">
                <a:latin typeface="Consolas" panose="020B0609020204030204" pitchFamily="49" charset="0"/>
                <a:ea typeface="Courier New" charset="0"/>
                <a:cs typeface="Courier New" charset="0"/>
              </a:rPr>
              <a:t>plot(x, y, main, </a:t>
            </a:r>
            <a:r>
              <a:rPr lang="en-US" altLang="ko-KR" b="1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xlab</a:t>
            </a:r>
            <a:r>
              <a:rPr lang="en-US" altLang="ko-KR" b="1" dirty="0">
                <a:latin typeface="Consolas" panose="020B0609020204030204" pitchFamily="49" charset="0"/>
                <a:ea typeface="Courier New" charset="0"/>
                <a:cs typeface="Courier New" charset="0"/>
              </a:rPr>
              <a:t>, </a:t>
            </a:r>
            <a:r>
              <a:rPr lang="en-US" altLang="ko-KR" b="1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ylab</a:t>
            </a:r>
            <a:r>
              <a:rPr lang="en-US" altLang="ko-KR" b="1" dirty="0">
                <a:latin typeface="Consolas" panose="020B0609020204030204" pitchFamily="49" charset="0"/>
                <a:ea typeface="Courier New" charset="0"/>
                <a:cs typeface="Courier New" charset="0"/>
              </a:rPr>
              <a:t>, </a:t>
            </a:r>
            <a:r>
              <a:rPr lang="en-US" altLang="ko-KR" b="1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xlim</a:t>
            </a:r>
            <a:r>
              <a:rPr lang="en-US" altLang="ko-KR" b="1" dirty="0">
                <a:latin typeface="Consolas" panose="020B0609020204030204" pitchFamily="49" charset="0"/>
                <a:ea typeface="Courier New" charset="0"/>
                <a:cs typeface="Courier New" charset="0"/>
              </a:rPr>
              <a:t>, </a:t>
            </a:r>
            <a:r>
              <a:rPr lang="en-US" altLang="ko-KR" b="1" dirty="0" err="1">
                <a:latin typeface="Consolas" panose="020B0609020204030204" pitchFamily="49" charset="0"/>
                <a:ea typeface="Courier New" charset="0"/>
                <a:cs typeface="Courier New" charset="0"/>
              </a:rPr>
              <a:t>ylim</a:t>
            </a:r>
            <a:r>
              <a:rPr lang="en-US" altLang="ko-KR" b="1" dirty="0">
                <a:latin typeface="Consolas" panose="020B0609020204030204" pitchFamily="49" charset="0"/>
                <a:ea typeface="Courier New" charset="0"/>
                <a:cs typeface="Courier New" charset="0"/>
              </a:rPr>
              <a:t>, axes)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DBCE97B-5898-4BE3-B131-CBDE561DA7F5}"/>
              </a:ext>
            </a:extLst>
          </p:cNvPr>
          <p:cNvGraphicFramePr>
            <a:graphicFrameLocks noGrp="1"/>
          </p:cNvGraphicFramePr>
          <p:nvPr/>
        </p:nvGraphicFramePr>
        <p:xfrm>
          <a:off x="2559023" y="3429000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721">
                  <a:extLst>
                    <a:ext uri="{9D8B030D-6E8A-4147-A177-3AD203B41FA5}">
                      <a16:colId xmlns:a16="http://schemas.microsoft.com/office/drawing/2014/main" val="144194938"/>
                    </a:ext>
                  </a:extLst>
                </a:gridCol>
                <a:gridCol w="6685279">
                  <a:extLst>
                    <a:ext uri="{9D8B030D-6E8A-4147-A177-3AD203B41FA5}">
                      <a16:colId xmlns:a16="http://schemas.microsoft.com/office/drawing/2014/main" val="1880521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매개변수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2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가로 축에 사용할 변수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371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세로 축에 사용할 변수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471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그래프의 제목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41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xlab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가로축에 표시할 라벨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텍스트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892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ylab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세로축에 표시할 라벨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텍스트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094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xlim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가로축 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964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ylim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세로축 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91661"/>
                  </a:ext>
                </a:extLst>
              </a:tr>
            </a:tbl>
          </a:graphicData>
        </a:graphic>
      </p:graphicFrame>
      <p:pic>
        <p:nvPicPr>
          <p:cNvPr id="1026" name="Picture 2" descr="Scatter diagram for quality characteristic XXX.svg">
            <a:extLst>
              <a:ext uri="{FF2B5EF4-FFF2-40B4-BE49-F238E27FC236}">
                <a16:creationId xmlns:a16="http://schemas.microsoft.com/office/drawing/2014/main" id="{809CFCFC-0A2F-408C-BB23-C6FC1959E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0627" y="111210"/>
            <a:ext cx="2544039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5758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92EB2EA-5E0F-42B8-AEEE-1334D29D6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377" y="716003"/>
            <a:ext cx="4487288" cy="357151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46113F6-89EC-4E46-806B-EAF878AF4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GGPlot2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그래프 레이어와 상세 설정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DE8967-8E40-4887-882B-26332C2E4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Step 2: </a:t>
            </a:r>
            <a:r>
              <a:rPr lang="ko-KR" altLang="en-US" dirty="0"/>
              <a:t>기 설정된 </a:t>
            </a:r>
            <a:r>
              <a:rPr lang="en-US" altLang="ko-KR" dirty="0" err="1"/>
              <a:t>ggplot</a:t>
            </a:r>
            <a:r>
              <a:rPr lang="en-US" altLang="ko-KR" dirty="0"/>
              <a:t> base</a:t>
            </a:r>
            <a:r>
              <a:rPr lang="ko-KR" altLang="en-US" dirty="0"/>
              <a:t>에 그래프 레이어를 얹어 봅시다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Step 3: </a:t>
            </a:r>
            <a:r>
              <a:rPr lang="ko-KR" altLang="en-US" dirty="0"/>
              <a:t>세부 설정의 추가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 err="1"/>
              <a:t>xlab</a:t>
            </a:r>
            <a:r>
              <a:rPr lang="en-US" altLang="ko-KR" dirty="0"/>
              <a:t>, </a:t>
            </a:r>
            <a:r>
              <a:rPr lang="en-US" altLang="ko-KR" dirty="0" err="1"/>
              <a:t>ylab</a:t>
            </a:r>
            <a:r>
              <a:rPr lang="ko-KR" altLang="en-US" dirty="0"/>
              <a:t>을 이용하여 가로축과 세로축 레이블을 설정해 봅시다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mpg</a:t>
            </a:r>
            <a:r>
              <a:rPr lang="ko-KR" altLang="en-US" dirty="0"/>
              <a:t>를 이용한 배경을 별도의 변수에 담아 봅시다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694C70-9575-4711-891A-301C6C0CBBE9}"/>
              </a:ext>
            </a:extLst>
          </p:cNvPr>
          <p:cNvSpPr/>
          <p:nvPr/>
        </p:nvSpPr>
        <p:spPr>
          <a:xfrm>
            <a:off x="1074793" y="2088602"/>
            <a:ext cx="100424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 ggplot(data = mpg) +</a:t>
            </a:r>
          </a:p>
          <a:p>
            <a:r>
              <a:rPr lang="nb-NO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+   geom_point(aes(x = displ, y = hwy))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16E713-8E4F-47D2-B62B-A6D4F1D80D9C}"/>
              </a:ext>
            </a:extLst>
          </p:cNvPr>
          <p:cNvSpPr/>
          <p:nvPr/>
        </p:nvSpPr>
        <p:spPr>
          <a:xfrm>
            <a:off x="1074793" y="3271901"/>
            <a:ext cx="100424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 ggplot(data = mpg) +</a:t>
            </a:r>
          </a:p>
          <a:p>
            <a:r>
              <a:rPr lang="nb-NO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+   geom_point(aes(x = displ, y = hwy)) +</a:t>
            </a:r>
          </a:p>
          <a:p>
            <a:r>
              <a:rPr lang="nb-NO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+   xlim(3, 6) + ylim(10, 40)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8F4237C-620E-49AB-8D0B-BF9586B08211}"/>
              </a:ext>
            </a:extLst>
          </p:cNvPr>
          <p:cNvSpPr/>
          <p:nvPr/>
        </p:nvSpPr>
        <p:spPr>
          <a:xfrm>
            <a:off x="1074792" y="5660117"/>
            <a:ext cx="100424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 (plt &lt;- ggplot(data = mpg))</a:t>
            </a:r>
          </a:p>
        </p:txBody>
      </p:sp>
    </p:spTree>
    <p:extLst>
      <p:ext uri="{BB962C8B-B14F-4D97-AF65-F5344CB8AC3E}">
        <p14:creationId xmlns:p14="http://schemas.microsoft.com/office/powerpoint/2010/main" val="31585818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C19A375-B1F3-44DB-B4C5-29A4FFC75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087" y="737264"/>
            <a:ext cx="4460576" cy="355025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46113F6-89EC-4E46-806B-EAF878AF4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600" dirty="0"/>
              <a:t>GGPlot2</a:t>
            </a:r>
            <a:br>
              <a:rPr lang="en-US" altLang="ko-KR" dirty="0"/>
            </a:br>
            <a:r>
              <a:rPr lang="en-US" altLang="ko-KR" sz="2700" dirty="0"/>
              <a:t>: </a:t>
            </a:r>
            <a:r>
              <a:rPr lang="ko-KR" altLang="en-US" sz="2700" dirty="0"/>
              <a:t>레이어의 변경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DE8967-8E40-4887-882B-26332C2E4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/>
              <a:t>기 작성된 </a:t>
            </a:r>
            <a:r>
              <a:rPr lang="en-US" altLang="ko-KR" dirty="0" err="1"/>
              <a:t>ggplot</a:t>
            </a:r>
            <a:r>
              <a:rPr lang="en-US" altLang="ko-KR" dirty="0"/>
              <a:t> </a:t>
            </a:r>
            <a:r>
              <a:rPr lang="ko-KR" altLang="en-US" dirty="0"/>
              <a:t>플롯 객체를 이용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그래프의 종류를 바꿔 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aes</a:t>
            </a:r>
            <a:r>
              <a:rPr lang="ko-KR" altLang="en-US" dirty="0"/>
              <a:t> 설정은 </a:t>
            </a:r>
            <a:r>
              <a:rPr lang="en-US" altLang="ko-KR" dirty="0" err="1"/>
              <a:t>ggplot</a:t>
            </a:r>
            <a:r>
              <a:rPr lang="ko-KR" altLang="en-US" dirty="0"/>
              <a:t>에서 해도</a:t>
            </a:r>
            <a:r>
              <a:rPr lang="en-US" altLang="ko-KR" dirty="0"/>
              <a:t>, </a:t>
            </a:r>
            <a:r>
              <a:rPr lang="en-US" altLang="ko-KR" dirty="0" err="1"/>
              <a:t>geom</a:t>
            </a:r>
            <a:r>
              <a:rPr lang="en-US" altLang="ko-KR" dirty="0"/>
              <a:t>_ </a:t>
            </a:r>
            <a:r>
              <a:rPr lang="ko-KR" altLang="en-US" dirty="0"/>
              <a:t>쪽에서 </a:t>
            </a:r>
            <a:r>
              <a:rPr lang="ko-KR" altLang="en-US"/>
              <a:t>해도 무방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694C70-9575-4711-891A-301C6C0CBBE9}"/>
              </a:ext>
            </a:extLst>
          </p:cNvPr>
          <p:cNvSpPr/>
          <p:nvPr/>
        </p:nvSpPr>
        <p:spPr>
          <a:xfrm>
            <a:off x="1074792" y="2354844"/>
            <a:ext cx="100424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 plt + geom_line(aes(x = displ, y = hwy)) +</a:t>
            </a:r>
          </a:p>
          <a:p>
            <a:r>
              <a:rPr lang="nb-NO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+     xlab("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배기량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") + </a:t>
            </a:r>
            <a:r>
              <a:rPr lang="nb-NO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ylab("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고속도로 연비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")</a:t>
            </a:r>
            <a:endParaRPr lang="nb-NO" altLang="ko-KR" sz="1600" b="1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3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FAFD5E0-CD2C-452C-85E4-0ECC10CAE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1629872"/>
            <a:ext cx="5597978" cy="445553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48A235E-B8C1-44D2-A532-614D95C7A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</a:t>
            </a:r>
            <a:br>
              <a:rPr lang="en-US" altLang="ko-KR" dirty="0"/>
            </a:br>
            <a:r>
              <a:rPr lang="en-US" altLang="ko-KR" sz="2400" dirty="0"/>
              <a:t>: Scatter Plot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E400B-66B8-4647-B9B8-9E8F1C322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 err="1"/>
              <a:t>mtcars</a:t>
            </a:r>
            <a:r>
              <a:rPr lang="en-US" altLang="ko-KR" dirty="0"/>
              <a:t> </a:t>
            </a:r>
            <a:r>
              <a:rPr lang="ko-KR" altLang="en-US" dirty="0"/>
              <a:t>데이터프레임을 이용</a:t>
            </a:r>
            <a:r>
              <a:rPr lang="en-US" altLang="ko-KR" dirty="0"/>
              <a:t>, </a:t>
            </a:r>
            <a:r>
              <a:rPr lang="ko-KR" altLang="en-US" dirty="0"/>
              <a:t>중량</a:t>
            </a:r>
            <a:r>
              <a:rPr lang="en-US" altLang="ko-KR" dirty="0"/>
              <a:t>(</a:t>
            </a:r>
            <a:r>
              <a:rPr lang="en-US" altLang="ko-KR" dirty="0" err="1"/>
              <a:t>wt</a:t>
            </a:r>
            <a:r>
              <a:rPr lang="en-US" altLang="ko-KR" dirty="0"/>
              <a:t>)</a:t>
            </a:r>
            <a:r>
              <a:rPr lang="ko-KR" altLang="en-US" dirty="0"/>
              <a:t>과 연비</a:t>
            </a:r>
            <a:r>
              <a:rPr lang="en-US" altLang="ko-KR" dirty="0"/>
              <a:t>(mpg)</a:t>
            </a:r>
            <a:r>
              <a:rPr lang="ko-KR" altLang="en-US" dirty="0"/>
              <a:t>의 관계에 대해 알아봅시다</a:t>
            </a:r>
            <a:endParaRPr lang="en-US" altLang="ko-KR" dirty="0"/>
          </a:p>
          <a:p>
            <a:pPr lvl="1"/>
            <a:r>
              <a:rPr lang="ko-KR" altLang="en-US" dirty="0"/>
              <a:t>기본 </a:t>
            </a:r>
            <a:r>
              <a:rPr lang="ko-KR" altLang="en-US" dirty="0" err="1"/>
              <a:t>산점도</a:t>
            </a:r>
            <a:r>
              <a:rPr lang="ko-KR" altLang="en-US" dirty="0"/>
              <a:t> 그래프의 생성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산점도</a:t>
            </a:r>
            <a:r>
              <a:rPr lang="ko-KR" altLang="en-US" dirty="0"/>
              <a:t> 그래프를 이용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전체적으로 중량이 무거울 수록</a:t>
            </a:r>
            <a:br>
              <a:rPr lang="en-US" altLang="ko-KR" dirty="0"/>
            </a:br>
            <a:r>
              <a:rPr lang="ko-KR" altLang="en-US" dirty="0"/>
              <a:t>연비가 낮다는 경향성을 확인할 수 있음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432830-65FA-4D78-A826-CB9D76E710CF}"/>
              </a:ext>
            </a:extLst>
          </p:cNvPr>
          <p:cNvSpPr/>
          <p:nvPr/>
        </p:nvSpPr>
        <p:spPr>
          <a:xfrm>
            <a:off x="1062467" y="2598003"/>
            <a:ext cx="95387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 head(</a:t>
            </a:r>
            <a:r>
              <a:rPr lang="en-US" altLang="ko-KR" sz="16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mtcars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 str(</a:t>
            </a:r>
            <a:r>
              <a:rPr lang="en-US" altLang="ko-KR" sz="16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mtcars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 plot(</a:t>
            </a:r>
            <a:r>
              <a:rPr lang="en-US" altLang="ko-KR" sz="16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mtcars$wt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mtcars$mpg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sz="16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cor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mtcars$wt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mtcars$mpg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[1] -0.8676594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3AA9512-9672-499D-86C7-12EE82C91978}"/>
              </a:ext>
            </a:extLst>
          </p:cNvPr>
          <p:cNvCxnSpPr/>
          <p:nvPr/>
        </p:nvCxnSpPr>
        <p:spPr>
          <a:xfrm>
            <a:off x="6360160" y="2773680"/>
            <a:ext cx="3525520" cy="201168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5E15C0B-0789-4836-9A20-008192125477}"/>
              </a:ext>
            </a:extLst>
          </p:cNvPr>
          <p:cNvSpPr txBox="1"/>
          <p:nvPr/>
        </p:nvSpPr>
        <p:spPr>
          <a:xfrm>
            <a:off x="8601277" y="3594854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상관계수</a:t>
            </a:r>
            <a:r>
              <a:rPr lang="en-US" altLang="ko-KR" b="1" dirty="0">
                <a:solidFill>
                  <a:srgbClr val="C00000"/>
                </a:solidFill>
              </a:rPr>
              <a:t>: 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-0.8676594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472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48F0B60-A3D0-4BF2-861C-4C75DD321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1629869"/>
            <a:ext cx="5597978" cy="445553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48A235E-B8C1-44D2-A532-614D95C7A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</a:t>
            </a:r>
            <a:br>
              <a:rPr lang="en-US" altLang="ko-KR" dirty="0"/>
            </a:br>
            <a:r>
              <a:rPr lang="en-US" altLang="ko-KR" sz="2400" dirty="0"/>
              <a:t>: Scatter Plot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E400B-66B8-4647-B9B8-9E8F1C322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타이틀과 라벨</a:t>
            </a:r>
            <a:r>
              <a:rPr lang="en-US" altLang="ko-KR" dirty="0"/>
              <a:t>, </a:t>
            </a:r>
            <a:r>
              <a:rPr lang="ko-KR" altLang="en-US" dirty="0"/>
              <a:t>축 범위 제한의 추가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432830-65FA-4D78-A826-CB9D76E710CF}"/>
              </a:ext>
            </a:extLst>
          </p:cNvPr>
          <p:cNvSpPr/>
          <p:nvPr/>
        </p:nvSpPr>
        <p:spPr>
          <a:xfrm>
            <a:off x="1062467" y="2111422"/>
            <a:ext cx="95387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 plot(x = </a:t>
            </a:r>
            <a:r>
              <a:rPr lang="en-US" altLang="ko-KR" sz="16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mtcars$wt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, y = </a:t>
            </a:r>
            <a:r>
              <a:rPr lang="en-US" altLang="ko-KR" sz="16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mtcars$mpg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+      </a:t>
            </a:r>
            <a:r>
              <a:rPr lang="en-US" altLang="ko-KR" sz="16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xlab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"Weight",</a:t>
            </a:r>
          </a:p>
          <a:p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+      </a:t>
            </a:r>
            <a:r>
              <a:rPr lang="en-US" altLang="ko-KR" sz="16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ylab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"MPG",</a:t>
            </a:r>
          </a:p>
          <a:p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+      </a:t>
            </a:r>
            <a:r>
              <a:rPr lang="en-US" altLang="ko-KR" sz="16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xlim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c(2, 5),</a:t>
            </a:r>
          </a:p>
          <a:p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+      </a:t>
            </a:r>
            <a:r>
              <a:rPr lang="en-US" altLang="ko-KR" sz="16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ylim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c(15, 30),</a:t>
            </a:r>
          </a:p>
          <a:p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+      main = "Weight vs MPG")</a:t>
            </a:r>
          </a:p>
        </p:txBody>
      </p:sp>
    </p:spTree>
    <p:extLst>
      <p:ext uri="{BB962C8B-B14F-4D97-AF65-F5344CB8AC3E}">
        <p14:creationId xmlns:p14="http://schemas.microsoft.com/office/powerpoint/2010/main" val="2437240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8A235E-B8C1-44D2-A532-614D95C7A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</a:t>
            </a:r>
            <a:br>
              <a:rPr lang="en-US" altLang="ko-KR" dirty="0"/>
            </a:br>
            <a:r>
              <a:rPr lang="en-US" altLang="ko-KR" sz="2400" dirty="0"/>
              <a:t>: Scatter Plot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E400B-66B8-4647-B9B8-9E8F1C322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산점도</a:t>
            </a:r>
            <a:r>
              <a:rPr lang="ko-KR" altLang="en-US" dirty="0"/>
              <a:t> 매트릭스 </a:t>
            </a:r>
            <a:r>
              <a:rPr lang="en-US" altLang="ko-KR" dirty="0"/>
              <a:t>(Scatterplot </a:t>
            </a:r>
            <a:r>
              <a:rPr lang="en-US" altLang="ko-KR" dirty="0" err="1"/>
              <a:t>Matcix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두 개 이상의 변수가 있는 데이터에서 각 변수간 상관관계를 보여주는 그래프</a:t>
            </a:r>
            <a:endParaRPr lang="en-US" altLang="ko-KR" dirty="0"/>
          </a:p>
          <a:p>
            <a:r>
              <a:rPr lang="ko-KR" altLang="en-US" dirty="0"/>
              <a:t>기본 문법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8B6F7B8C-00BD-4392-B2D3-E8532BE75F32}"/>
              </a:ext>
            </a:extLst>
          </p:cNvPr>
          <p:cNvSpPr/>
          <p:nvPr/>
        </p:nvSpPr>
        <p:spPr bwMode="auto">
          <a:xfrm>
            <a:off x="1146002" y="2532602"/>
            <a:ext cx="4492017" cy="4671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lvl="1">
              <a:defRPr/>
            </a:pPr>
            <a:r>
              <a:rPr lang="en-US" altLang="ko-KR" b="1" dirty="0">
                <a:latin typeface="Consolas" panose="020B0609020204030204" pitchFamily="49" charset="0"/>
                <a:ea typeface="Courier New" charset="0"/>
                <a:cs typeface="Courier New" charset="0"/>
              </a:rPr>
              <a:t>pairs(formula, data)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A59FE8E-7604-4A22-A9D6-42FC7BC6A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911522"/>
              </p:ext>
            </p:extLst>
          </p:nvPr>
        </p:nvGraphicFramePr>
        <p:xfrm>
          <a:off x="1146002" y="3124822"/>
          <a:ext cx="449201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4177">
                  <a:extLst>
                    <a:ext uri="{9D8B030D-6E8A-4147-A177-3AD203B41FA5}">
                      <a16:colId xmlns:a16="http://schemas.microsoft.com/office/drawing/2014/main" val="144194938"/>
                    </a:ext>
                  </a:extLst>
                </a:gridCol>
                <a:gridCol w="3037840">
                  <a:extLst>
                    <a:ext uri="{9D8B030D-6E8A-4147-A177-3AD203B41FA5}">
                      <a16:colId xmlns:a16="http://schemas.microsoft.com/office/drawing/2014/main" val="1880521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매개변수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2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formula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쌍으로 사용될 일련의 변수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371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변수를 가져올 데이터 세트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471240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A083981E-6BE1-494C-8FD1-A9A92A63E1F4}"/>
              </a:ext>
            </a:extLst>
          </p:cNvPr>
          <p:cNvSpPr/>
          <p:nvPr/>
        </p:nvSpPr>
        <p:spPr>
          <a:xfrm>
            <a:off x="1146002" y="4471703"/>
            <a:ext cx="95387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 pairs(~</a:t>
            </a:r>
            <a:r>
              <a:rPr lang="en-US" altLang="ko-KR" sz="16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wt+mpg+disp+cyl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+       data = </a:t>
            </a:r>
            <a:r>
              <a:rPr lang="en-US" altLang="ko-KR" sz="16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mtcars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+       main = "Scatterplot Matrix")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98967D8-5A2C-4618-90A0-A66F518A9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687" y="2158294"/>
            <a:ext cx="4878728" cy="388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69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B9B2A-B183-428E-9708-2B7E0104C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</a:t>
            </a:r>
            <a:br>
              <a:rPr lang="en-US" altLang="ko-KR" dirty="0"/>
            </a:br>
            <a:r>
              <a:rPr lang="en-US" altLang="ko-KR" sz="2400" dirty="0"/>
              <a:t>: Pie Chart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D829F2-BEEA-4CCB-BCA9-D27740613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전체에 대한 각 데이터의 기여도를 비율로 표현하고자 할 때 사용</a:t>
            </a:r>
            <a:endParaRPr lang="en-US" altLang="ko-KR" dirty="0"/>
          </a:p>
          <a:p>
            <a:pPr lvl="1"/>
            <a:r>
              <a:rPr lang="ko-KR" altLang="en-US" dirty="0"/>
              <a:t>타 그래프에 비해 비율 파악에는 유리하지만</a:t>
            </a:r>
            <a:r>
              <a:rPr lang="en-US" altLang="ko-KR" dirty="0"/>
              <a:t>, </a:t>
            </a:r>
            <a:r>
              <a:rPr lang="ko-KR" altLang="en-US" dirty="0"/>
              <a:t>정확한 수치 데이터를 </a:t>
            </a:r>
            <a:br>
              <a:rPr lang="en-US" altLang="ko-KR" dirty="0"/>
            </a:br>
            <a:r>
              <a:rPr lang="ko-KR" altLang="en-US" dirty="0"/>
              <a:t>파악할 때는 막대 그래프를 사용하는 것이 효과적</a:t>
            </a:r>
            <a:endParaRPr lang="en-US" altLang="ko-KR" dirty="0"/>
          </a:p>
          <a:p>
            <a:r>
              <a:rPr lang="ko-KR" altLang="en-US" dirty="0"/>
              <a:t>기본 문법</a:t>
            </a:r>
          </a:p>
        </p:txBody>
      </p:sp>
      <p:pic>
        <p:nvPicPr>
          <p:cNvPr id="3074" name="Picture 2" descr="wikipedia pie chartì ëí ì´ë¯¸ì§ ê²ìê²°ê³¼">
            <a:extLst>
              <a:ext uri="{FF2B5EF4-FFF2-40B4-BE49-F238E27FC236}">
                <a16:creationId xmlns:a16="http://schemas.microsoft.com/office/drawing/2014/main" id="{9E3A760D-E08B-4081-8FB3-83D87DD7B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208" y="111210"/>
            <a:ext cx="3132107" cy="302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78CAA280-DAB1-4CE0-9321-5EAF123C141A}"/>
              </a:ext>
            </a:extLst>
          </p:cNvPr>
          <p:cNvSpPr/>
          <p:nvPr/>
        </p:nvSpPr>
        <p:spPr bwMode="auto">
          <a:xfrm>
            <a:off x="1146002" y="2801755"/>
            <a:ext cx="6667038" cy="4671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lvl="1">
              <a:defRPr/>
            </a:pPr>
            <a:r>
              <a:rPr lang="en-US" altLang="ko-KR" b="1" dirty="0">
                <a:latin typeface="Consolas" panose="020B0609020204030204" pitchFamily="49" charset="0"/>
                <a:ea typeface="Courier New" charset="0"/>
                <a:cs typeface="Courier New" charset="0"/>
              </a:rPr>
              <a:t>pie(x, labels, radius, main, col, clockwise)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6979020-21F7-46F7-9E76-2218F02E7C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464453"/>
              </p:ext>
            </p:extLst>
          </p:nvPr>
        </p:nvGraphicFramePr>
        <p:xfrm>
          <a:off x="1146002" y="3445483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721">
                  <a:extLst>
                    <a:ext uri="{9D8B030D-6E8A-4147-A177-3AD203B41FA5}">
                      <a16:colId xmlns:a16="http://schemas.microsoft.com/office/drawing/2014/main" val="144194938"/>
                    </a:ext>
                  </a:extLst>
                </a:gridCol>
                <a:gridCol w="6685279">
                  <a:extLst>
                    <a:ext uri="{9D8B030D-6E8A-4147-A177-3AD203B41FA5}">
                      <a16:colId xmlns:a16="http://schemas.microsoft.com/office/drawing/2014/main" val="1880521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매개변수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2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파이 차트에 비율로 표시할 데이터의 벡터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371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labels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각 조각에 부여할 라벨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텍스트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471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radius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전체 파이 그래프 영역 내에서의 반지름의 비율</a:t>
                      </a:r>
                      <a:r>
                        <a:rPr lang="en-US" altLang="ko-KR" dirty="0"/>
                        <a:t>(-1 </a:t>
                      </a:r>
                      <a:r>
                        <a:rPr lang="ko-KR" altLang="en-US" dirty="0"/>
                        <a:t>에서 </a:t>
                      </a:r>
                      <a:r>
                        <a:rPr lang="en-US" altLang="ko-KR" dirty="0"/>
                        <a:t>1 </a:t>
                      </a:r>
                      <a:r>
                        <a:rPr lang="ko-KR" altLang="en-US" dirty="0"/>
                        <a:t>사이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41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그래프 제목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892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색상 팔레트 벡터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094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clockwise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조각 출력 방향 </a:t>
                      </a:r>
                      <a:r>
                        <a:rPr lang="en-US" altLang="ko-KR" dirty="0"/>
                        <a:t>(T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or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F)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964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6876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D2FF1BC-C5B4-4DF4-BC8B-48034A738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707" y="3762418"/>
            <a:ext cx="3422826" cy="27242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09B9B2A-B183-428E-9708-2B7E0104C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</a:t>
            </a:r>
            <a:br>
              <a:rPr lang="en-US" altLang="ko-KR" dirty="0"/>
            </a:br>
            <a:r>
              <a:rPr lang="en-US" altLang="ko-KR" sz="2400" dirty="0"/>
              <a:t>: Pie Chart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D829F2-BEEA-4CCB-BCA9-D27740613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최근 시험 결과 다음과 같은 학점을 받은 데이터가 있다고 가정해 봅시다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데이터셋을 만들고 파이 차트로 비율을 시각화 해 봅시다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F5BA103-4967-4B2E-983A-B83714BB5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385495"/>
              </p:ext>
            </p:extLst>
          </p:nvPr>
        </p:nvGraphicFramePr>
        <p:xfrm>
          <a:off x="2032000" y="1766146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5041489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28669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87016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680795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935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376900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A20637FA-50C5-4548-BDEA-D79CD31E376C}"/>
              </a:ext>
            </a:extLst>
          </p:cNvPr>
          <p:cNvSpPr/>
          <p:nvPr/>
        </p:nvSpPr>
        <p:spPr>
          <a:xfrm>
            <a:off x="1082787" y="3489764"/>
            <a:ext cx="95387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 midterm &lt;- </a:t>
            </a:r>
            <a:r>
              <a:rPr lang="en-US" altLang="ko-KR" sz="16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data.frame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(grade = c("A", "B", "C", "D"),</a:t>
            </a:r>
          </a:p>
          <a:p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+                       </a:t>
            </a:r>
            <a:r>
              <a:rPr lang="en-US" altLang="ko-KR" sz="16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cnt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c(3, 12, 11, 2))</a:t>
            </a:r>
          </a:p>
          <a:p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 pie(</a:t>
            </a:r>
            <a:r>
              <a:rPr lang="en-US" altLang="ko-KR" sz="16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midterm$cnt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, labels = </a:t>
            </a:r>
            <a:r>
              <a:rPr lang="en-US" altLang="ko-KR" sz="16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midterm$grade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65839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76FCDC6-9689-4B32-B392-276756109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198" y="1597823"/>
            <a:ext cx="5234855" cy="416651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09B9B2A-B183-428E-9708-2B7E0104C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</a:t>
            </a:r>
            <a:br>
              <a:rPr lang="en-US" altLang="ko-KR" dirty="0"/>
            </a:br>
            <a:r>
              <a:rPr lang="en-US" altLang="ko-KR" sz="2400" dirty="0"/>
              <a:t>: Pie Chart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D829F2-BEEA-4CCB-BCA9-D27740613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메인 타이틀을 추가하고</a:t>
            </a:r>
            <a:r>
              <a:rPr lang="en-US" altLang="ko-KR" dirty="0"/>
              <a:t>, </a:t>
            </a:r>
            <a:r>
              <a:rPr lang="ko-KR" altLang="en-US" dirty="0"/>
              <a:t>컬러 팔레트를 추가해 봅시다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컬러 팔레트는 색상의 이름을 부여할 수도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16</a:t>
            </a:r>
            <a:r>
              <a:rPr lang="ko-KR" altLang="en-US" dirty="0"/>
              <a:t>진수 컬러 코드를 부여할 수도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rainbow</a:t>
            </a:r>
            <a:r>
              <a:rPr lang="ko-KR" altLang="en-US" dirty="0"/>
              <a:t> 함수를 이용하면 </a:t>
            </a:r>
            <a:r>
              <a:rPr lang="en-US" altLang="ko-KR" dirty="0"/>
              <a:t>r</a:t>
            </a:r>
            <a:r>
              <a:rPr lang="ko-KR" altLang="en-US" dirty="0"/>
              <a:t>이 보유한 컬러 팔레트를 이용할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0637FA-50C5-4548-BDEA-D79CD31E376C}"/>
              </a:ext>
            </a:extLst>
          </p:cNvPr>
          <p:cNvSpPr/>
          <p:nvPr/>
        </p:nvSpPr>
        <p:spPr>
          <a:xfrm>
            <a:off x="1092947" y="1772143"/>
            <a:ext cx="95387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pie(</a:t>
            </a:r>
            <a:r>
              <a:rPr lang="en-US" altLang="ko-KR" sz="16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midterm$cnt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labels = </a:t>
            </a:r>
            <a:r>
              <a:rPr lang="en-US" altLang="ko-KR" sz="16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midterm$grade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col = c("blue", "green", "yellow", "red"),</a:t>
            </a:r>
          </a:p>
          <a:p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radius = 1,</a:t>
            </a:r>
          </a:p>
          <a:p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main = "Midterm, 2018")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868DF7-37A4-4779-8456-B15D2E9066E3}"/>
              </a:ext>
            </a:extLst>
          </p:cNvPr>
          <p:cNvSpPr/>
          <p:nvPr/>
        </p:nvSpPr>
        <p:spPr>
          <a:xfrm>
            <a:off x="1092947" y="4068303"/>
            <a:ext cx="95387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pie(</a:t>
            </a:r>
            <a:r>
              <a:rPr lang="en-US" altLang="ko-KR" sz="16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midterm$cnt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labels = </a:t>
            </a:r>
            <a:r>
              <a:rPr lang="en-US" altLang="ko-KR" sz="16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midterm$grade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col = c("#0000FF", "#00FF00", "#FFFF00", "#FF0000"),</a:t>
            </a:r>
          </a:p>
          <a:p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radius = 1,</a:t>
            </a:r>
          </a:p>
          <a:p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main = "Midterm, 2018")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C130461-9996-44D1-B39B-BD71CB8E7C25}"/>
              </a:ext>
            </a:extLst>
          </p:cNvPr>
          <p:cNvSpPr/>
          <p:nvPr/>
        </p:nvSpPr>
        <p:spPr>
          <a:xfrm>
            <a:off x="1092947" y="5935275"/>
            <a:ext cx="95387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 rainbow(4)</a:t>
            </a:r>
          </a:p>
          <a:p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[1] "#FF0000FF" "#80FF00FF" "#00FFFFFF" "#8000FFFF"</a:t>
            </a:r>
          </a:p>
        </p:txBody>
      </p:sp>
    </p:spTree>
    <p:extLst>
      <p:ext uri="{BB962C8B-B14F-4D97-AF65-F5344CB8AC3E}">
        <p14:creationId xmlns:p14="http://schemas.microsoft.com/office/powerpoint/2010/main" val="952233168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838</TotalTime>
  <Words>2767</Words>
  <Application>Microsoft Office PowerPoint</Application>
  <PresentationFormat>와이드스크린</PresentationFormat>
  <Paragraphs>492</Paragraphs>
  <Slides>31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9" baseType="lpstr">
      <vt:lpstr>HY그래픽M</vt:lpstr>
      <vt:lpstr>맑은 고딕</vt:lpstr>
      <vt:lpstr>Arial</vt:lpstr>
      <vt:lpstr>Consolas</vt:lpstr>
      <vt:lpstr>Courier New</vt:lpstr>
      <vt:lpstr>Trebuchet MS</vt:lpstr>
      <vt:lpstr>Wingdings 3</vt:lpstr>
      <vt:lpstr>패싯</vt:lpstr>
      <vt:lpstr>Charts &amp; Graphs Basic</vt:lpstr>
      <vt:lpstr>Graph</vt:lpstr>
      <vt:lpstr>Graph : Scatter Plot</vt:lpstr>
      <vt:lpstr>Graph : Scatter Plot</vt:lpstr>
      <vt:lpstr>Graph : Scatter Plot</vt:lpstr>
      <vt:lpstr>Graph : Scatter Plot</vt:lpstr>
      <vt:lpstr>Graph : Pie Chart</vt:lpstr>
      <vt:lpstr>Graph : Pie Chart</vt:lpstr>
      <vt:lpstr>Graph : Pie Chart</vt:lpstr>
      <vt:lpstr>Graph : Pie Chart</vt:lpstr>
      <vt:lpstr>Graph : Bar Chart</vt:lpstr>
      <vt:lpstr>Graph : Bar Chart</vt:lpstr>
      <vt:lpstr>Graph : Bar Chart</vt:lpstr>
      <vt:lpstr>Graph : Bar Chart</vt:lpstr>
      <vt:lpstr>Graph : Box Plot</vt:lpstr>
      <vt:lpstr>Graph : Box Plot</vt:lpstr>
      <vt:lpstr>Graph : Box Plot</vt:lpstr>
      <vt:lpstr>Graph : Box Plot</vt:lpstr>
      <vt:lpstr>Graph : Histogram</vt:lpstr>
      <vt:lpstr>Graph : Histogram</vt:lpstr>
      <vt:lpstr>Graph : Histogram</vt:lpstr>
      <vt:lpstr>Graph : Line Graph</vt:lpstr>
      <vt:lpstr>Graph : Line Graph</vt:lpstr>
      <vt:lpstr>Graph : Line Graph</vt:lpstr>
      <vt:lpstr>Graph : Line Graph</vt:lpstr>
      <vt:lpstr>Data Visualization</vt:lpstr>
      <vt:lpstr>Data Visualization</vt:lpstr>
      <vt:lpstr>GGPlot2</vt:lpstr>
      <vt:lpstr>GGPlot2 : 설치 및 사용</vt:lpstr>
      <vt:lpstr>GGPlot2 : 그래프 레이어와 상세 설정</vt:lpstr>
      <vt:lpstr>GGPlot2 : 레이어의 변경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Seung-Kyun Nam</dc:creator>
  <cp:lastModifiedBy>SeungKyun Nam</cp:lastModifiedBy>
  <cp:revision>219</cp:revision>
  <dcterms:created xsi:type="dcterms:W3CDTF">2018-04-18T02:22:51Z</dcterms:created>
  <dcterms:modified xsi:type="dcterms:W3CDTF">2018-08-18T06:17:58Z</dcterms:modified>
</cp:coreProperties>
</file>