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1" r:id="rId3"/>
    <p:sldId id="270" r:id="rId4"/>
    <p:sldId id="259" r:id="rId5"/>
    <p:sldId id="257" r:id="rId6"/>
    <p:sldId id="258" r:id="rId7"/>
    <p:sldId id="262" r:id="rId8"/>
    <p:sldId id="271" r:id="rId9"/>
    <p:sldId id="273" r:id="rId10"/>
    <p:sldId id="274" r:id="rId11"/>
    <p:sldId id="268" r:id="rId12"/>
    <p:sldId id="272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EBB709-56AB-0645-B084-1E764D0E22D6}">
          <p14:sldIdLst>
            <p14:sldId id="260"/>
            <p14:sldId id="261"/>
            <p14:sldId id="270"/>
            <p14:sldId id="259"/>
            <p14:sldId id="257"/>
            <p14:sldId id="258"/>
            <p14:sldId id="262"/>
            <p14:sldId id="271"/>
            <p14:sldId id="273"/>
            <p14:sldId id="274"/>
            <p14:sldId id="268"/>
            <p14:sldId id="272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020" autoAdjust="0"/>
  </p:normalViewPr>
  <p:slideViewPr>
    <p:cSldViewPr snapToGrid="0" snapToObjects="1">
      <p:cViewPr varScale="1">
        <p:scale>
          <a:sx n="102" d="100"/>
          <a:sy n="102" d="100"/>
        </p:scale>
        <p:origin x="2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865C1A-1929-B6A8-80F8-3EB43CC164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699A-0FBB-2399-9D91-681459F83A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1EFE-84ED-4429-9282-F320F106FA6A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73E16-194D-A7C6-4C0B-216B57A395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endParaRPr lang="en-GB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51508-EFF1-E158-EC6B-AB7B34AADF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B944B-890A-4AAC-BA54-B2C67D5BC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748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sz="1200" b="1" i="0" u="none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D5ED1-313C-AC46-A241-FAE9A50A5C20}" type="datetimeFigureOut">
              <a:rPr lang="en-US" smtClean="0"/>
              <a:pPr/>
              <a:t>5/18/24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1" i="0" u="none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BE3BF-07F3-8C44-9156-D9A067B649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9687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  <a:p>
            <a:r>
              <a:rPr lang="en-GB" dirty="0"/>
              <a:t>Alternate F2F and online classes</a:t>
            </a:r>
          </a:p>
          <a:p>
            <a:r>
              <a:rPr lang="en-GB" dirty="0"/>
              <a:t>Link to online class TBC – Google Classroom? Zoom? Teams?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E3BF-07F3-8C44-9156-D9A067B6494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DE2C-1716-E80D-93FF-AC01B761E0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8CA7CBC9-4CD5-4EC4-D55C-41941DB4F1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410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units in total with sub learning outcomes in each unit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E3BF-07F3-8C44-9156-D9A067B64946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E752-0F75-1303-B219-FCD7C3BC9D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4474E69C-BD5C-8CB8-D17A-ECFF09AC01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19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are young adults, so I expect you to complete</a:t>
            </a:r>
            <a:r>
              <a:rPr lang="en-GB" baseline="0" dirty="0"/>
              <a:t> your work on your own and not be on your backs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E3BF-07F3-8C44-9156-D9A067B64946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0037B-BC7F-BA97-830E-5719E3C5BA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BC4E9870-C4B4-8676-3238-19A30DB39E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555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are young adults, so I expect you to complete</a:t>
            </a:r>
            <a:r>
              <a:rPr lang="en-GB" baseline="0" dirty="0"/>
              <a:t> your work on your own and not be on your backs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E3BF-07F3-8C44-9156-D9A067B6494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3B9B-8070-D5D8-3443-63EC9FE45B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520CBD9E-6A05-87D3-992D-21EF3C3A6C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55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E3BF-07F3-8C44-9156-D9A067B6494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11DC-4340-8489-D4BC-E6ED585374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D6982487-43DA-20AB-7ACF-B583D9CAA3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5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we start: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baseline="0" dirty="0"/>
              <a:t>Any overseas students or all locals?</a:t>
            </a:r>
          </a:p>
          <a:p>
            <a:pPr marL="171450" indent="-171450">
              <a:buFontTx/>
              <a:buChar char="-"/>
            </a:pPr>
            <a:r>
              <a:rPr lang="en-GB" dirty="0"/>
              <a:t>University</a:t>
            </a:r>
            <a:r>
              <a:rPr lang="en-GB" baseline="0" dirty="0"/>
              <a:t> is not college, you are young adults – we expect more from you as a self-learner – don’t expect to be spoon fed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E3BF-07F3-8C44-9156-D9A067B6494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EB7F-377E-6B3B-72DF-9AE3E2170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BA32ECD5-8A04-6D8A-9055-6660DEB50C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5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Introduce</a:t>
            </a:r>
            <a:r>
              <a:rPr lang="en-GB" baseline="0" dirty="0"/>
              <a:t> AN – name and brief career path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/>
              <a:t>AN paid to be here, You pay to be here – make the most of AN as a </a:t>
            </a:r>
            <a:r>
              <a:rPr lang="en-GB" baseline="0"/>
              <a:t>resource person…</a:t>
            </a:r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E3BF-07F3-8C44-9156-D9A067B64946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31A0-2239-62E4-CEC4-7B5AB77AC7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CFFF3F0-6B7E-C853-2838-646AC742C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165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Get in pairs</a:t>
            </a:r>
          </a:p>
          <a:p>
            <a:pPr marL="171450" indent="-171450">
              <a:buFontTx/>
              <a:buChar char="-"/>
            </a:pPr>
            <a:r>
              <a:rPr lang="en-GB" dirty="0"/>
              <a:t>Introduce</a:t>
            </a:r>
            <a:r>
              <a:rPr lang="en-GB" baseline="0" dirty="0"/>
              <a:t> yourself </a:t>
            </a:r>
            <a:r>
              <a:rPr lang="en-GB" dirty="0"/>
              <a:t>to someone on your side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other person</a:t>
            </a:r>
            <a:r>
              <a:rPr lang="en-GB" baseline="0" dirty="0"/>
              <a:t> will introduce you to the class in English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E3BF-07F3-8C44-9156-D9A067B6494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55738-00B4-1E4B-C400-F195158D75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85B38D30-F040-FAFD-2867-CC3CAE0B4B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4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YOU HAVE TO WORK ON YOUR OWN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Lecturer is here to guide you and point you to the additional resources as and when needed</a:t>
            </a:r>
          </a:p>
          <a:p>
            <a:pPr marL="171450" indent="-171450">
              <a:buFontTx/>
              <a:buChar char="-"/>
            </a:pPr>
            <a:r>
              <a:rPr lang="en-GB" dirty="0"/>
              <a:t>How many have read and attempted Unit 1 already?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E3BF-07F3-8C44-9156-D9A067B6494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2F73-1077-3294-90FB-2380BAEA62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72CB7E3-B1C5-FBFA-EEA1-0BD2930238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2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Module information sheet? Anyone has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E3BF-07F3-8C44-9156-D9A067B6494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322B-3D91-AD9D-2D13-DBEFE5FE27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25AABAC-512B-EFAE-DE01-559994479B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56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units in total with sub learning outcomes in each unit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E3BF-07F3-8C44-9156-D9A067B64946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4BA14-5C30-EC88-B60A-3924C4222F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8BFBD5F9-B70A-5A4B-30AF-98FAE3298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1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units in total with sub learning outcomes in each unit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E3BF-07F3-8C44-9156-D9A067B6494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2046-88AA-19C3-B119-4D86763FDA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64BB1241-3D68-8654-1315-DCEEF823C5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1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units in total with sub learning outcomes in each unit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E3BF-07F3-8C44-9156-D9A067B64946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9DCB-031F-8365-742D-82733E90C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E82B9CEE-E751-2A05-E458-CC35064713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1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b="1" i="0" u="none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b="1" i="0" u="none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b="1" i="0" u="none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b="1" i="0" u="none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b="1" i="0" u="none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5/18/24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b="1" i="0" u="none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5/18/24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b="1" i="0" u="none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5/18/24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b="1" i="0" u="none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5/18/24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b="1" i="0" u="none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5/18/24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b="1" i="0" u="none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5/18/24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b="1" i="0" u="none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u="none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JS SlideHeader">
            <a:extLst>
              <a:ext uri="{FF2B5EF4-FFF2-40B4-BE49-F238E27FC236}">
                <a16:creationId xmlns:a16="http://schemas.microsoft.com/office/drawing/2014/main" id="{2670DFD9-89B1-2A76-E243-91D747BB5925}"/>
              </a:ext>
            </a:extLst>
          </p:cNvPr>
          <p:cNvSpPr txBox="1"/>
          <p:nvPr userDrawn="1"/>
        </p:nvSpPr>
        <p:spPr>
          <a:xfrm>
            <a:off x="914400" y="63500"/>
            <a:ext cx="73152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GB" sz="1200" b="1" i="0" u="none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BCNS1105C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Professional Communications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Session 01</a:t>
            </a:r>
          </a:p>
          <a:p>
            <a:r>
              <a:rPr lang="en-GB" dirty="0"/>
              <a:t>Saturday 18 May 2024</a:t>
            </a:r>
          </a:p>
        </p:txBody>
      </p:sp>
    </p:spTree>
    <p:extLst>
      <p:ext uri="{BB962C8B-B14F-4D97-AF65-F5344CB8AC3E}">
        <p14:creationId xmlns:p14="http://schemas.microsoft.com/office/powerpoint/2010/main" val="73257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BCNS1105C - Learning outcomes </a:t>
            </a:r>
            <a:r>
              <a:rPr lang="en-GB" sz="1300" dirty="0">
                <a:solidFill>
                  <a:srgbClr val="FF0000"/>
                </a:solidFill>
              </a:rPr>
              <a:t>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35" y="1600200"/>
            <a:ext cx="8803392" cy="5008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Session 9</a:t>
            </a:r>
          </a:p>
          <a:p>
            <a:r>
              <a:rPr lang="en-GB" dirty="0"/>
              <a:t>Identify the do’s and don’ts of handling people from the written press, radio and TV.</a:t>
            </a:r>
          </a:p>
          <a:p>
            <a:r>
              <a:rPr lang="en-GB" dirty="0"/>
              <a:t>Identify PR opportunities for building corporate image and promoting products and services.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243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Next week…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 Google Classroom announcement for instructions on reading materials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Activities will be done in class collaboratively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8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7196"/>
            <a:ext cx="8229600" cy="114300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Questions and Concerns</a:t>
            </a:r>
          </a:p>
        </p:txBody>
      </p:sp>
    </p:spTree>
    <p:extLst>
      <p:ext uri="{BB962C8B-B14F-4D97-AF65-F5344CB8AC3E}">
        <p14:creationId xmlns:p14="http://schemas.microsoft.com/office/powerpoint/2010/main" val="11066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2455337"/>
            <a:ext cx="7772400" cy="127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9070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1975203"/>
            <a:ext cx="7772400" cy="2921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dirty="0">
                <a:solidFill>
                  <a:schemeClr val="bg1"/>
                </a:solidFill>
              </a:rPr>
              <a:t>Abhai NEERMAULL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4800" dirty="0" err="1">
                <a:solidFill>
                  <a:schemeClr val="bg1"/>
                </a:solidFill>
              </a:rPr>
              <a:t>arneermaull.ptl@utm.ac.mu</a:t>
            </a:r>
            <a:endParaRPr lang="en-GB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34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164932" y="3686138"/>
            <a:ext cx="8686837" cy="21655"/>
          </a:xfrm>
          <a:prstGeom prst="straightConnector1">
            <a:avLst/>
          </a:prstGeom>
          <a:ln w="111125">
            <a:gradFill flip="none" rotWithShape="1">
              <a:gsLst>
                <a:gs pos="0">
                  <a:srgbClr val="FF0000"/>
                </a:gs>
                <a:gs pos="85000">
                  <a:srgbClr val="FF0000"/>
                </a:gs>
                <a:gs pos="100000">
                  <a:schemeClr val="tx1"/>
                </a:gs>
              </a:gsLst>
              <a:lin ang="0" scaled="1"/>
              <a:tileRect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57200" y="1909207"/>
            <a:ext cx="0" cy="180690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932" y="948292"/>
            <a:ext cx="2108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Aug 2004</a:t>
            </a:r>
          </a:p>
          <a:p>
            <a:r>
              <a:rPr lang="en-GB" dirty="0">
                <a:solidFill>
                  <a:schemeClr val="bg1"/>
                </a:solidFill>
              </a:rPr>
              <a:t>Comms Consultant</a:t>
            </a:r>
          </a:p>
          <a:p>
            <a:r>
              <a:rPr lang="en-GB" dirty="0">
                <a:solidFill>
                  <a:schemeClr val="bg1"/>
                </a:solidFill>
              </a:rPr>
              <a:t>Maluti Comms &amp; PR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4932" y="5771588"/>
            <a:ext cx="2997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Dec 2006</a:t>
            </a:r>
          </a:p>
          <a:p>
            <a:r>
              <a:rPr lang="en-GB" dirty="0">
                <a:solidFill>
                  <a:schemeClr val="bg1"/>
                </a:solidFill>
              </a:rPr>
              <a:t>BA English &amp; Communications </a:t>
            </a:r>
          </a:p>
          <a:p>
            <a:r>
              <a:rPr lang="en-GB" dirty="0" err="1">
                <a:solidFill>
                  <a:schemeClr val="bg1"/>
                </a:solidFill>
              </a:rPr>
              <a:t>UniSA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19742" y="3652636"/>
            <a:ext cx="0" cy="93867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564" y="4591314"/>
            <a:ext cx="2872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Sep 2008</a:t>
            </a:r>
          </a:p>
          <a:p>
            <a:r>
              <a:rPr lang="en-GB" dirty="0">
                <a:solidFill>
                  <a:schemeClr val="bg1"/>
                </a:solidFill>
              </a:rPr>
              <a:t>MA Public Relations</a:t>
            </a:r>
          </a:p>
          <a:p>
            <a:r>
              <a:rPr lang="en-GB" dirty="0">
                <a:solidFill>
                  <a:schemeClr val="bg1"/>
                </a:solidFill>
              </a:rPr>
              <a:t>Bournemouth University, UK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52593" y="2810298"/>
            <a:ext cx="0" cy="89749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19742" y="1948215"/>
            <a:ext cx="1700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Oct 2009</a:t>
            </a:r>
          </a:p>
          <a:p>
            <a:r>
              <a:rPr lang="en-GB" dirty="0">
                <a:solidFill>
                  <a:schemeClr val="bg1"/>
                </a:solidFill>
              </a:rPr>
              <a:t>Comms Officer</a:t>
            </a:r>
          </a:p>
          <a:p>
            <a:r>
              <a:rPr lang="en-GB" dirty="0">
                <a:solidFill>
                  <a:schemeClr val="bg1"/>
                </a:solidFill>
              </a:rPr>
              <a:t>NHS Suffolk, UK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76327" y="5685986"/>
            <a:ext cx="1784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Aug 2010</a:t>
            </a:r>
          </a:p>
          <a:p>
            <a:r>
              <a:rPr lang="en-GB" dirty="0">
                <a:solidFill>
                  <a:srgbClr val="000000"/>
                </a:solidFill>
              </a:rPr>
              <a:t>Comms Manager</a:t>
            </a:r>
          </a:p>
          <a:p>
            <a:r>
              <a:rPr lang="en-GB" dirty="0">
                <a:solidFill>
                  <a:srgbClr val="000000"/>
                </a:solidFill>
              </a:rPr>
              <a:t>WSHT, UK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 flipV="1">
            <a:off x="3511154" y="2136475"/>
            <a:ext cx="0" cy="8133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20849" y="1259410"/>
            <a:ext cx="1498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Feb 2011</a:t>
            </a:r>
          </a:p>
          <a:p>
            <a:r>
              <a:rPr lang="en-GB" dirty="0" err="1">
                <a:solidFill>
                  <a:schemeClr val="bg1"/>
                </a:solidFill>
              </a:rPr>
              <a:t>MarCom</a:t>
            </a:r>
            <a:r>
              <a:rPr lang="en-GB" dirty="0">
                <a:solidFill>
                  <a:schemeClr val="bg1"/>
                </a:solidFill>
              </a:rPr>
              <a:t> Lead</a:t>
            </a:r>
          </a:p>
          <a:p>
            <a:r>
              <a:rPr lang="en-GB" dirty="0">
                <a:solidFill>
                  <a:schemeClr val="bg1"/>
                </a:solidFill>
              </a:rPr>
              <a:t>Accenture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4273588" y="4307951"/>
            <a:ext cx="0" cy="4078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13995" y="4691947"/>
            <a:ext cx="2149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Apr 2012</a:t>
            </a:r>
          </a:p>
          <a:p>
            <a:r>
              <a:rPr lang="en-GB" dirty="0" err="1">
                <a:solidFill>
                  <a:schemeClr val="bg1"/>
                </a:solidFill>
              </a:rPr>
              <a:t>MarCom</a:t>
            </a:r>
            <a:r>
              <a:rPr lang="en-GB" dirty="0">
                <a:solidFill>
                  <a:schemeClr val="bg1"/>
                </a:solidFill>
              </a:rPr>
              <a:t> Manager</a:t>
            </a:r>
          </a:p>
          <a:p>
            <a:r>
              <a:rPr lang="en-GB" dirty="0">
                <a:solidFill>
                  <a:schemeClr val="bg1"/>
                </a:solidFill>
              </a:rPr>
              <a:t>Middlesex University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4630264" y="1833511"/>
            <a:ext cx="0" cy="86366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43138" y="900754"/>
            <a:ext cx="2001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Aug 2014</a:t>
            </a:r>
            <a:endParaRPr lang="en-GB" i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Lecturer, Comms</a:t>
            </a:r>
          </a:p>
          <a:p>
            <a:r>
              <a:rPr lang="en-GB" dirty="0">
                <a:solidFill>
                  <a:schemeClr val="bg1"/>
                </a:solidFill>
              </a:rPr>
              <a:t>UoM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8837" y="3658527"/>
            <a:ext cx="0" cy="211306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457200" y="-23439"/>
            <a:ext cx="8229600" cy="981275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Career path – Abhai NEERMAULL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96239" y="5670396"/>
            <a:ext cx="1831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Oct 2015</a:t>
            </a:r>
            <a:endParaRPr lang="en-GB" i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Projects Manager</a:t>
            </a:r>
          </a:p>
          <a:p>
            <a:r>
              <a:rPr lang="en-GB" dirty="0">
                <a:solidFill>
                  <a:schemeClr val="bg1"/>
                </a:solidFill>
              </a:rPr>
              <a:t>British Council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6360026" y="4386037"/>
            <a:ext cx="23031" cy="134183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3702924" y="4643563"/>
            <a:ext cx="11090" cy="102356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9D6648-5BBE-5CF1-3EB0-72BB30B2A67E}"/>
              </a:ext>
            </a:extLst>
          </p:cNvPr>
          <p:cNvCxnSpPr>
            <a:cxnSpLocks/>
          </p:cNvCxnSpPr>
          <p:nvPr/>
        </p:nvCxnSpPr>
        <p:spPr>
          <a:xfrm flipH="1">
            <a:off x="2024703" y="4647838"/>
            <a:ext cx="1696115" cy="14541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1B19AD-E642-A8E6-6EA8-759BBF342A9C}"/>
              </a:ext>
            </a:extLst>
          </p:cNvPr>
          <p:cNvCxnSpPr>
            <a:cxnSpLocks/>
          </p:cNvCxnSpPr>
          <p:nvPr/>
        </p:nvCxnSpPr>
        <p:spPr>
          <a:xfrm flipV="1">
            <a:off x="2040171" y="3669117"/>
            <a:ext cx="0" cy="993262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68CCE2-4426-07AB-D888-24E9466301D1}"/>
              </a:ext>
            </a:extLst>
          </p:cNvPr>
          <p:cNvGrpSpPr/>
          <p:nvPr/>
        </p:nvGrpSpPr>
        <p:grpSpPr>
          <a:xfrm>
            <a:off x="2384126" y="2929303"/>
            <a:ext cx="1127028" cy="782500"/>
            <a:chOff x="2856321" y="2995136"/>
            <a:chExt cx="1545993" cy="72776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85E0EC4-77F4-B927-D4A1-9CE1B9E3FC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6321" y="2999175"/>
              <a:ext cx="1545993" cy="7976"/>
            </a:xfrm>
            <a:prstGeom prst="straightConnector1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1830E1-6E86-F075-8E92-F0B8E7479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321" y="2995136"/>
              <a:ext cx="0" cy="727760"/>
            </a:xfrm>
            <a:prstGeom prst="straightConnector1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915378-F5E3-0775-C33D-76113BCBEC57}"/>
              </a:ext>
            </a:extLst>
          </p:cNvPr>
          <p:cNvGrpSpPr/>
          <p:nvPr/>
        </p:nvGrpSpPr>
        <p:grpSpPr>
          <a:xfrm rot="10800000" flipH="1">
            <a:off x="2817546" y="3658344"/>
            <a:ext cx="1456042" cy="672589"/>
            <a:chOff x="2856321" y="2995136"/>
            <a:chExt cx="1545993" cy="72776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AD07FBD-0550-6D2E-BB41-F616EADC7E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6321" y="2999175"/>
              <a:ext cx="1545993" cy="7976"/>
            </a:xfrm>
            <a:prstGeom prst="straightConnector1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E5B8799-DF9E-6CF5-638B-8F62558FE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321" y="2995136"/>
              <a:ext cx="0" cy="727760"/>
            </a:xfrm>
            <a:prstGeom prst="straightConnector1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6A942B2-C89D-0B69-2531-E7497B73C1AD}"/>
              </a:ext>
            </a:extLst>
          </p:cNvPr>
          <p:cNvGrpSpPr/>
          <p:nvPr/>
        </p:nvGrpSpPr>
        <p:grpSpPr>
          <a:xfrm rot="10800000" flipH="1" flipV="1">
            <a:off x="4090842" y="2670529"/>
            <a:ext cx="539422" cy="1043222"/>
            <a:chOff x="2856321" y="2995136"/>
            <a:chExt cx="1545993" cy="72776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97BAE62-450E-1B0F-EEB0-1B5693A2F8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6321" y="2999175"/>
              <a:ext cx="1545993" cy="7976"/>
            </a:xfrm>
            <a:prstGeom prst="straightConnector1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755ECD2-AC2A-6377-F074-DF35DC393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321" y="2995136"/>
              <a:ext cx="0" cy="727760"/>
            </a:xfrm>
            <a:prstGeom prst="straightConnector1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D5A6E8-002E-4CFC-53E2-0585FB4ABF0A}"/>
              </a:ext>
            </a:extLst>
          </p:cNvPr>
          <p:cNvGrpSpPr/>
          <p:nvPr/>
        </p:nvGrpSpPr>
        <p:grpSpPr>
          <a:xfrm rot="10800000" flipH="1">
            <a:off x="4467508" y="3669114"/>
            <a:ext cx="1915549" cy="716923"/>
            <a:chOff x="2856321" y="2995136"/>
            <a:chExt cx="1545993" cy="72776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7D2E75-DF79-4591-5316-284B202E7A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6321" y="2999175"/>
              <a:ext cx="1545993" cy="7976"/>
            </a:xfrm>
            <a:prstGeom prst="straightConnector1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D08C75D-D95E-974F-80DD-0B52C0545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321" y="2995136"/>
              <a:ext cx="0" cy="727760"/>
            </a:xfrm>
            <a:prstGeom prst="straightConnector1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D6B53D-400F-009E-339F-DE1FACE74B27}"/>
              </a:ext>
            </a:extLst>
          </p:cNvPr>
          <p:cNvGrpSpPr/>
          <p:nvPr/>
        </p:nvGrpSpPr>
        <p:grpSpPr>
          <a:xfrm rot="10800000" flipH="1" flipV="1">
            <a:off x="4846500" y="3152512"/>
            <a:ext cx="484662" cy="579491"/>
            <a:chOff x="2856321" y="2995136"/>
            <a:chExt cx="1545993" cy="727760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CEBDCA1-17C0-39C0-52D6-4F4D5A686C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6321" y="2999175"/>
              <a:ext cx="1545993" cy="7976"/>
            </a:xfrm>
            <a:prstGeom prst="straightConnector1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C84B4E0-73D7-EED9-D370-19B6A3B4C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321" y="2995136"/>
              <a:ext cx="0" cy="727760"/>
            </a:xfrm>
            <a:prstGeom prst="straightConnector1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0464F64-082E-2866-9A28-46063E4ACC2E}"/>
              </a:ext>
            </a:extLst>
          </p:cNvPr>
          <p:cNvSpPr txBox="1"/>
          <p:nvPr/>
        </p:nvSpPr>
        <p:spPr>
          <a:xfrm>
            <a:off x="5000705" y="1676449"/>
            <a:ext cx="162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Oct 2016</a:t>
            </a:r>
            <a:endParaRPr lang="en-GB" i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Comms Exec</a:t>
            </a:r>
          </a:p>
          <a:p>
            <a:r>
              <a:rPr lang="en-GB" dirty="0">
                <a:solidFill>
                  <a:schemeClr val="bg1"/>
                </a:solidFill>
              </a:rPr>
              <a:t>MU Ports Auth.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478BA5-20B0-F4FF-6061-9E420457E354}"/>
              </a:ext>
            </a:extLst>
          </p:cNvPr>
          <p:cNvCxnSpPr>
            <a:cxnSpLocks/>
          </p:cNvCxnSpPr>
          <p:nvPr/>
        </p:nvCxnSpPr>
        <p:spPr>
          <a:xfrm flipV="1">
            <a:off x="5340590" y="2552562"/>
            <a:ext cx="0" cy="62285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B8D7187-4279-B465-D413-FD370C0138B0}"/>
              </a:ext>
            </a:extLst>
          </p:cNvPr>
          <p:cNvGrpSpPr/>
          <p:nvPr/>
        </p:nvGrpSpPr>
        <p:grpSpPr>
          <a:xfrm rot="10800000" flipH="1">
            <a:off x="5592733" y="3668498"/>
            <a:ext cx="1233236" cy="313354"/>
            <a:chOff x="2856321" y="2995136"/>
            <a:chExt cx="1545993" cy="727760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B160AE0-0B48-C6B2-7ACE-C4C036A68C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6321" y="2999175"/>
              <a:ext cx="1545993" cy="7976"/>
            </a:xfrm>
            <a:prstGeom prst="straightConnector1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3B7787B-F404-D24F-4B0F-19F54E529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321" y="2995136"/>
              <a:ext cx="0" cy="727760"/>
            </a:xfrm>
            <a:prstGeom prst="straightConnector1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B724B9C-1540-FB83-4969-E4244130B0A5}"/>
              </a:ext>
            </a:extLst>
          </p:cNvPr>
          <p:cNvSpPr txBox="1"/>
          <p:nvPr/>
        </p:nvSpPr>
        <p:spPr>
          <a:xfrm>
            <a:off x="6531333" y="4522386"/>
            <a:ext cx="1784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Oct 2018</a:t>
            </a:r>
            <a:endParaRPr lang="en-GB" i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Comms Manager</a:t>
            </a:r>
          </a:p>
          <a:p>
            <a:r>
              <a:rPr lang="en-GB" dirty="0">
                <a:solidFill>
                  <a:schemeClr val="bg1"/>
                </a:solidFill>
              </a:rPr>
              <a:t>Metro Express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91331F-AB88-0D3E-47B8-6D5B6E1C1C51}"/>
              </a:ext>
            </a:extLst>
          </p:cNvPr>
          <p:cNvCxnSpPr>
            <a:cxnSpLocks/>
          </p:cNvCxnSpPr>
          <p:nvPr/>
        </p:nvCxnSpPr>
        <p:spPr>
          <a:xfrm>
            <a:off x="6811932" y="3967251"/>
            <a:ext cx="0" cy="6024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35B2835-88B2-ECBE-09A7-E4F1225FF972}"/>
              </a:ext>
            </a:extLst>
          </p:cNvPr>
          <p:cNvSpPr txBox="1"/>
          <p:nvPr/>
        </p:nvSpPr>
        <p:spPr>
          <a:xfrm>
            <a:off x="6471220" y="950565"/>
            <a:ext cx="1904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Jan 2021 - </a:t>
            </a:r>
            <a:r>
              <a:rPr lang="en-GB" i="1" dirty="0">
                <a:solidFill>
                  <a:schemeClr val="bg1"/>
                </a:solidFill>
              </a:rPr>
              <a:t>present</a:t>
            </a:r>
          </a:p>
          <a:p>
            <a:r>
              <a:rPr lang="en-GB" dirty="0">
                <a:solidFill>
                  <a:schemeClr val="bg1"/>
                </a:solidFill>
              </a:rPr>
              <a:t>Head, Programs</a:t>
            </a:r>
          </a:p>
          <a:p>
            <a:r>
              <a:rPr lang="en-GB" dirty="0">
                <a:solidFill>
                  <a:schemeClr val="bg1"/>
                </a:solidFill>
              </a:rPr>
              <a:t>Aus. HC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9396BC-E8D9-9830-3D68-C16BD607E01B}"/>
              </a:ext>
            </a:extLst>
          </p:cNvPr>
          <p:cNvCxnSpPr>
            <a:cxnSpLocks/>
          </p:cNvCxnSpPr>
          <p:nvPr/>
        </p:nvCxnSpPr>
        <p:spPr>
          <a:xfrm flipV="1">
            <a:off x="6811932" y="1833511"/>
            <a:ext cx="0" cy="93139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5D3D70-ED94-C7AD-E43E-3A57D62DD829}"/>
              </a:ext>
            </a:extLst>
          </p:cNvPr>
          <p:cNvGrpSpPr/>
          <p:nvPr/>
        </p:nvGrpSpPr>
        <p:grpSpPr>
          <a:xfrm rot="10800000" flipH="1" flipV="1">
            <a:off x="6232243" y="2747777"/>
            <a:ext cx="593726" cy="987190"/>
            <a:chOff x="2856321" y="2995136"/>
            <a:chExt cx="1545993" cy="727760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A02C6F5-0563-429B-6917-6560E239B4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6321" y="2999175"/>
              <a:ext cx="1545993" cy="7976"/>
            </a:xfrm>
            <a:prstGeom prst="straightConnector1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1EFD56B-41ED-3B4F-3126-F53D0D406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321" y="2995136"/>
              <a:ext cx="0" cy="727760"/>
            </a:xfrm>
            <a:prstGeom prst="straightConnector1">
              <a:avLst/>
            </a:prstGeom>
            <a:ln>
              <a:solidFill>
                <a:schemeClr val="bg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B85B118-4807-105B-9C59-086B27FCA244}"/>
              </a:ext>
            </a:extLst>
          </p:cNvPr>
          <p:cNvSpPr txBox="1"/>
          <p:nvPr/>
        </p:nvSpPr>
        <p:spPr>
          <a:xfrm>
            <a:off x="7133325" y="2218687"/>
            <a:ext cx="1910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Oct 2023 - </a:t>
            </a:r>
            <a:r>
              <a:rPr lang="en-GB" i="1" dirty="0">
                <a:solidFill>
                  <a:schemeClr val="bg1"/>
                </a:solidFill>
              </a:rPr>
              <a:t>present</a:t>
            </a:r>
          </a:p>
          <a:p>
            <a:r>
              <a:rPr lang="en-GB" dirty="0">
                <a:solidFill>
                  <a:schemeClr val="bg1"/>
                </a:solidFill>
              </a:rPr>
              <a:t>Lecturer, Comms</a:t>
            </a:r>
          </a:p>
          <a:p>
            <a:r>
              <a:rPr lang="en-GB" dirty="0">
                <a:solidFill>
                  <a:schemeClr val="bg1"/>
                </a:solidFill>
              </a:rPr>
              <a:t>UTM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CA63899-F737-B7ED-D2A6-23A7D16ED566}"/>
              </a:ext>
            </a:extLst>
          </p:cNvPr>
          <p:cNvCxnSpPr>
            <a:cxnSpLocks/>
          </p:cNvCxnSpPr>
          <p:nvPr/>
        </p:nvCxnSpPr>
        <p:spPr>
          <a:xfrm flipV="1">
            <a:off x="7423404" y="3090300"/>
            <a:ext cx="0" cy="6234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4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8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9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2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2" grpId="0"/>
      <p:bldP spid="27" grpId="0"/>
      <p:bldP spid="39" grpId="0"/>
      <p:bldP spid="42" grpId="0"/>
      <p:bldP spid="46" grpId="0"/>
      <p:bldP spid="49" grpId="0"/>
      <p:bldP spid="26" grpId="0"/>
      <p:bldP spid="66" grpId="0"/>
      <p:bldP spid="83" grpId="0"/>
      <p:bldP spid="87" grpId="0"/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</a:rPr>
              <a:t>Getting to know each other</a:t>
            </a:r>
          </a:p>
        </p:txBody>
      </p:sp>
      <p:pic>
        <p:nvPicPr>
          <p:cNvPr id="4" name="Picture 3" descr="conversa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76759"/>
            <a:ext cx="9201461" cy="429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9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Formal lecture, hands-on approach</a:t>
            </a:r>
          </a:p>
          <a:p>
            <a:r>
              <a:rPr lang="en-GB" dirty="0">
                <a:solidFill>
                  <a:srgbClr val="FF0000"/>
                </a:solidFill>
              </a:rPr>
              <a:t>Module aims:</a:t>
            </a:r>
          </a:p>
          <a:p>
            <a:pPr lvl="1" algn="just"/>
            <a:r>
              <a:rPr lang="en-GB" dirty="0"/>
              <a:t>Develop an understanding of Communication within and for an organisation, from a professional’s perspective</a:t>
            </a:r>
          </a:p>
          <a:p>
            <a:pPr lvl="1"/>
            <a:r>
              <a:rPr lang="en-GB" dirty="0"/>
              <a:t>Enhance your interpersonal communication skills</a:t>
            </a:r>
          </a:p>
          <a:p>
            <a:pPr lvl="2"/>
            <a:r>
              <a:rPr lang="en-GB" dirty="0"/>
              <a:t>Written</a:t>
            </a:r>
          </a:p>
          <a:p>
            <a:pPr lvl="2"/>
            <a:r>
              <a:rPr lang="en-GB" dirty="0"/>
              <a:t>Verbal</a:t>
            </a:r>
          </a:p>
          <a:p>
            <a:pPr lvl="2"/>
            <a:r>
              <a:rPr lang="en-GB" dirty="0"/>
              <a:t>Non-verbal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80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3467" cy="4525963"/>
          </a:xfrm>
        </p:spPr>
        <p:txBody>
          <a:bodyPr/>
          <a:lstStyle/>
          <a:p>
            <a:r>
              <a:rPr lang="en-GB" dirty="0"/>
              <a:t>100% Coursework (no exams)</a:t>
            </a:r>
          </a:p>
          <a:p>
            <a:pPr lvl="1"/>
            <a:r>
              <a:rPr lang="en-GB" dirty="0"/>
              <a:t>Assignment 35%</a:t>
            </a:r>
          </a:p>
          <a:p>
            <a:pPr lvl="1"/>
            <a:r>
              <a:rPr lang="en-GB" dirty="0"/>
              <a:t>Group Presentation 40%</a:t>
            </a:r>
          </a:p>
          <a:p>
            <a:pPr lvl="1"/>
            <a:r>
              <a:rPr lang="en-GB" dirty="0"/>
              <a:t>Individual Presentation 25%</a:t>
            </a:r>
          </a:p>
        </p:txBody>
      </p:sp>
    </p:spTree>
    <p:extLst>
      <p:ext uri="{BB962C8B-B14F-4D97-AF65-F5344CB8AC3E}">
        <p14:creationId xmlns:p14="http://schemas.microsoft.com/office/powerpoint/2010/main" val="81422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BCNS1105C - Learning outcomes </a:t>
            </a:r>
            <a:r>
              <a:rPr lang="en-GB" sz="1200" dirty="0">
                <a:solidFill>
                  <a:srgbClr val="FF0000"/>
                </a:solidFill>
              </a:rPr>
              <a:t>(1 of 4)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35" y="1600200"/>
            <a:ext cx="8803392" cy="47215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Session 2</a:t>
            </a:r>
          </a:p>
          <a:p>
            <a:r>
              <a:rPr lang="en-GB" dirty="0"/>
              <a:t>Articulate the importance of good communication for managers.</a:t>
            </a:r>
          </a:p>
          <a:p>
            <a:r>
              <a:rPr lang="en-GB" dirty="0"/>
              <a:t>Identify the essential concepts and processes in professional communication</a:t>
            </a:r>
          </a:p>
          <a:p>
            <a:endParaRPr lang="en-GB" dirty="0"/>
          </a:p>
          <a:p>
            <a:pPr marL="0" indent="0" algn="just">
              <a:buNone/>
            </a:pPr>
            <a:r>
              <a:rPr lang="en-GB" b="1" dirty="0"/>
              <a:t>Session 3 </a:t>
            </a:r>
            <a:r>
              <a:rPr lang="en-GB" dirty="0"/>
              <a:t>– Develop skills for listening to, giving and receiving feedback.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Session 4 </a:t>
            </a:r>
            <a:r>
              <a:rPr lang="en-GB" dirty="0"/>
              <a:t>– Develop skills in audience-orientation, structuring messages, writing memos, reports, letters, proposals, e-mails, and using appropriate style.</a:t>
            </a:r>
          </a:p>
        </p:txBody>
      </p:sp>
    </p:spTree>
    <p:extLst>
      <p:ext uri="{BB962C8B-B14F-4D97-AF65-F5344CB8AC3E}">
        <p14:creationId xmlns:p14="http://schemas.microsoft.com/office/powerpoint/2010/main" val="64481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BCNS1105C - Learning outcomes </a:t>
            </a:r>
            <a:r>
              <a:rPr lang="en-GB" sz="1300" dirty="0">
                <a:solidFill>
                  <a:srgbClr val="FF0000"/>
                </a:solidFill>
              </a:rPr>
              <a:t>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35" y="1600200"/>
            <a:ext cx="8803392" cy="50081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Session 5</a:t>
            </a:r>
          </a:p>
          <a:p>
            <a:r>
              <a:rPr lang="en-GB" dirty="0"/>
              <a:t>Identify the key elements of teamwork.</a:t>
            </a:r>
          </a:p>
          <a:p>
            <a:r>
              <a:rPr lang="en-GB" dirty="0"/>
              <a:t>Develop skills in chairing meetings and managing interpersonal conflicts.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Session 6</a:t>
            </a:r>
          </a:p>
          <a:p>
            <a:r>
              <a:rPr lang="en-GB" dirty="0"/>
              <a:t>Develop skills in using managerial influence to persuade.</a:t>
            </a:r>
          </a:p>
          <a:p>
            <a:r>
              <a:rPr lang="en-GB" dirty="0"/>
              <a:t>Identify the best-practice methods in negotiation and conflict resolution</a:t>
            </a:r>
          </a:p>
        </p:txBody>
      </p:sp>
    </p:spTree>
    <p:extLst>
      <p:ext uri="{BB962C8B-B14F-4D97-AF65-F5344CB8AC3E}">
        <p14:creationId xmlns:p14="http://schemas.microsoft.com/office/powerpoint/2010/main" val="36016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BCNS1105C - Learning outcomes </a:t>
            </a:r>
            <a:r>
              <a:rPr lang="en-GB" sz="1300" dirty="0">
                <a:solidFill>
                  <a:srgbClr val="FF0000"/>
                </a:solidFill>
              </a:rPr>
              <a:t>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35" y="1600200"/>
            <a:ext cx="8803392" cy="50081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/>
              <a:t>Session 7</a:t>
            </a:r>
          </a:p>
          <a:p>
            <a:r>
              <a:rPr lang="en-GB" dirty="0"/>
              <a:t>Identify and develop skills in good impression management, non-verbal</a:t>
            </a:r>
          </a:p>
          <a:p>
            <a:r>
              <a:rPr lang="en-GB" dirty="0"/>
              <a:t>communication, space arrangements, and cross-cultural communication.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Session 8</a:t>
            </a:r>
          </a:p>
          <a:p>
            <a:r>
              <a:rPr lang="en-GB" dirty="0"/>
              <a:t>Identify the characteristics of an effective presentation.</a:t>
            </a:r>
          </a:p>
          <a:p>
            <a:r>
              <a:rPr lang="en-GB" dirty="0"/>
              <a:t>Develop basic skills in presentation design and delivery.</a:t>
            </a:r>
          </a:p>
          <a:p>
            <a:r>
              <a:rPr lang="en-GB" dirty="0"/>
              <a:t>Develop a critical appreciation of details necessary for inspirational talks and speeches.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5793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507</TotalTime>
  <Words>671</Words>
  <Application>Microsoft Macintosh PowerPoint</Application>
  <PresentationFormat>On-screen Show (4:3)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 Black </vt:lpstr>
      <vt:lpstr>BCNS1105C Professional Communications</vt:lpstr>
      <vt:lpstr>PowerPoint Presentation</vt:lpstr>
      <vt:lpstr>Career path – Abhai NEERMAULL</vt:lpstr>
      <vt:lpstr>Introduction</vt:lpstr>
      <vt:lpstr>Overview</vt:lpstr>
      <vt:lpstr>Assessment</vt:lpstr>
      <vt:lpstr>BCNS1105C - Learning outcomes (1 of 4)</vt:lpstr>
      <vt:lpstr>BCNS1105C - Learning outcomes (2 of 4)</vt:lpstr>
      <vt:lpstr>BCNS1105C - Learning outcomes (3 of 4)</vt:lpstr>
      <vt:lpstr>BCNS1105C - Learning outcomes (4 of 4)</vt:lpstr>
      <vt:lpstr>Next week…</vt:lpstr>
      <vt:lpstr>Questions and Concerns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Abhai R NEERMAULL</dc:creator>
  <cp:keywords>[SEC=UNOFFICIAL]</cp:keywords>
  <cp:lastModifiedBy>Abhai Neermaull</cp:lastModifiedBy>
  <cp:revision>69</cp:revision>
  <dcterms:created xsi:type="dcterms:W3CDTF">2014-08-12T07:58:36Z</dcterms:created>
  <dcterms:modified xsi:type="dcterms:W3CDTF">2024-05-18T09:26:17Z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M_Namespace">
    <vt:lpwstr>gov.au</vt:lpwstr>
  </property>
  <property fmtid="{D5CDD505-2E9C-101B-9397-08002B2CF9AE}" pid="3" name="PM_Caveats_Count">
    <vt:lpwstr>0</vt:lpwstr>
  </property>
  <property fmtid="{D5CDD505-2E9C-101B-9397-08002B2CF9AE}" pid="4" name="PM_Version">
    <vt:lpwstr>2018.4</vt:lpwstr>
  </property>
  <property fmtid="{D5CDD505-2E9C-101B-9397-08002B2CF9AE}" pid="5" name="PM_Note">
    <vt:lpwstr/>
  </property>
  <property fmtid="{D5CDD505-2E9C-101B-9397-08002B2CF9AE}" pid="6" name="PMHMAC">
    <vt:lpwstr>v=2022.1;a=SHA256;h=DECA64C34F74001EC099DC34561952729894B1A39FAC0E72B8F7300520B0FBEC</vt:lpwstr>
  </property>
  <property fmtid="{D5CDD505-2E9C-101B-9397-08002B2CF9AE}" pid="7" name="PM_Qualifier">
    <vt:lpwstr/>
  </property>
  <property fmtid="{D5CDD505-2E9C-101B-9397-08002B2CF9AE}" pid="8" name="PM_SecurityClassification">
    <vt:lpwstr>UNOFFICIAL</vt:lpwstr>
  </property>
  <property fmtid="{D5CDD505-2E9C-101B-9397-08002B2CF9AE}" pid="9" name="PM_ProtectiveMarkingValue_Header">
    <vt:lpwstr>UNOFFICIAL</vt:lpwstr>
  </property>
  <property fmtid="{D5CDD505-2E9C-101B-9397-08002B2CF9AE}" pid="10" name="PM_OriginationTimeStamp">
    <vt:lpwstr>2023-10-27T07:21:23Z</vt:lpwstr>
  </property>
  <property fmtid="{D5CDD505-2E9C-101B-9397-08002B2CF9AE}" pid="11" name="PM_Markers">
    <vt:lpwstr/>
  </property>
  <property fmtid="{D5CDD505-2E9C-101B-9397-08002B2CF9AE}" pid="12" name="PM_InsertionValue">
    <vt:lpwstr>UNOFFICIAL</vt:lpwstr>
  </property>
  <property fmtid="{D5CDD505-2E9C-101B-9397-08002B2CF9AE}" pid="13" name="PM_Originator_Hash_SHA1">
    <vt:lpwstr>18761C87329FC043E98C594DEB1C1DCCB242C7B7</vt:lpwstr>
  </property>
  <property fmtid="{D5CDD505-2E9C-101B-9397-08002B2CF9AE}" pid="14" name="PM_DisplayValueSecClassificationWithQualifier">
    <vt:lpwstr>UNOFFICIAL</vt:lpwstr>
  </property>
  <property fmtid="{D5CDD505-2E9C-101B-9397-08002B2CF9AE}" pid="15" name="PM_Originating_FileId">
    <vt:lpwstr>EA9E9A78B845426BB40BE6E57B0B8C7A</vt:lpwstr>
  </property>
  <property fmtid="{D5CDD505-2E9C-101B-9397-08002B2CF9AE}" pid="16" name="PM_ProtectiveMarkingValue_Footer">
    <vt:lpwstr>UNOFFICIAL</vt:lpwstr>
  </property>
  <property fmtid="{D5CDD505-2E9C-101B-9397-08002B2CF9AE}" pid="17" name="PM_ProtectiveMarkingImage_Header">
    <vt:lpwstr>C:\Program Files (x86)\Common Files\janusNET Shared\janusSEAL\Images\DocumentSlashBlue.png</vt:lpwstr>
  </property>
  <property fmtid="{D5CDD505-2E9C-101B-9397-08002B2CF9AE}" pid="18" name="PM_ProtectiveMarkingImage_Footer">
    <vt:lpwstr>C:\Program Files (x86)\Common Files\janusNET Shared\janusSEAL\Images\DocumentSlashBlue.png</vt:lpwstr>
  </property>
  <property fmtid="{D5CDD505-2E9C-101B-9397-08002B2CF9AE}" pid="19" name="PM_Display">
    <vt:lpwstr>UNOFFICIAL</vt:lpwstr>
  </property>
  <property fmtid="{D5CDD505-2E9C-101B-9397-08002B2CF9AE}" pid="20" name="PM_OriginatorUserAccountName_SHA256">
    <vt:lpwstr>CFAC33F43E13D23598C2B2A54715EF3D66D64F679325FDA9769D24E31B7A71AF</vt:lpwstr>
  </property>
  <property fmtid="{D5CDD505-2E9C-101B-9397-08002B2CF9AE}" pid="21" name="PM_OriginatorDomainName_SHA256">
    <vt:lpwstr>6F3591835F3B2A8A025B00B5BA6418010DA3A17C9C26EA9C049FFD28039489A2</vt:lpwstr>
  </property>
  <property fmtid="{D5CDD505-2E9C-101B-9397-08002B2CF9AE}" pid="22" name="PMUuid">
    <vt:lpwstr>v=2022.2;d=gov.au;g=65417EFE-F3B9-5E66-BD91-1E689FEC2EA6</vt:lpwstr>
  </property>
  <property fmtid="{D5CDD505-2E9C-101B-9397-08002B2CF9AE}" pid="23" name="PM_Hash_Version">
    <vt:lpwstr>2022.1</vt:lpwstr>
  </property>
  <property fmtid="{D5CDD505-2E9C-101B-9397-08002B2CF9AE}" pid="24" name="PM_Hash_Salt_Prev">
    <vt:lpwstr>F807798D15428A84B0C78DB338BB584A</vt:lpwstr>
  </property>
  <property fmtid="{D5CDD505-2E9C-101B-9397-08002B2CF9AE}" pid="25" name="PM_Hash_Salt">
    <vt:lpwstr>82CA44A170CDC88D8E814694CFD00632</vt:lpwstr>
  </property>
  <property fmtid="{D5CDD505-2E9C-101B-9397-08002B2CF9AE}" pid="26" name="PM_Hash_SHA1">
    <vt:lpwstr>A405E45EDF9EE9B03F6E5B969CEACCC40378E1FD</vt:lpwstr>
  </property>
  <property fmtid="{D5CDD505-2E9C-101B-9397-08002B2CF9AE}" pid="27" name="PM_PrintOutPlacement_PPT">
    <vt:lpwstr/>
  </property>
</Properties>
</file>