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9" r:id="rId3"/>
    <p:sldId id="282" r:id="rId4"/>
    <p:sldId id="260" r:id="rId5"/>
    <p:sldId id="262" r:id="rId6"/>
    <p:sldId id="263" r:id="rId7"/>
    <p:sldId id="283" r:id="rId8"/>
    <p:sldId id="284" r:id="rId9"/>
    <p:sldId id="286" r:id="rId10"/>
    <p:sldId id="287" r:id="rId11"/>
    <p:sldId id="2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9" autoAdjust="0"/>
    <p:restoredTop sz="82574"/>
  </p:normalViewPr>
  <p:slideViewPr>
    <p:cSldViewPr snapToGrid="0" showGuides="1">
      <p:cViewPr varScale="1">
        <p:scale>
          <a:sx n="116" d="100"/>
          <a:sy n="116" d="100"/>
        </p:scale>
        <p:origin x="133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62C43B-34D4-971D-2526-EC0F8BAC2D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BA2D997-34C6-01E1-6034-90116BF0A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4B5650-420A-4FA2-B717-2A40A585773D}" type="datetimeFigureOut">
              <a:rPr lang="en-GB" smtClean="0"/>
              <a:t>25/05/2024</a:t>
            </a:fld>
            <a:endParaRPr lang="en-GB"/>
          </a:p>
        </p:txBody>
      </p:sp>
      <p:sp>
        <p:nvSpPr>
          <p:cNvPr id="4" name="Footer Placeholder 3">
            <a:extLst>
              <a:ext uri="{FF2B5EF4-FFF2-40B4-BE49-F238E27FC236}">
                <a16:creationId xmlns:a16="http://schemas.microsoft.com/office/drawing/2014/main" id="{80959A13-3742-7834-10A6-DB54B9A0EB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8F60A12-D137-2F28-C37E-B737A33BC7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53CAAA-0AD2-45F1-97B3-492D732F8B40}" type="slidenum">
              <a:rPr lang="en-GB" smtClean="0"/>
              <a:t>‹#›</a:t>
            </a:fld>
            <a:endParaRPr lang="en-GB"/>
          </a:p>
        </p:txBody>
      </p:sp>
    </p:spTree>
    <p:extLst>
      <p:ext uri="{BB962C8B-B14F-4D97-AF65-F5344CB8AC3E}">
        <p14:creationId xmlns:p14="http://schemas.microsoft.com/office/powerpoint/2010/main" val="2707689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07233-46D8-42A7-BB4A-546C51AB0EFB}" type="datetimeFigureOut">
              <a:rPr lang="en-GB" smtClean="0"/>
              <a:t>25/05/2024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C7D13-E33D-4BBF-A72B-1FBC5E82B877}" type="slidenum">
              <a:rPr lang="en-GB" smtClean="0"/>
              <a:t>‹#›</a:t>
            </a:fld>
            <a:endParaRPr lang="en-GB"/>
          </a:p>
        </p:txBody>
      </p:sp>
    </p:spTree>
    <p:extLst>
      <p:ext uri="{BB962C8B-B14F-4D97-AF65-F5344CB8AC3E}">
        <p14:creationId xmlns:p14="http://schemas.microsoft.com/office/powerpoint/2010/main" val="337752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AC7D13-E33D-4BBF-A72B-1FBC5E82B877}" type="slidenum">
              <a:rPr lang="en-GB" smtClean="0"/>
              <a:t>1</a:t>
            </a:fld>
            <a:endParaRPr lang="en-GB"/>
          </a:p>
        </p:txBody>
      </p:sp>
      <p:sp>
        <p:nvSpPr>
          <p:cNvPr id="5" name="Footer Placeholder 4">
            <a:extLst>
              <a:ext uri="{FF2B5EF4-FFF2-40B4-BE49-F238E27FC236}">
                <a16:creationId xmlns:a16="http://schemas.microsoft.com/office/drawing/2014/main" id="{08FB7535-3F33-C2D8-2AA4-716DA03B6704}"/>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C6E71910-0B93-D3A5-3076-174EE75E3E8E}"/>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44255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2</a:t>
            </a:fld>
            <a:endParaRPr lang="en-GB"/>
          </a:p>
        </p:txBody>
      </p:sp>
      <p:sp>
        <p:nvSpPr>
          <p:cNvPr id="5" name="Footer Placeholder 4">
            <a:extLst>
              <a:ext uri="{FF2B5EF4-FFF2-40B4-BE49-F238E27FC236}">
                <a16:creationId xmlns:a16="http://schemas.microsoft.com/office/drawing/2014/main" id="{805AF910-CEC9-2545-BA64-302A84A09D8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F3952B7C-7AE4-5EA3-FA97-743785D066FB}"/>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3684849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3</a:t>
            </a:fld>
            <a:endParaRPr lang="en-GB"/>
          </a:p>
        </p:txBody>
      </p:sp>
      <p:sp>
        <p:nvSpPr>
          <p:cNvPr id="5" name="Footer Placeholder 4">
            <a:extLst>
              <a:ext uri="{FF2B5EF4-FFF2-40B4-BE49-F238E27FC236}">
                <a16:creationId xmlns:a16="http://schemas.microsoft.com/office/drawing/2014/main" id="{805AF910-CEC9-2545-BA64-302A84A09D8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F3952B7C-7AE4-5EA3-FA97-743785D066FB}"/>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58308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4</a:t>
            </a:fld>
            <a:endParaRPr lang="en-GB"/>
          </a:p>
        </p:txBody>
      </p:sp>
      <p:sp>
        <p:nvSpPr>
          <p:cNvPr id="5" name="Footer Placeholder 4">
            <a:extLst>
              <a:ext uri="{FF2B5EF4-FFF2-40B4-BE49-F238E27FC236}">
                <a16:creationId xmlns:a16="http://schemas.microsoft.com/office/drawing/2014/main" id="{363B81CE-E9AA-4DBC-4DB3-B85A996D9BE9}"/>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9A1BD6BF-0427-8C8E-418A-C990C93B158C}"/>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732484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Intrapersonal</a:t>
            </a:r>
            <a:r>
              <a:rPr lang="en-GB" baseline="0" dirty="0"/>
              <a:t> Communication – communication within self, within ones own mind</a:t>
            </a:r>
          </a:p>
          <a:p>
            <a:endParaRPr lang="en-GB" baseline="0" dirty="0"/>
          </a:p>
          <a:p>
            <a:r>
              <a:rPr lang="en-GB" baseline="0" dirty="0"/>
              <a:t>Interpersonal Communication – communication with others, other people’s minds</a:t>
            </a:r>
          </a:p>
          <a:p>
            <a:endParaRPr lang="en-GB" baseline="0" dirty="0"/>
          </a:p>
          <a:p>
            <a:r>
              <a:rPr lang="en-GB" baseline="0" dirty="0"/>
              <a:t>Professional communication deals with both, but at different and often overlapping stages</a:t>
            </a:r>
          </a:p>
          <a:p>
            <a:endParaRPr lang="en-GB" baseline="0" dirty="0"/>
          </a:p>
          <a:p>
            <a:r>
              <a:rPr lang="en-GB" baseline="0" dirty="0"/>
              <a:t>Message = actual info or data encoded by sender and conveyed through meaning </a:t>
            </a:r>
          </a:p>
          <a:p>
            <a:endParaRPr lang="en-GB" baseline="0" dirty="0"/>
          </a:p>
          <a:p>
            <a:r>
              <a:rPr lang="en-GB" baseline="0" dirty="0"/>
              <a:t>Meaning = decoding of the message by the recipient</a:t>
            </a:r>
          </a:p>
          <a:p>
            <a:endParaRPr lang="en-GB" baseline="0" dirty="0"/>
          </a:p>
          <a:p>
            <a:r>
              <a:rPr lang="en-GB" dirty="0"/>
              <a:t>Sign = one element of a code</a:t>
            </a:r>
            <a:r>
              <a:rPr lang="en-GB" baseline="0" dirty="0"/>
              <a:t> system, for example, letters of the alphabet</a:t>
            </a:r>
          </a:p>
          <a:p>
            <a:endParaRPr lang="en-GB" baseline="0" dirty="0"/>
          </a:p>
          <a:p>
            <a:r>
              <a:rPr lang="en-GB" baseline="0" dirty="0"/>
              <a:t>Code = set of signs through which messages are encoded and then conveyed through a channel via a medium as meaning</a:t>
            </a:r>
          </a:p>
          <a:p>
            <a:endParaRPr lang="en-GB" baseline="0" dirty="0"/>
          </a:p>
          <a:p>
            <a:r>
              <a:rPr lang="en-GB" baseline="0" dirty="0"/>
              <a:t>Channel = physical means that is used to convey meaning</a:t>
            </a:r>
          </a:p>
          <a:p>
            <a:endParaRPr lang="en-GB" baseline="0" dirty="0"/>
          </a:p>
          <a:p>
            <a:r>
              <a:rPr lang="en-GB" baseline="0" dirty="0"/>
              <a:t>Medium = actual decoding “device“ by the human mind/sensory receptors, that is:</a:t>
            </a:r>
          </a:p>
          <a:p>
            <a:r>
              <a:rPr lang="en-GB" baseline="0" dirty="0"/>
              <a:t>	Sound by ears</a:t>
            </a:r>
          </a:p>
          <a:p>
            <a:r>
              <a:rPr lang="en-GB" baseline="0" dirty="0"/>
              <a:t>	Visuals by eyes</a:t>
            </a:r>
          </a:p>
          <a:p>
            <a:r>
              <a:rPr lang="en-GB" dirty="0"/>
              <a:t>	Smell by nose</a:t>
            </a:r>
          </a:p>
          <a:p>
            <a:r>
              <a:rPr lang="en-GB" dirty="0"/>
              <a:t>	Taste by tongue</a:t>
            </a:r>
          </a:p>
          <a:p>
            <a:r>
              <a:rPr lang="en-GB" dirty="0"/>
              <a:t>	Sense of touch by skin</a:t>
            </a:r>
          </a:p>
        </p:txBody>
      </p:sp>
      <p:sp>
        <p:nvSpPr>
          <p:cNvPr id="4" name="Slide Number Placeholder 3"/>
          <p:cNvSpPr>
            <a:spLocks noGrp="1"/>
          </p:cNvSpPr>
          <p:nvPr>
            <p:ph type="sldNum" sz="quarter" idx="10"/>
          </p:nvPr>
        </p:nvSpPr>
        <p:spPr/>
        <p:txBody>
          <a:bodyPr/>
          <a:lstStyle/>
          <a:p>
            <a:fld id="{4C0BE3BF-07F3-8C44-9156-D9A067B64946}" type="slidenum">
              <a:rPr lang="en-GB" smtClean="0"/>
              <a:pPr/>
              <a:t>7</a:t>
            </a:fld>
            <a:endParaRPr lang="en-GB"/>
          </a:p>
        </p:txBody>
      </p:sp>
    </p:spTree>
    <p:extLst>
      <p:ext uri="{BB962C8B-B14F-4D97-AF65-F5344CB8AC3E}">
        <p14:creationId xmlns:p14="http://schemas.microsoft.com/office/powerpoint/2010/main" val="3496837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Intrapersonal</a:t>
            </a:r>
            <a:r>
              <a:rPr lang="en-GB" baseline="0" dirty="0"/>
              <a:t> Communication – communication within self, within ones own mind</a:t>
            </a:r>
          </a:p>
          <a:p>
            <a:endParaRPr lang="en-GB" baseline="0" dirty="0"/>
          </a:p>
          <a:p>
            <a:r>
              <a:rPr lang="en-GB" baseline="0" dirty="0"/>
              <a:t>Interpersonal Communication – communication with others, other people’s minds</a:t>
            </a:r>
          </a:p>
          <a:p>
            <a:endParaRPr lang="en-GB" baseline="0" dirty="0"/>
          </a:p>
          <a:p>
            <a:r>
              <a:rPr lang="en-GB" baseline="0" dirty="0"/>
              <a:t>Professional communication deals with both, but at different and often overlapping stages</a:t>
            </a:r>
          </a:p>
          <a:p>
            <a:endParaRPr lang="en-GB" baseline="0" dirty="0"/>
          </a:p>
          <a:p>
            <a:r>
              <a:rPr lang="en-GB" baseline="0" dirty="0"/>
              <a:t>Message = actual info or data encoded by sender and conveyed through meaning </a:t>
            </a:r>
          </a:p>
          <a:p>
            <a:endParaRPr lang="en-GB" baseline="0" dirty="0"/>
          </a:p>
          <a:p>
            <a:r>
              <a:rPr lang="en-GB" baseline="0" dirty="0"/>
              <a:t>Meaning = decoding of the message by the recipient</a:t>
            </a:r>
          </a:p>
          <a:p>
            <a:endParaRPr lang="en-GB" baseline="0" dirty="0"/>
          </a:p>
          <a:p>
            <a:r>
              <a:rPr lang="en-GB" dirty="0"/>
              <a:t>Sign = one element of a code</a:t>
            </a:r>
            <a:r>
              <a:rPr lang="en-GB" baseline="0" dirty="0"/>
              <a:t> system, for example, letters of the alphabet</a:t>
            </a:r>
          </a:p>
          <a:p>
            <a:endParaRPr lang="en-GB" baseline="0" dirty="0"/>
          </a:p>
          <a:p>
            <a:r>
              <a:rPr lang="en-GB" baseline="0" dirty="0"/>
              <a:t>Code = set of signs through which messages are encoded and then conveyed through a channel via a medium as meaning</a:t>
            </a:r>
          </a:p>
          <a:p>
            <a:endParaRPr lang="en-GB" baseline="0" dirty="0"/>
          </a:p>
          <a:p>
            <a:r>
              <a:rPr lang="en-GB" baseline="0" dirty="0"/>
              <a:t>Channel = physical means that is used to convey meaning</a:t>
            </a:r>
          </a:p>
          <a:p>
            <a:endParaRPr lang="en-GB" baseline="0" dirty="0"/>
          </a:p>
          <a:p>
            <a:r>
              <a:rPr lang="en-GB" baseline="0" dirty="0"/>
              <a:t>Medium = actual decoding “device“ by the human mind/sensory receptors, that is:</a:t>
            </a:r>
          </a:p>
          <a:p>
            <a:r>
              <a:rPr lang="en-GB" baseline="0" dirty="0"/>
              <a:t>	Sound by ears</a:t>
            </a:r>
          </a:p>
          <a:p>
            <a:r>
              <a:rPr lang="en-GB" baseline="0" dirty="0"/>
              <a:t>	Visuals by eyes</a:t>
            </a:r>
          </a:p>
          <a:p>
            <a:r>
              <a:rPr lang="en-GB" dirty="0"/>
              <a:t>	Smell by nose</a:t>
            </a:r>
          </a:p>
          <a:p>
            <a:r>
              <a:rPr lang="en-GB" dirty="0"/>
              <a:t>	Taste by tongue</a:t>
            </a:r>
          </a:p>
          <a:p>
            <a:r>
              <a:rPr lang="en-GB" dirty="0"/>
              <a:t>	Sense of touch by skin</a:t>
            </a:r>
          </a:p>
          <a:p>
            <a:endParaRPr lang="en-GB" dirty="0"/>
          </a:p>
          <a:p>
            <a:r>
              <a:rPr lang="en-GB" dirty="0"/>
              <a:t>Noise = anything that interferes with the communication</a:t>
            </a:r>
            <a:r>
              <a:rPr lang="en-GB" baseline="0" dirty="0"/>
              <a:t> process</a:t>
            </a:r>
          </a:p>
          <a:p>
            <a:r>
              <a:rPr lang="en-GB" baseline="0" dirty="0"/>
              <a:t>	Mechanical noise in the channel or the medium</a:t>
            </a:r>
          </a:p>
          <a:p>
            <a:r>
              <a:rPr lang="en-GB" baseline="0" dirty="0"/>
              <a:t>	Environmental noise in the space where communication takes place</a:t>
            </a:r>
          </a:p>
          <a:p>
            <a:r>
              <a:rPr lang="en-GB" baseline="0" dirty="0"/>
              <a:t>	Internal noise in intrapersonal communication – selective attention | selective distortion | selective retention</a:t>
            </a:r>
          </a:p>
          <a:p>
            <a:r>
              <a:rPr lang="en-GB" baseline="0" dirty="0"/>
              <a:t>	Semantic noise in the coding/sign system</a:t>
            </a:r>
          </a:p>
          <a:p>
            <a:endParaRPr lang="en-GB" baseline="0" dirty="0"/>
          </a:p>
          <a:p>
            <a:r>
              <a:rPr lang="en-GB" baseline="0" dirty="0"/>
              <a:t>Feedback = verbal and non-verbal response to source’s messages</a:t>
            </a:r>
          </a:p>
          <a:p>
            <a:endParaRPr lang="en-GB" baseline="0"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4C0BE3BF-07F3-8C44-9156-D9A067B64946}" type="slidenum">
              <a:rPr lang="en-GB" smtClean="0"/>
              <a:pPr/>
              <a:t>8</a:t>
            </a:fld>
            <a:endParaRPr lang="en-GB"/>
          </a:p>
        </p:txBody>
      </p:sp>
    </p:spTree>
    <p:extLst>
      <p:ext uri="{BB962C8B-B14F-4D97-AF65-F5344CB8AC3E}">
        <p14:creationId xmlns:p14="http://schemas.microsoft.com/office/powerpoint/2010/main" val="574582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9D1A-6323-A106-483D-5EF22ADDCA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6C49771-4944-8FBB-7FAB-03F52C681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1F67B94-7AB7-D764-D620-8EC2F133AEE9}"/>
              </a:ext>
            </a:extLst>
          </p:cNvPr>
          <p:cNvSpPr>
            <a:spLocks noGrp="1"/>
          </p:cNvSpPr>
          <p:nvPr>
            <p:ph type="dt" sz="half" idx="10"/>
          </p:nvPr>
        </p:nvSpPr>
        <p:spPr/>
        <p:txBody>
          <a:bodyPr/>
          <a:lstStyle/>
          <a:p>
            <a:fld id="{9AFCFDD6-70CD-46BB-9E01-E4570873DEC8}" type="datetimeFigureOut">
              <a:rPr lang="en-GB" smtClean="0"/>
              <a:t>25/05/2024</a:t>
            </a:fld>
            <a:endParaRPr lang="en-GB"/>
          </a:p>
        </p:txBody>
      </p:sp>
      <p:sp>
        <p:nvSpPr>
          <p:cNvPr id="5" name="Footer Placeholder 4">
            <a:extLst>
              <a:ext uri="{FF2B5EF4-FFF2-40B4-BE49-F238E27FC236}">
                <a16:creationId xmlns:a16="http://schemas.microsoft.com/office/drawing/2014/main" id="{3A045297-15ED-01FD-548E-B7B6AF31FD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EE8429-A2D6-712A-50E4-2480F7438078}"/>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5793913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9F64-4617-51CA-C5BE-A1C84B3935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EB40BB-9AD0-809A-48DA-3CA0C130D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A84BC1-07CB-10B1-05D5-751ED68BC381}"/>
              </a:ext>
            </a:extLst>
          </p:cNvPr>
          <p:cNvSpPr>
            <a:spLocks noGrp="1"/>
          </p:cNvSpPr>
          <p:nvPr>
            <p:ph type="dt" sz="half" idx="10"/>
          </p:nvPr>
        </p:nvSpPr>
        <p:spPr/>
        <p:txBody>
          <a:bodyPr/>
          <a:lstStyle/>
          <a:p>
            <a:fld id="{9AFCFDD6-70CD-46BB-9E01-E4570873DEC8}" type="datetimeFigureOut">
              <a:rPr lang="en-GB" smtClean="0"/>
              <a:t>25/05/2024</a:t>
            </a:fld>
            <a:endParaRPr lang="en-GB"/>
          </a:p>
        </p:txBody>
      </p:sp>
      <p:sp>
        <p:nvSpPr>
          <p:cNvPr id="5" name="Footer Placeholder 4">
            <a:extLst>
              <a:ext uri="{FF2B5EF4-FFF2-40B4-BE49-F238E27FC236}">
                <a16:creationId xmlns:a16="http://schemas.microsoft.com/office/drawing/2014/main" id="{25704F50-70B4-7DA7-5DC0-55CB950720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390979-7F74-0362-9E24-2394C624096B}"/>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9853114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D161B-3808-44A4-F65A-057CF2C08D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C5A28E-AAD4-75F5-F07A-999C8775C7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4CCB12-1A82-41CD-5E52-48E94972925E}"/>
              </a:ext>
            </a:extLst>
          </p:cNvPr>
          <p:cNvSpPr>
            <a:spLocks noGrp="1"/>
          </p:cNvSpPr>
          <p:nvPr>
            <p:ph type="dt" sz="half" idx="10"/>
          </p:nvPr>
        </p:nvSpPr>
        <p:spPr/>
        <p:txBody>
          <a:bodyPr/>
          <a:lstStyle/>
          <a:p>
            <a:fld id="{9AFCFDD6-70CD-46BB-9E01-E4570873DEC8}" type="datetimeFigureOut">
              <a:rPr lang="en-GB" smtClean="0"/>
              <a:t>25/05/2024</a:t>
            </a:fld>
            <a:endParaRPr lang="en-GB"/>
          </a:p>
        </p:txBody>
      </p:sp>
      <p:sp>
        <p:nvSpPr>
          <p:cNvPr id="5" name="Footer Placeholder 4">
            <a:extLst>
              <a:ext uri="{FF2B5EF4-FFF2-40B4-BE49-F238E27FC236}">
                <a16:creationId xmlns:a16="http://schemas.microsoft.com/office/drawing/2014/main" id="{E432B559-52EC-2851-2D61-39619242B4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75CDCF-B03F-F4E5-B5F0-58CDA404DE74}"/>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27474204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9FEE-2A7E-879E-13B8-DC41A0EF4E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A0B647-3DFB-FDDB-9AE6-DAD00BACB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87BD3E-281C-382C-7B25-F9B94521E3F6}"/>
              </a:ext>
            </a:extLst>
          </p:cNvPr>
          <p:cNvSpPr>
            <a:spLocks noGrp="1"/>
          </p:cNvSpPr>
          <p:nvPr>
            <p:ph type="dt" sz="half" idx="10"/>
          </p:nvPr>
        </p:nvSpPr>
        <p:spPr/>
        <p:txBody>
          <a:bodyPr/>
          <a:lstStyle/>
          <a:p>
            <a:fld id="{9AFCFDD6-70CD-46BB-9E01-E4570873DEC8}" type="datetimeFigureOut">
              <a:rPr lang="en-GB" smtClean="0"/>
              <a:t>25/05/2024</a:t>
            </a:fld>
            <a:endParaRPr lang="en-GB"/>
          </a:p>
        </p:txBody>
      </p:sp>
      <p:sp>
        <p:nvSpPr>
          <p:cNvPr id="5" name="Footer Placeholder 4">
            <a:extLst>
              <a:ext uri="{FF2B5EF4-FFF2-40B4-BE49-F238E27FC236}">
                <a16:creationId xmlns:a16="http://schemas.microsoft.com/office/drawing/2014/main" id="{907FD708-8FFD-C967-99CB-297DE83989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AB04BD-FE37-8DA3-86D2-04CF97CC9FD6}"/>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6749476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4538-8FB5-F1D4-2119-FEA917457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45866B-1833-BF4A-0205-DB0DBACB2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3ECB8A-0281-5FB6-0DB3-9C4DF7D705C0}"/>
              </a:ext>
            </a:extLst>
          </p:cNvPr>
          <p:cNvSpPr>
            <a:spLocks noGrp="1"/>
          </p:cNvSpPr>
          <p:nvPr>
            <p:ph type="dt" sz="half" idx="10"/>
          </p:nvPr>
        </p:nvSpPr>
        <p:spPr/>
        <p:txBody>
          <a:bodyPr/>
          <a:lstStyle/>
          <a:p>
            <a:fld id="{9AFCFDD6-70CD-46BB-9E01-E4570873DEC8}" type="datetimeFigureOut">
              <a:rPr lang="en-GB" smtClean="0"/>
              <a:t>25/05/2024</a:t>
            </a:fld>
            <a:endParaRPr lang="en-GB"/>
          </a:p>
        </p:txBody>
      </p:sp>
      <p:sp>
        <p:nvSpPr>
          <p:cNvPr id="5" name="Footer Placeholder 4">
            <a:extLst>
              <a:ext uri="{FF2B5EF4-FFF2-40B4-BE49-F238E27FC236}">
                <a16:creationId xmlns:a16="http://schemas.microsoft.com/office/drawing/2014/main" id="{F94AEBE3-C25A-7EC0-B440-30FA0DA458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9F9A7A-34DD-5963-2675-286F97B40CD5}"/>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4302156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FE7C-908C-F15A-6011-FE77D087D0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DDA036-03F2-5820-6C53-367C3BEDB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4465C7B-7726-7115-2476-D093F66AE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91FEBA-461B-1B76-40EF-6D131B9157A4}"/>
              </a:ext>
            </a:extLst>
          </p:cNvPr>
          <p:cNvSpPr>
            <a:spLocks noGrp="1"/>
          </p:cNvSpPr>
          <p:nvPr>
            <p:ph type="dt" sz="half" idx="10"/>
          </p:nvPr>
        </p:nvSpPr>
        <p:spPr/>
        <p:txBody>
          <a:bodyPr/>
          <a:lstStyle/>
          <a:p>
            <a:fld id="{9AFCFDD6-70CD-46BB-9E01-E4570873DEC8}" type="datetimeFigureOut">
              <a:rPr lang="en-GB" smtClean="0"/>
              <a:t>25/05/2024</a:t>
            </a:fld>
            <a:endParaRPr lang="en-GB"/>
          </a:p>
        </p:txBody>
      </p:sp>
      <p:sp>
        <p:nvSpPr>
          <p:cNvPr id="6" name="Footer Placeholder 5">
            <a:extLst>
              <a:ext uri="{FF2B5EF4-FFF2-40B4-BE49-F238E27FC236}">
                <a16:creationId xmlns:a16="http://schemas.microsoft.com/office/drawing/2014/main" id="{E4EED002-971B-52D1-DE95-27A071A30D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81F6B-0FE9-7684-DF3F-F57DCB359788}"/>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10565169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460-A395-54F9-D5CF-BC39ECD67F8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8A3A9F-DBD8-2A97-641B-E74081426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9C725B-AA6E-AA2C-D92E-6E87A42E2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1DA2A4-4E01-0CED-BF87-305D0CBCC6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9E2B2E-4ED6-99EA-E610-BB769DF87B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ADB607A-0F23-133A-8091-860F176BBE62}"/>
              </a:ext>
            </a:extLst>
          </p:cNvPr>
          <p:cNvSpPr>
            <a:spLocks noGrp="1"/>
          </p:cNvSpPr>
          <p:nvPr>
            <p:ph type="dt" sz="half" idx="10"/>
          </p:nvPr>
        </p:nvSpPr>
        <p:spPr/>
        <p:txBody>
          <a:bodyPr/>
          <a:lstStyle/>
          <a:p>
            <a:fld id="{9AFCFDD6-70CD-46BB-9E01-E4570873DEC8}" type="datetimeFigureOut">
              <a:rPr lang="en-GB" smtClean="0"/>
              <a:t>25/05/2024</a:t>
            </a:fld>
            <a:endParaRPr lang="en-GB"/>
          </a:p>
        </p:txBody>
      </p:sp>
      <p:sp>
        <p:nvSpPr>
          <p:cNvPr id="8" name="Footer Placeholder 7">
            <a:extLst>
              <a:ext uri="{FF2B5EF4-FFF2-40B4-BE49-F238E27FC236}">
                <a16:creationId xmlns:a16="http://schemas.microsoft.com/office/drawing/2014/main" id="{09188427-45C6-FD41-3B12-1E5538C785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B593FE2-071F-666C-794F-3A94794EF9C4}"/>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6129894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B7B9-ED7A-05B5-F851-8E26295489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57E108-6EB6-5817-FEFB-B84D9EA83D4E}"/>
              </a:ext>
            </a:extLst>
          </p:cNvPr>
          <p:cNvSpPr>
            <a:spLocks noGrp="1"/>
          </p:cNvSpPr>
          <p:nvPr>
            <p:ph type="dt" sz="half" idx="10"/>
          </p:nvPr>
        </p:nvSpPr>
        <p:spPr/>
        <p:txBody>
          <a:bodyPr/>
          <a:lstStyle/>
          <a:p>
            <a:fld id="{9AFCFDD6-70CD-46BB-9E01-E4570873DEC8}" type="datetimeFigureOut">
              <a:rPr lang="en-GB" smtClean="0"/>
              <a:t>25/05/2024</a:t>
            </a:fld>
            <a:endParaRPr lang="en-GB"/>
          </a:p>
        </p:txBody>
      </p:sp>
      <p:sp>
        <p:nvSpPr>
          <p:cNvPr id="4" name="Footer Placeholder 3">
            <a:extLst>
              <a:ext uri="{FF2B5EF4-FFF2-40B4-BE49-F238E27FC236}">
                <a16:creationId xmlns:a16="http://schemas.microsoft.com/office/drawing/2014/main" id="{88150E2A-13CF-B762-1C72-6614C7A58B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85BAF5B-149D-46CD-E3A5-8B01A47EF113}"/>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29258967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3F9AA-7C1F-DD61-25ED-8A51E82E877E}"/>
              </a:ext>
            </a:extLst>
          </p:cNvPr>
          <p:cNvSpPr>
            <a:spLocks noGrp="1"/>
          </p:cNvSpPr>
          <p:nvPr>
            <p:ph type="dt" sz="half" idx="10"/>
          </p:nvPr>
        </p:nvSpPr>
        <p:spPr/>
        <p:txBody>
          <a:bodyPr/>
          <a:lstStyle/>
          <a:p>
            <a:fld id="{9AFCFDD6-70CD-46BB-9E01-E4570873DEC8}" type="datetimeFigureOut">
              <a:rPr lang="en-GB" smtClean="0"/>
              <a:t>25/05/2024</a:t>
            </a:fld>
            <a:endParaRPr lang="en-GB"/>
          </a:p>
        </p:txBody>
      </p:sp>
      <p:sp>
        <p:nvSpPr>
          <p:cNvPr id="3" name="Footer Placeholder 2">
            <a:extLst>
              <a:ext uri="{FF2B5EF4-FFF2-40B4-BE49-F238E27FC236}">
                <a16:creationId xmlns:a16="http://schemas.microsoft.com/office/drawing/2014/main" id="{F2E17A41-9F0C-8997-011E-609AFC214A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ABEBA4-D34C-F941-7B75-322F0396450D}"/>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42566541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7B5B-0A28-6BC0-9BFC-18472A149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8BCCEE-DC32-3679-0999-45B83FE6F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0A77E7-531A-6FEE-B7D4-612ACA02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89F7B-F61C-4BA3-C57F-8AC5B04E212F}"/>
              </a:ext>
            </a:extLst>
          </p:cNvPr>
          <p:cNvSpPr>
            <a:spLocks noGrp="1"/>
          </p:cNvSpPr>
          <p:nvPr>
            <p:ph type="dt" sz="half" idx="10"/>
          </p:nvPr>
        </p:nvSpPr>
        <p:spPr/>
        <p:txBody>
          <a:bodyPr/>
          <a:lstStyle/>
          <a:p>
            <a:fld id="{9AFCFDD6-70CD-46BB-9E01-E4570873DEC8}" type="datetimeFigureOut">
              <a:rPr lang="en-GB" smtClean="0"/>
              <a:t>25/05/2024</a:t>
            </a:fld>
            <a:endParaRPr lang="en-GB"/>
          </a:p>
        </p:txBody>
      </p:sp>
      <p:sp>
        <p:nvSpPr>
          <p:cNvPr id="6" name="Footer Placeholder 5">
            <a:extLst>
              <a:ext uri="{FF2B5EF4-FFF2-40B4-BE49-F238E27FC236}">
                <a16:creationId xmlns:a16="http://schemas.microsoft.com/office/drawing/2014/main" id="{14F3B4B8-124B-220E-44F4-57ABBE3077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6A9AB-98EA-8529-C141-AB6A36BAB963}"/>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6349933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3100-4CE7-F106-36FD-177B178A0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8E7E8D-D8BF-2D1B-5727-07242CE5C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1367B6E-D4FD-EF6B-F1B1-BE4DE99B8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AEA02-2823-7F3C-A385-5E9F6F02EBBC}"/>
              </a:ext>
            </a:extLst>
          </p:cNvPr>
          <p:cNvSpPr>
            <a:spLocks noGrp="1"/>
          </p:cNvSpPr>
          <p:nvPr>
            <p:ph type="dt" sz="half" idx="10"/>
          </p:nvPr>
        </p:nvSpPr>
        <p:spPr/>
        <p:txBody>
          <a:bodyPr/>
          <a:lstStyle/>
          <a:p>
            <a:fld id="{9AFCFDD6-70CD-46BB-9E01-E4570873DEC8}" type="datetimeFigureOut">
              <a:rPr lang="en-GB" smtClean="0"/>
              <a:t>25/05/2024</a:t>
            </a:fld>
            <a:endParaRPr lang="en-GB"/>
          </a:p>
        </p:txBody>
      </p:sp>
      <p:sp>
        <p:nvSpPr>
          <p:cNvPr id="6" name="Footer Placeholder 5">
            <a:extLst>
              <a:ext uri="{FF2B5EF4-FFF2-40B4-BE49-F238E27FC236}">
                <a16:creationId xmlns:a16="http://schemas.microsoft.com/office/drawing/2014/main" id="{EC4341A0-3EC4-1533-378C-4331616FA2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CBEDD0-0B36-9825-1665-EFA742029FB6}"/>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41233515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D0B3C6-EDE5-35DF-736C-1F87A25A6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C01C1-FCB5-F97E-8440-E65019C90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25DB78-EBE7-AFA5-2FB4-24AC6A99D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CFDD6-70CD-46BB-9E01-E4570873DEC8}" type="datetimeFigureOut">
              <a:rPr lang="en-GB" smtClean="0"/>
              <a:t>25/05/2024</a:t>
            </a:fld>
            <a:endParaRPr lang="en-GB"/>
          </a:p>
        </p:txBody>
      </p:sp>
      <p:sp>
        <p:nvSpPr>
          <p:cNvPr id="5" name="Footer Placeholder 4">
            <a:extLst>
              <a:ext uri="{FF2B5EF4-FFF2-40B4-BE49-F238E27FC236}">
                <a16:creationId xmlns:a16="http://schemas.microsoft.com/office/drawing/2014/main" id="{490B6844-21EC-5222-33D1-E682E7594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242B67-4BE3-B2D4-9B04-F8D42276A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8ADDC-690E-4006-9206-DDDD9BE3F0FF}" type="slidenum">
              <a:rPr lang="en-GB" smtClean="0"/>
              <a:t>‹#›</a:t>
            </a:fld>
            <a:endParaRPr lang="en-GB"/>
          </a:p>
        </p:txBody>
      </p:sp>
    </p:spTree>
    <p:extLst>
      <p:ext uri="{BB962C8B-B14F-4D97-AF65-F5344CB8AC3E}">
        <p14:creationId xmlns:p14="http://schemas.microsoft.com/office/powerpoint/2010/main" val="1723785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FD48-80FE-599F-2916-04569A3D9C20}"/>
              </a:ext>
            </a:extLst>
          </p:cNvPr>
          <p:cNvSpPr>
            <a:spLocks noGrp="1"/>
          </p:cNvSpPr>
          <p:nvPr>
            <p:ph type="ctrTitle"/>
          </p:nvPr>
        </p:nvSpPr>
        <p:spPr>
          <a:xfrm>
            <a:off x="383754" y="1041400"/>
            <a:ext cx="11424492" cy="2387600"/>
          </a:xfrm>
        </p:spPr>
        <p:txBody>
          <a:bodyPr>
            <a:normAutofit/>
          </a:bodyPr>
          <a:lstStyle/>
          <a:p>
            <a:r>
              <a:rPr lang="en-GB" b="1" dirty="0">
                <a:solidFill>
                  <a:srgbClr val="0070C0"/>
                </a:solidFill>
              </a:rPr>
              <a:t>Professional Communication</a:t>
            </a:r>
          </a:p>
        </p:txBody>
      </p:sp>
      <p:sp>
        <p:nvSpPr>
          <p:cNvPr id="3" name="Subtitle 2">
            <a:extLst>
              <a:ext uri="{FF2B5EF4-FFF2-40B4-BE49-F238E27FC236}">
                <a16:creationId xmlns:a16="http://schemas.microsoft.com/office/drawing/2014/main" id="{2D73BBB8-C869-41FB-9EC0-ECC8DCEB2D05}"/>
              </a:ext>
            </a:extLst>
          </p:cNvPr>
          <p:cNvSpPr>
            <a:spLocks noGrp="1"/>
          </p:cNvSpPr>
          <p:nvPr>
            <p:ph type="subTitle" idx="1"/>
          </p:nvPr>
        </p:nvSpPr>
        <p:spPr>
          <a:xfrm>
            <a:off x="1524000" y="3602038"/>
            <a:ext cx="9144000" cy="454955"/>
          </a:xfrm>
        </p:spPr>
        <p:txBody>
          <a:bodyPr>
            <a:normAutofit fontScale="92500" lnSpcReduction="20000"/>
          </a:bodyPr>
          <a:lstStyle/>
          <a:p>
            <a:r>
              <a:rPr lang="en-GB" sz="3200" i="1" dirty="0"/>
              <a:t>An Introduction</a:t>
            </a:r>
          </a:p>
        </p:txBody>
      </p:sp>
      <p:sp>
        <p:nvSpPr>
          <p:cNvPr id="4" name="Subtitle 2">
            <a:extLst>
              <a:ext uri="{FF2B5EF4-FFF2-40B4-BE49-F238E27FC236}">
                <a16:creationId xmlns:a16="http://schemas.microsoft.com/office/drawing/2014/main" id="{46C1837B-D2A7-3A1C-C334-05E7103F6B7D}"/>
              </a:ext>
            </a:extLst>
          </p:cNvPr>
          <p:cNvSpPr txBox="1">
            <a:spLocks/>
          </p:cNvSpPr>
          <p:nvPr/>
        </p:nvSpPr>
        <p:spPr>
          <a:xfrm>
            <a:off x="0" y="6211028"/>
            <a:ext cx="2240057" cy="30412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600" dirty="0"/>
              <a:t>Abhai Neermaull</a:t>
            </a:r>
          </a:p>
        </p:txBody>
      </p:sp>
      <p:sp>
        <p:nvSpPr>
          <p:cNvPr id="5" name="Subtitle 2">
            <a:extLst>
              <a:ext uri="{FF2B5EF4-FFF2-40B4-BE49-F238E27FC236}">
                <a16:creationId xmlns:a16="http://schemas.microsoft.com/office/drawing/2014/main" id="{9CCB7DC9-F649-4559-AB13-DD936D1B3EF8}"/>
              </a:ext>
            </a:extLst>
          </p:cNvPr>
          <p:cNvSpPr txBox="1">
            <a:spLocks/>
          </p:cNvSpPr>
          <p:nvPr/>
        </p:nvSpPr>
        <p:spPr>
          <a:xfrm>
            <a:off x="9951943" y="6211027"/>
            <a:ext cx="2240057" cy="30412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600" dirty="0"/>
              <a:t>25 May 2024</a:t>
            </a:r>
          </a:p>
        </p:txBody>
      </p:sp>
      <p:sp>
        <p:nvSpPr>
          <p:cNvPr id="6" name="Subtitle 2">
            <a:extLst>
              <a:ext uri="{FF2B5EF4-FFF2-40B4-BE49-F238E27FC236}">
                <a16:creationId xmlns:a16="http://schemas.microsoft.com/office/drawing/2014/main" id="{BD79BA55-FEB9-69DE-AF1F-44C133741F05}"/>
              </a:ext>
            </a:extLst>
          </p:cNvPr>
          <p:cNvSpPr txBox="1">
            <a:spLocks/>
          </p:cNvSpPr>
          <p:nvPr/>
        </p:nvSpPr>
        <p:spPr>
          <a:xfrm>
            <a:off x="1524000" y="1448004"/>
            <a:ext cx="9144000" cy="10309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400" b="1" dirty="0">
                <a:solidFill>
                  <a:srgbClr val="FF0000"/>
                </a:solidFill>
              </a:rPr>
              <a:t>Session 2</a:t>
            </a:r>
          </a:p>
        </p:txBody>
      </p:sp>
    </p:spTree>
    <p:extLst>
      <p:ext uri="{BB962C8B-B14F-4D97-AF65-F5344CB8AC3E}">
        <p14:creationId xmlns:p14="http://schemas.microsoft.com/office/powerpoint/2010/main" val="281742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365051" y="634670"/>
            <a:ext cx="11461898" cy="87158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b="1" dirty="0">
                <a:solidFill>
                  <a:srgbClr val="0070C0"/>
                </a:solidFill>
              </a:rPr>
              <a:t>Next Week</a:t>
            </a:r>
          </a:p>
        </p:txBody>
      </p:sp>
      <p:sp>
        <p:nvSpPr>
          <p:cNvPr id="3" name="Content Placeholder 2">
            <a:extLst>
              <a:ext uri="{FF2B5EF4-FFF2-40B4-BE49-F238E27FC236}">
                <a16:creationId xmlns:a16="http://schemas.microsoft.com/office/drawing/2014/main" id="{EED57536-06F1-61D0-878A-6C8E9ECC4ABE}"/>
              </a:ext>
            </a:extLst>
          </p:cNvPr>
          <p:cNvSpPr>
            <a:spLocks noGrp="1"/>
          </p:cNvSpPr>
          <p:nvPr>
            <p:ph idx="1"/>
          </p:nvPr>
        </p:nvSpPr>
        <p:spPr>
          <a:xfrm>
            <a:off x="609600" y="2424546"/>
            <a:ext cx="10820400" cy="3491345"/>
          </a:xfrm>
        </p:spPr>
        <p:txBody>
          <a:bodyPr>
            <a:normAutofit fontScale="92500" lnSpcReduction="10000"/>
          </a:bodyPr>
          <a:lstStyle/>
          <a:p>
            <a:pPr marL="0" indent="0" algn="ctr">
              <a:buNone/>
            </a:pPr>
            <a:r>
              <a:rPr lang="en-GB" sz="5800" dirty="0">
                <a:effectLst/>
                <a:latin typeface="Times New Roman" panose="02020603050405020304" pitchFamily="18" charset="0"/>
              </a:rPr>
              <a:t>Communication for Managers</a:t>
            </a:r>
          </a:p>
          <a:p>
            <a:pPr marL="0" indent="0" algn="ctr">
              <a:buNone/>
            </a:pPr>
            <a:endParaRPr lang="en-GB" sz="5800" dirty="0">
              <a:latin typeface="Times New Roman" panose="02020603050405020304" pitchFamily="18" charset="0"/>
            </a:endParaRPr>
          </a:p>
          <a:p>
            <a:pPr marL="0" indent="0" algn="ctr">
              <a:buNone/>
            </a:pPr>
            <a:r>
              <a:rPr lang="en-GB" sz="5800" dirty="0">
                <a:effectLst/>
                <a:latin typeface="Times New Roman" panose="02020603050405020304" pitchFamily="18" charset="0"/>
              </a:rPr>
              <a:t>Overcoming Barriers to Communication</a:t>
            </a:r>
            <a:br>
              <a:rPr lang="en-GB" sz="3200" dirty="0">
                <a:effectLst/>
                <a:latin typeface="Times New Roman" panose="02020603050405020304" pitchFamily="18" charset="0"/>
              </a:rPr>
            </a:br>
            <a:endParaRPr lang="en-GB" sz="3200" dirty="0">
              <a:effectLst/>
              <a:latin typeface="Times New Roman" panose="02020603050405020304" pitchFamily="18" charset="0"/>
            </a:endParaRPr>
          </a:p>
          <a:p>
            <a:pPr algn="ctr"/>
            <a:endParaRPr lang="en-MU" sz="3200" dirty="0"/>
          </a:p>
          <a:p>
            <a:pPr algn="ctr"/>
            <a:endParaRPr lang="en-MU" sz="3200" dirty="0"/>
          </a:p>
        </p:txBody>
      </p:sp>
    </p:spTree>
    <p:extLst>
      <p:ext uri="{BB962C8B-B14F-4D97-AF65-F5344CB8AC3E}">
        <p14:creationId xmlns:p14="http://schemas.microsoft.com/office/powerpoint/2010/main" val="62667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2119745" y="2674240"/>
            <a:ext cx="7952510" cy="1509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solidFill>
                  <a:srgbClr val="0070C0"/>
                </a:solidFill>
              </a:rPr>
              <a:t>Thank you</a:t>
            </a:r>
          </a:p>
        </p:txBody>
      </p:sp>
    </p:spTree>
    <p:extLst>
      <p:ext uri="{BB962C8B-B14F-4D97-AF65-F5344CB8AC3E}">
        <p14:creationId xmlns:p14="http://schemas.microsoft.com/office/powerpoint/2010/main" val="134918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2D92-1E69-240D-CAD2-CB310D54FFF6}"/>
              </a:ext>
            </a:extLst>
          </p:cNvPr>
          <p:cNvSpPr>
            <a:spLocks noGrp="1"/>
          </p:cNvSpPr>
          <p:nvPr>
            <p:ph type="title"/>
          </p:nvPr>
        </p:nvSpPr>
        <p:spPr/>
        <p:txBody>
          <a:bodyPr/>
          <a:lstStyle/>
          <a:p>
            <a:r>
              <a:rPr lang="en-GB" sz="6600" b="1" dirty="0">
                <a:solidFill>
                  <a:srgbClr val="0070C0"/>
                </a:solidFill>
              </a:rPr>
              <a:t>Definition</a:t>
            </a:r>
            <a:endParaRPr lang="en-GB" b="1" dirty="0">
              <a:solidFill>
                <a:srgbClr val="0070C0"/>
              </a:solidFill>
            </a:endParaRPr>
          </a:p>
        </p:txBody>
      </p:sp>
      <p:sp>
        <p:nvSpPr>
          <p:cNvPr id="3" name="Content Placeholder 2">
            <a:extLst>
              <a:ext uri="{FF2B5EF4-FFF2-40B4-BE49-F238E27FC236}">
                <a16:creationId xmlns:a16="http://schemas.microsoft.com/office/drawing/2014/main" id="{AA3707C0-6022-DF4B-EE0A-FE849423CF0E}"/>
              </a:ext>
            </a:extLst>
          </p:cNvPr>
          <p:cNvSpPr>
            <a:spLocks noGrp="1"/>
          </p:cNvSpPr>
          <p:nvPr>
            <p:ph idx="1"/>
          </p:nvPr>
        </p:nvSpPr>
        <p:spPr/>
        <p:txBody>
          <a:bodyPr>
            <a:normAutofit/>
          </a:bodyPr>
          <a:lstStyle/>
          <a:p>
            <a:pPr marL="0" indent="0">
              <a:buNone/>
            </a:pPr>
            <a:r>
              <a:rPr lang="en-GB" sz="3600" dirty="0">
                <a:effectLst/>
                <a:latin typeface="Times New Roman" panose="02020603050405020304" pitchFamily="18" charset="0"/>
              </a:rPr>
              <a:t>Communication in the work context:</a:t>
            </a:r>
          </a:p>
          <a:p>
            <a:pPr lvl="1"/>
            <a:r>
              <a:rPr lang="en-GB" sz="3200" dirty="0">
                <a:effectLst/>
                <a:latin typeface="Times New Roman" panose="02020603050405020304" pitchFamily="18" charset="0"/>
              </a:rPr>
              <a:t>technical writing;</a:t>
            </a:r>
          </a:p>
          <a:p>
            <a:pPr lvl="1"/>
            <a:r>
              <a:rPr lang="en-GB" sz="3200" dirty="0">
                <a:effectLst/>
                <a:latin typeface="Times New Roman" panose="02020603050405020304" pitchFamily="18" charset="0"/>
              </a:rPr>
              <a:t>organisational communication;</a:t>
            </a:r>
          </a:p>
          <a:p>
            <a:pPr lvl="1"/>
            <a:r>
              <a:rPr lang="en-GB" sz="3200" dirty="0">
                <a:effectLst/>
                <a:latin typeface="Times New Roman" panose="02020603050405020304" pitchFamily="18" charset="0"/>
              </a:rPr>
              <a:t>marketing; public relations; corporate communication;</a:t>
            </a:r>
          </a:p>
          <a:p>
            <a:pPr lvl="1"/>
            <a:r>
              <a:rPr lang="en-GB" sz="3200" dirty="0">
                <a:effectLst/>
                <a:latin typeface="Times New Roman" panose="02020603050405020304" pitchFamily="18" charset="0"/>
              </a:rPr>
              <a:t>print and video production;</a:t>
            </a:r>
          </a:p>
          <a:p>
            <a:pPr lvl="1"/>
            <a:r>
              <a:rPr lang="en-GB" sz="3200" dirty="0">
                <a:effectLst/>
                <a:latin typeface="Times New Roman" panose="02020603050405020304" pitchFamily="18" charset="0"/>
              </a:rPr>
              <a:t>crisis communication management;</a:t>
            </a:r>
          </a:p>
          <a:p>
            <a:pPr lvl="1"/>
            <a:r>
              <a:rPr lang="en-GB" sz="3200" dirty="0">
                <a:latin typeface="Times New Roman" panose="02020603050405020304" pitchFamily="18" charset="0"/>
              </a:rPr>
              <a:t>c</a:t>
            </a:r>
            <a:r>
              <a:rPr lang="en-GB" sz="3200" dirty="0">
                <a:effectLst/>
                <a:latin typeface="Times New Roman" panose="02020603050405020304" pitchFamily="18" charset="0"/>
              </a:rPr>
              <a:t>ommunication involving scientific or technical professionals; etc</a:t>
            </a:r>
          </a:p>
        </p:txBody>
      </p:sp>
    </p:spTree>
    <p:extLst>
      <p:ext uri="{BB962C8B-B14F-4D97-AF65-F5344CB8AC3E}">
        <p14:creationId xmlns:p14="http://schemas.microsoft.com/office/powerpoint/2010/main" val="389568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2D92-1E69-240D-CAD2-CB310D54FFF6}"/>
              </a:ext>
            </a:extLst>
          </p:cNvPr>
          <p:cNvSpPr>
            <a:spLocks noGrp="1"/>
          </p:cNvSpPr>
          <p:nvPr>
            <p:ph type="title"/>
          </p:nvPr>
        </p:nvSpPr>
        <p:spPr/>
        <p:txBody>
          <a:bodyPr/>
          <a:lstStyle/>
          <a:p>
            <a:r>
              <a:rPr lang="en-GB" sz="6600" b="1" dirty="0">
                <a:solidFill>
                  <a:srgbClr val="0070C0"/>
                </a:solidFill>
              </a:rPr>
              <a:t>Learning outcomes</a:t>
            </a:r>
            <a:endParaRPr lang="en-GB" b="1" dirty="0">
              <a:solidFill>
                <a:srgbClr val="0070C0"/>
              </a:solidFill>
            </a:endParaRPr>
          </a:p>
        </p:txBody>
      </p:sp>
      <p:sp>
        <p:nvSpPr>
          <p:cNvPr id="3" name="Content Placeholder 2">
            <a:extLst>
              <a:ext uri="{FF2B5EF4-FFF2-40B4-BE49-F238E27FC236}">
                <a16:creationId xmlns:a16="http://schemas.microsoft.com/office/drawing/2014/main" id="{AA3707C0-6022-DF4B-EE0A-FE849423CF0E}"/>
              </a:ext>
            </a:extLst>
          </p:cNvPr>
          <p:cNvSpPr>
            <a:spLocks noGrp="1"/>
          </p:cNvSpPr>
          <p:nvPr>
            <p:ph idx="1"/>
          </p:nvPr>
        </p:nvSpPr>
        <p:spPr>
          <a:xfrm>
            <a:off x="838200" y="1825625"/>
            <a:ext cx="10515600" cy="4667250"/>
          </a:xfrm>
        </p:spPr>
        <p:txBody>
          <a:bodyPr>
            <a:normAutofit fontScale="92500" lnSpcReduction="10000"/>
          </a:bodyPr>
          <a:lstStyle/>
          <a:p>
            <a:pPr algn="just"/>
            <a:r>
              <a:rPr lang="en-GB" dirty="0">
                <a:effectLst/>
                <a:latin typeface="Times New Roman" panose="02020603050405020304" pitchFamily="18" charset="0"/>
              </a:rPr>
              <a:t>Define professional communication; </a:t>
            </a:r>
          </a:p>
          <a:p>
            <a:pPr algn="just"/>
            <a:r>
              <a:rPr lang="en-GB" dirty="0">
                <a:effectLst/>
                <a:latin typeface="Times New Roman" panose="02020603050405020304" pitchFamily="18" charset="0"/>
              </a:rPr>
              <a:t>Explain the importance of communication skills in today’s work setting; </a:t>
            </a:r>
          </a:p>
          <a:p>
            <a:pPr algn="just"/>
            <a:r>
              <a:rPr lang="en-GB" dirty="0">
                <a:effectLst/>
                <a:latin typeface="Times New Roman" panose="02020603050405020304" pitchFamily="18" charset="0"/>
              </a:rPr>
              <a:t>Identify communication challenges facing professionals in the work context; </a:t>
            </a:r>
          </a:p>
          <a:p>
            <a:pPr algn="just"/>
            <a:r>
              <a:rPr lang="en-GB" dirty="0">
                <a:effectLst/>
                <a:latin typeface="Times New Roman" panose="02020603050405020304" pitchFamily="18" charset="0"/>
              </a:rPr>
              <a:t>Gain awareness of certain general principles and aspects of effective and appropriate communication in the professional context; </a:t>
            </a:r>
          </a:p>
          <a:p>
            <a:pPr algn="just"/>
            <a:r>
              <a:rPr lang="en-GB" dirty="0">
                <a:effectLst/>
                <a:latin typeface="Times New Roman" panose="02020603050405020304" pitchFamily="18" charset="0"/>
              </a:rPr>
              <a:t>Learn about different components and levels of communication and their specific nature; </a:t>
            </a:r>
          </a:p>
          <a:p>
            <a:pPr algn="just"/>
            <a:r>
              <a:rPr lang="en-GB" dirty="0">
                <a:effectLst/>
                <a:latin typeface="Times New Roman" panose="02020603050405020304" pitchFamily="18" charset="0"/>
              </a:rPr>
              <a:t>Assess your strengths and weaknesses in professional communication skills; </a:t>
            </a:r>
          </a:p>
          <a:p>
            <a:pPr algn="just"/>
            <a:r>
              <a:rPr lang="en-GB" dirty="0">
                <a:effectLst/>
                <a:latin typeface="Times New Roman" panose="02020603050405020304" pitchFamily="18" charset="0"/>
              </a:rPr>
              <a:t>Practise principles of effective communication and other knowledge gained to improve communication competency.</a:t>
            </a:r>
          </a:p>
        </p:txBody>
      </p:sp>
    </p:spTree>
    <p:extLst>
      <p:ext uri="{BB962C8B-B14F-4D97-AF65-F5344CB8AC3E}">
        <p14:creationId xmlns:p14="http://schemas.microsoft.com/office/powerpoint/2010/main" val="36127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35DE-0A66-B2CB-3387-BCFA8A840472}"/>
              </a:ext>
            </a:extLst>
          </p:cNvPr>
          <p:cNvSpPr>
            <a:spLocks noGrp="1"/>
          </p:cNvSpPr>
          <p:nvPr>
            <p:ph type="ctrTitle"/>
          </p:nvPr>
        </p:nvSpPr>
        <p:spPr>
          <a:xfrm>
            <a:off x="589547" y="726491"/>
            <a:ext cx="11137397" cy="1127710"/>
          </a:xfrm>
        </p:spPr>
        <p:txBody>
          <a:bodyPr>
            <a:normAutofit fontScale="90000"/>
          </a:bodyPr>
          <a:lstStyle/>
          <a:p>
            <a:r>
              <a:rPr lang="en-GB" sz="6600" b="1" dirty="0">
                <a:solidFill>
                  <a:srgbClr val="0070C0"/>
                </a:solidFill>
              </a:rPr>
              <a:t>Why Professional Communication?</a:t>
            </a:r>
          </a:p>
        </p:txBody>
      </p:sp>
      <p:sp>
        <p:nvSpPr>
          <p:cNvPr id="3" name="Subtitle 2">
            <a:extLst>
              <a:ext uri="{FF2B5EF4-FFF2-40B4-BE49-F238E27FC236}">
                <a16:creationId xmlns:a16="http://schemas.microsoft.com/office/drawing/2014/main" id="{6DC625EC-7B63-28AD-F756-A9211F618B76}"/>
              </a:ext>
            </a:extLst>
          </p:cNvPr>
          <p:cNvSpPr>
            <a:spLocks noGrp="1"/>
          </p:cNvSpPr>
          <p:nvPr>
            <p:ph type="subTitle" idx="1"/>
          </p:nvPr>
        </p:nvSpPr>
        <p:spPr>
          <a:xfrm>
            <a:off x="589547" y="2334126"/>
            <a:ext cx="10972800" cy="2923674"/>
          </a:xfrm>
        </p:spPr>
        <p:txBody>
          <a:bodyPr>
            <a:normAutofit lnSpcReduction="10000"/>
          </a:bodyPr>
          <a:lstStyle/>
          <a:p>
            <a:pPr algn="just"/>
            <a:r>
              <a:rPr lang="en-GB" sz="3200" dirty="0">
                <a:effectLst/>
                <a:latin typeface="Times New Roman" panose="02020603050405020304" pitchFamily="18" charset="0"/>
              </a:rPr>
              <a:t>Trained professionals need to be skilled communicators. Some people are inherently an effective communicator but others can learn to be one.</a:t>
            </a:r>
          </a:p>
          <a:p>
            <a:pPr algn="just"/>
            <a:endParaRPr lang="en-GB" sz="3200" dirty="0">
              <a:latin typeface="Times New Roman" panose="02020603050405020304" pitchFamily="18" charset="0"/>
            </a:endParaRPr>
          </a:p>
          <a:p>
            <a:pPr algn="just"/>
            <a:r>
              <a:rPr lang="en-GB" sz="3200" dirty="0">
                <a:effectLst/>
                <a:latin typeface="Times New Roman" panose="02020603050405020304" pitchFamily="18" charset="0"/>
              </a:rPr>
              <a:t>Improving your communication skills is an excellent investment in yourself. </a:t>
            </a:r>
          </a:p>
        </p:txBody>
      </p:sp>
    </p:spTree>
    <p:extLst>
      <p:ext uri="{BB962C8B-B14F-4D97-AF65-F5344CB8AC3E}">
        <p14:creationId xmlns:p14="http://schemas.microsoft.com/office/powerpoint/2010/main" val="365427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365051" y="329870"/>
            <a:ext cx="11461898" cy="87158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b="1" dirty="0">
                <a:solidFill>
                  <a:srgbClr val="0070C0"/>
                </a:solidFill>
              </a:rPr>
              <a:t>Activity 1</a:t>
            </a:r>
          </a:p>
        </p:txBody>
      </p:sp>
      <p:sp>
        <p:nvSpPr>
          <p:cNvPr id="3" name="Content Placeholder 2">
            <a:extLst>
              <a:ext uri="{FF2B5EF4-FFF2-40B4-BE49-F238E27FC236}">
                <a16:creationId xmlns:a16="http://schemas.microsoft.com/office/drawing/2014/main" id="{EED57536-06F1-61D0-878A-6C8E9ECC4ABE}"/>
              </a:ext>
            </a:extLst>
          </p:cNvPr>
          <p:cNvSpPr>
            <a:spLocks noGrp="1"/>
          </p:cNvSpPr>
          <p:nvPr>
            <p:ph idx="1"/>
          </p:nvPr>
        </p:nvSpPr>
        <p:spPr>
          <a:xfrm>
            <a:off x="838200" y="1376313"/>
            <a:ext cx="10515600" cy="4800650"/>
          </a:xfrm>
        </p:spPr>
        <p:txBody>
          <a:bodyPr>
            <a:normAutofit fontScale="92500" lnSpcReduction="10000"/>
          </a:bodyPr>
          <a:lstStyle/>
          <a:p>
            <a:pPr marL="0" indent="0" algn="ctr">
              <a:buNone/>
            </a:pPr>
            <a:r>
              <a:rPr lang="en-GB" b="1" dirty="0">
                <a:latin typeface="Times New Roman" panose="02020603050405020304" pitchFamily="18" charset="0"/>
              </a:rPr>
              <a:t>T</a:t>
            </a:r>
            <a:r>
              <a:rPr lang="en-GB" b="1" dirty="0">
                <a:effectLst/>
                <a:latin typeface="Times New Roman" panose="02020603050405020304" pitchFamily="18" charset="0"/>
              </a:rPr>
              <a:t>he NASA Mars Climate Orbiter lost in September 1999. </a:t>
            </a:r>
          </a:p>
          <a:p>
            <a:pPr marL="0" indent="0" algn="just">
              <a:buNone/>
            </a:pPr>
            <a:r>
              <a:rPr lang="en-GB" dirty="0">
                <a:effectLst/>
                <a:latin typeface="Times New Roman" panose="02020603050405020304" pitchFamily="18" charset="0"/>
              </a:rPr>
              <a:t>The USD 125 million dollar spacecraft malfunctioned and was destroyed because of a basic and catastrophic miscommunication. NASA navigators assumed a contractor was using metric measurements when in fact English units had been used. NASA converted to the metric system in 1996, and apparently this change of standard was not effectively communicated to every person and organization involved in this mission. (Chambers, 2000, p. 6) </a:t>
            </a:r>
          </a:p>
          <a:p>
            <a:pPr algn="just"/>
            <a:endParaRPr lang="en-MU" dirty="0"/>
          </a:p>
          <a:p>
            <a:pPr marL="0" indent="0" algn="just">
              <a:buNone/>
            </a:pPr>
            <a:r>
              <a:rPr lang="en-GB" dirty="0">
                <a:effectLst/>
                <a:latin typeface="Times New Roman" panose="02020603050405020304" pitchFamily="18" charset="0"/>
              </a:rPr>
              <a:t>Form groups of 3 to 4 persons. Each group must come up with a few examples of communication situations (experienced personally or by others) that have led or can lead to misunderstanding, conflict, or other serious consequences. </a:t>
            </a:r>
          </a:p>
          <a:p>
            <a:pPr marL="0" indent="0" algn="just">
              <a:buNone/>
            </a:pPr>
            <a:r>
              <a:rPr lang="en-GB" dirty="0">
                <a:effectLst/>
                <a:latin typeface="Times New Roman" panose="02020603050405020304" pitchFamily="18" charset="0"/>
              </a:rPr>
              <a:t>The group must also try to identify the root of the problem. </a:t>
            </a:r>
          </a:p>
          <a:p>
            <a:pPr algn="just"/>
            <a:endParaRPr lang="en-MU" dirty="0"/>
          </a:p>
          <a:p>
            <a:pPr algn="just"/>
            <a:endParaRPr lang="en-MU" dirty="0"/>
          </a:p>
        </p:txBody>
      </p:sp>
    </p:spTree>
    <p:extLst>
      <p:ext uri="{BB962C8B-B14F-4D97-AF65-F5344CB8AC3E}">
        <p14:creationId xmlns:p14="http://schemas.microsoft.com/office/powerpoint/2010/main" val="55700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4D9D-E671-79B3-A681-42661678E816}"/>
              </a:ext>
            </a:extLst>
          </p:cNvPr>
          <p:cNvSpPr>
            <a:spLocks noGrp="1"/>
          </p:cNvSpPr>
          <p:nvPr>
            <p:ph type="title"/>
          </p:nvPr>
        </p:nvSpPr>
        <p:spPr>
          <a:xfrm>
            <a:off x="838200" y="2269476"/>
            <a:ext cx="10515600" cy="1921458"/>
          </a:xfrm>
        </p:spPr>
        <p:txBody>
          <a:bodyPr>
            <a:normAutofit/>
          </a:bodyPr>
          <a:lstStyle/>
          <a:p>
            <a:pPr algn="ctr"/>
            <a:r>
              <a:rPr lang="en-MU" sz="6000" b="1" dirty="0">
                <a:solidFill>
                  <a:srgbClr val="0070C0"/>
                </a:solidFill>
              </a:rPr>
              <a:t>Elements of the</a:t>
            </a:r>
            <a:br>
              <a:rPr lang="en-MU" sz="6000" b="1" dirty="0">
                <a:solidFill>
                  <a:srgbClr val="0070C0"/>
                </a:solidFill>
              </a:rPr>
            </a:br>
            <a:r>
              <a:rPr lang="en-MU" sz="6000" b="1" dirty="0">
                <a:solidFill>
                  <a:srgbClr val="0070C0"/>
                </a:solidFill>
              </a:rPr>
              <a:t>Communiation Process</a:t>
            </a:r>
          </a:p>
        </p:txBody>
      </p:sp>
    </p:spTree>
    <p:extLst>
      <p:ext uri="{BB962C8B-B14F-4D97-AF65-F5344CB8AC3E}">
        <p14:creationId xmlns:p14="http://schemas.microsoft.com/office/powerpoint/2010/main" val="58819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17" y="225344"/>
            <a:ext cx="10849366" cy="1143000"/>
          </a:xfrm>
        </p:spPr>
        <p:txBody>
          <a:bodyPr>
            <a:normAutofit/>
          </a:bodyPr>
          <a:lstStyle/>
          <a:p>
            <a:pPr algn="ctr"/>
            <a:r>
              <a:rPr lang="en-GB" sz="3600" b="1" dirty="0">
                <a:solidFill>
                  <a:srgbClr val="0070C0"/>
                </a:solidFill>
              </a:rPr>
              <a:t>Elements of the </a:t>
            </a:r>
            <a:r>
              <a:rPr lang="en-MU" sz="3600" b="1" dirty="0">
                <a:solidFill>
                  <a:srgbClr val="0070C0"/>
                </a:solidFill>
              </a:rPr>
              <a:t>Communication</a:t>
            </a:r>
            <a:r>
              <a:rPr lang="en-GB" sz="3600" b="1" dirty="0">
                <a:solidFill>
                  <a:srgbClr val="0070C0"/>
                </a:solidFill>
              </a:rPr>
              <a:t> Process – Part 1</a:t>
            </a:r>
          </a:p>
        </p:txBody>
      </p:sp>
      <p:pic>
        <p:nvPicPr>
          <p:cNvPr id="7" name="Picture 6" descr="icon-man-256x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1863" y="3121418"/>
            <a:ext cx="1802475" cy="1802475"/>
          </a:xfrm>
          <a:prstGeom prst="rect">
            <a:avLst/>
          </a:prstGeom>
        </p:spPr>
      </p:pic>
      <p:grpSp>
        <p:nvGrpSpPr>
          <p:cNvPr id="4" name="Group 3"/>
          <p:cNvGrpSpPr/>
          <p:nvPr/>
        </p:nvGrpSpPr>
        <p:grpSpPr>
          <a:xfrm>
            <a:off x="3956317" y="3490239"/>
            <a:ext cx="4452008" cy="1049236"/>
            <a:chOff x="2432317" y="3354794"/>
            <a:chExt cx="4452008" cy="1049236"/>
          </a:xfrm>
        </p:grpSpPr>
        <p:sp>
          <p:nvSpPr>
            <p:cNvPr id="3" name="Right Arrow 2"/>
            <p:cNvSpPr/>
            <p:nvPr/>
          </p:nvSpPr>
          <p:spPr>
            <a:xfrm>
              <a:off x="2432317" y="3354794"/>
              <a:ext cx="4452008" cy="10492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3465566" y="3681308"/>
              <a:ext cx="2185214" cy="369332"/>
            </a:xfrm>
            <a:prstGeom prst="rect">
              <a:avLst/>
            </a:prstGeom>
            <a:noFill/>
          </p:spPr>
          <p:txBody>
            <a:bodyPr wrap="none" rtlCol="0">
              <a:spAutoFit/>
            </a:bodyPr>
            <a:lstStyle/>
            <a:p>
              <a:r>
                <a:rPr lang="en-GB" dirty="0"/>
                <a:t>Channels &amp; Mediums</a:t>
              </a:r>
            </a:p>
          </p:txBody>
        </p:sp>
      </p:grpSp>
      <p:sp>
        <p:nvSpPr>
          <p:cNvPr id="16" name="TextBox 15"/>
          <p:cNvSpPr txBox="1"/>
          <p:nvPr/>
        </p:nvSpPr>
        <p:spPr>
          <a:xfrm>
            <a:off x="2241665" y="5146766"/>
            <a:ext cx="1678990" cy="369332"/>
          </a:xfrm>
          <a:prstGeom prst="rect">
            <a:avLst/>
          </a:prstGeom>
          <a:noFill/>
        </p:spPr>
        <p:txBody>
          <a:bodyPr wrap="none" rtlCol="0">
            <a:spAutoFit/>
          </a:bodyPr>
          <a:lstStyle/>
          <a:p>
            <a:pPr algn="ctr"/>
            <a:r>
              <a:rPr lang="en-GB" dirty="0">
                <a:solidFill>
                  <a:schemeClr val="bg1"/>
                </a:solidFill>
              </a:rPr>
              <a:t>Source / Sender</a:t>
            </a:r>
          </a:p>
        </p:txBody>
      </p:sp>
      <p:sp>
        <p:nvSpPr>
          <p:cNvPr id="18" name="TextBox 17"/>
          <p:cNvSpPr txBox="1"/>
          <p:nvPr/>
        </p:nvSpPr>
        <p:spPr>
          <a:xfrm>
            <a:off x="8148930" y="5146766"/>
            <a:ext cx="2061870" cy="369332"/>
          </a:xfrm>
          <a:prstGeom prst="rect">
            <a:avLst/>
          </a:prstGeom>
          <a:noFill/>
        </p:spPr>
        <p:txBody>
          <a:bodyPr wrap="none" rtlCol="0">
            <a:spAutoFit/>
          </a:bodyPr>
          <a:lstStyle/>
          <a:p>
            <a:pPr algn="ctr"/>
            <a:r>
              <a:rPr lang="en-GB" dirty="0">
                <a:solidFill>
                  <a:schemeClr val="bg1"/>
                </a:solidFill>
              </a:rPr>
              <a:t>Receiver / Recipient</a:t>
            </a:r>
          </a:p>
        </p:txBody>
      </p:sp>
      <p:grpSp>
        <p:nvGrpSpPr>
          <p:cNvPr id="9" name="Group 8"/>
          <p:cNvGrpSpPr/>
          <p:nvPr/>
        </p:nvGrpSpPr>
        <p:grpSpPr>
          <a:xfrm>
            <a:off x="2849813" y="1682317"/>
            <a:ext cx="2649989" cy="1449603"/>
            <a:chOff x="1325812" y="1546871"/>
            <a:chExt cx="2649989" cy="1449603"/>
          </a:xfrm>
        </p:grpSpPr>
        <p:sp>
          <p:nvSpPr>
            <p:cNvPr id="19" name="Oval Callout 18"/>
            <p:cNvSpPr/>
            <p:nvPr/>
          </p:nvSpPr>
          <p:spPr>
            <a:xfrm>
              <a:off x="1325812" y="1546871"/>
              <a:ext cx="2649989" cy="1449603"/>
            </a:xfrm>
            <a:prstGeom prst="wedgeEllipseCallou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1427604" y="1804266"/>
              <a:ext cx="2465150" cy="923330"/>
            </a:xfrm>
            <a:prstGeom prst="rect">
              <a:avLst/>
            </a:prstGeom>
            <a:noFill/>
          </p:spPr>
          <p:txBody>
            <a:bodyPr wrap="none" rtlCol="0">
              <a:spAutoFit/>
            </a:bodyPr>
            <a:lstStyle/>
            <a:p>
              <a:pPr algn="ctr"/>
              <a:r>
                <a:rPr lang="en-GB" dirty="0"/>
                <a:t>Messages &amp; Meaning</a:t>
              </a:r>
            </a:p>
            <a:p>
              <a:pPr algn="ctr"/>
              <a:r>
                <a:rPr lang="en-GB" dirty="0">
                  <a:solidFill>
                    <a:schemeClr val="bg1"/>
                  </a:solidFill>
                </a:rPr>
                <a:t>Encoded &amp; Sent </a:t>
              </a:r>
              <a:r>
                <a:rPr lang="en-GB" dirty="0"/>
                <a:t>through</a:t>
              </a:r>
            </a:p>
            <a:p>
              <a:pPr algn="ctr"/>
              <a:r>
                <a:rPr lang="en-GB" dirty="0"/>
                <a:t>Codes / Sign Systems</a:t>
              </a:r>
            </a:p>
          </p:txBody>
        </p:sp>
      </p:grpSp>
      <p:grpSp>
        <p:nvGrpSpPr>
          <p:cNvPr id="10" name="Group 9"/>
          <p:cNvGrpSpPr/>
          <p:nvPr/>
        </p:nvGrpSpPr>
        <p:grpSpPr>
          <a:xfrm>
            <a:off x="6314288" y="1585047"/>
            <a:ext cx="3119900" cy="1546872"/>
            <a:chOff x="4969753" y="1587662"/>
            <a:chExt cx="3119900" cy="1546872"/>
          </a:xfrm>
        </p:grpSpPr>
        <p:sp>
          <p:nvSpPr>
            <p:cNvPr id="5" name="Cloud Callout 4"/>
            <p:cNvSpPr/>
            <p:nvPr/>
          </p:nvSpPr>
          <p:spPr>
            <a:xfrm flipH="1">
              <a:off x="4969753" y="1587662"/>
              <a:ext cx="3119900" cy="1546872"/>
            </a:xfrm>
            <a:prstGeom prst="cloudCallou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TextBox 21"/>
            <p:cNvSpPr txBox="1"/>
            <p:nvPr/>
          </p:nvSpPr>
          <p:spPr>
            <a:xfrm>
              <a:off x="5071306" y="1804266"/>
              <a:ext cx="2909570" cy="923330"/>
            </a:xfrm>
            <a:prstGeom prst="rect">
              <a:avLst/>
            </a:prstGeom>
            <a:noFill/>
          </p:spPr>
          <p:txBody>
            <a:bodyPr wrap="none" rtlCol="0">
              <a:spAutoFit/>
            </a:bodyPr>
            <a:lstStyle/>
            <a:p>
              <a:pPr algn="ctr"/>
              <a:r>
                <a:rPr lang="en-GB" dirty="0"/>
                <a:t>Messages &amp; Meaning</a:t>
              </a:r>
            </a:p>
            <a:p>
              <a:pPr algn="ctr"/>
              <a:r>
                <a:rPr lang="en-GB" dirty="0">
                  <a:solidFill>
                    <a:schemeClr val="bg1"/>
                  </a:solidFill>
                </a:rPr>
                <a:t>Received &amp; decoded </a:t>
              </a:r>
              <a:r>
                <a:rPr lang="en-GB" dirty="0"/>
                <a:t>through</a:t>
              </a:r>
            </a:p>
            <a:p>
              <a:pPr algn="ctr"/>
              <a:r>
                <a:rPr lang="en-GB" dirty="0"/>
                <a:t>Codes / Sign Systems</a:t>
              </a:r>
            </a:p>
          </p:txBody>
        </p:sp>
      </p:grpSp>
      <p:sp>
        <p:nvSpPr>
          <p:cNvPr id="11" name="TextBox 10"/>
          <p:cNvSpPr txBox="1"/>
          <p:nvPr/>
        </p:nvSpPr>
        <p:spPr>
          <a:xfrm>
            <a:off x="2462733" y="5732802"/>
            <a:ext cx="7434021" cy="646331"/>
          </a:xfrm>
          <a:prstGeom prst="rect">
            <a:avLst/>
          </a:prstGeom>
          <a:noFill/>
        </p:spPr>
        <p:txBody>
          <a:bodyPr wrap="none" rtlCol="0">
            <a:spAutoFit/>
          </a:bodyPr>
          <a:lstStyle/>
          <a:p>
            <a:r>
              <a:rPr lang="en-GB" sz="3600" b="1" dirty="0">
                <a:solidFill>
                  <a:srgbClr val="00B0F0"/>
                </a:solidFill>
              </a:rPr>
              <a:t>One way or unilateral communication </a:t>
            </a:r>
          </a:p>
        </p:txBody>
      </p:sp>
      <p:pic>
        <p:nvPicPr>
          <p:cNvPr id="23" name="Picture 22" descr="icon-woman-256x25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164819" y="3113170"/>
            <a:ext cx="1791498" cy="1791498"/>
          </a:xfrm>
          <a:prstGeom prst="rect">
            <a:avLst/>
          </a:prstGeom>
        </p:spPr>
      </p:pic>
    </p:spTree>
    <p:extLst>
      <p:ext uri="{BB962C8B-B14F-4D97-AF65-F5344CB8AC3E}">
        <p14:creationId xmlns:p14="http://schemas.microsoft.com/office/powerpoint/2010/main" val="418630585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strVal val="#ppt_w*0.70"/>
                                          </p:val>
                                        </p:tav>
                                        <p:tav tm="100000">
                                          <p:val>
                                            <p:strVal val="#ppt_w"/>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dissolv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3"/>
          <p:cNvSpPr/>
          <p:nvPr/>
        </p:nvSpPr>
        <p:spPr>
          <a:xfrm>
            <a:off x="1704395" y="1151527"/>
            <a:ext cx="8662360" cy="4794358"/>
          </a:xfrm>
          <a:prstGeom prst="ellipse">
            <a:avLst/>
          </a:prstGeom>
          <a:solidFill>
            <a:schemeClr val="accent3">
              <a:lumMod val="60000"/>
              <a:lumOff val="40000"/>
            </a:schemeClr>
          </a:solidFill>
          <a:ln w="152400" cap="flat">
            <a:solidFill>
              <a:srgbClr val="FF0000"/>
            </a:solidFill>
            <a:prstDash val="lgDash"/>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7" name="Group 6"/>
          <p:cNvGrpSpPr/>
          <p:nvPr/>
        </p:nvGrpSpPr>
        <p:grpSpPr>
          <a:xfrm>
            <a:off x="2500135" y="4495324"/>
            <a:ext cx="7073999" cy="332223"/>
            <a:chOff x="1066885" y="4842033"/>
            <a:chExt cx="7073999" cy="332223"/>
          </a:xfrm>
        </p:grpSpPr>
        <p:sp>
          <p:nvSpPr>
            <p:cNvPr id="29" name="TextBox 28"/>
            <p:cNvSpPr txBox="1"/>
            <p:nvPr/>
          </p:nvSpPr>
          <p:spPr>
            <a:xfrm>
              <a:off x="1066885" y="4842033"/>
              <a:ext cx="2608406" cy="276999"/>
            </a:xfrm>
            <a:prstGeom prst="rect">
              <a:avLst/>
            </a:prstGeom>
            <a:noFill/>
          </p:spPr>
          <p:txBody>
            <a:bodyPr wrap="none" rtlCol="0">
              <a:spAutoFit/>
            </a:bodyPr>
            <a:lstStyle/>
            <a:p>
              <a:pPr algn="ctr"/>
              <a:r>
                <a:rPr lang="en-GB" sz="1200" dirty="0">
                  <a:solidFill>
                    <a:schemeClr val="bg1"/>
                  </a:solidFill>
                </a:rPr>
                <a:t>Source / Sender &amp; Receiver / Recipient</a:t>
              </a:r>
            </a:p>
          </p:txBody>
        </p:sp>
        <p:sp>
          <p:nvSpPr>
            <p:cNvPr id="30" name="TextBox 29"/>
            <p:cNvSpPr txBox="1"/>
            <p:nvPr/>
          </p:nvSpPr>
          <p:spPr>
            <a:xfrm>
              <a:off x="5532478" y="4897257"/>
              <a:ext cx="2608406" cy="276999"/>
            </a:xfrm>
            <a:prstGeom prst="rect">
              <a:avLst/>
            </a:prstGeom>
            <a:noFill/>
          </p:spPr>
          <p:txBody>
            <a:bodyPr wrap="none" rtlCol="0">
              <a:spAutoFit/>
            </a:bodyPr>
            <a:lstStyle/>
            <a:p>
              <a:pPr algn="ctr"/>
              <a:r>
                <a:rPr lang="en-GB" sz="1200" dirty="0">
                  <a:solidFill>
                    <a:schemeClr val="bg1"/>
                  </a:solidFill>
                </a:rPr>
                <a:t>Source / Sender &amp; Receiver / Recipient</a:t>
              </a:r>
            </a:p>
          </p:txBody>
        </p:sp>
      </p:grpSp>
      <p:grpSp>
        <p:nvGrpSpPr>
          <p:cNvPr id="6" name="Group 5"/>
          <p:cNvGrpSpPr/>
          <p:nvPr/>
        </p:nvGrpSpPr>
        <p:grpSpPr>
          <a:xfrm>
            <a:off x="3573445" y="1756381"/>
            <a:ext cx="4911693" cy="878846"/>
            <a:chOff x="2140195" y="2103091"/>
            <a:chExt cx="4911693" cy="878846"/>
          </a:xfrm>
        </p:grpSpPr>
        <p:grpSp>
          <p:nvGrpSpPr>
            <p:cNvPr id="4" name="Group 3"/>
            <p:cNvGrpSpPr/>
            <p:nvPr/>
          </p:nvGrpSpPr>
          <p:grpSpPr>
            <a:xfrm>
              <a:off x="2140195" y="2103091"/>
              <a:ext cx="1897151" cy="878846"/>
              <a:chOff x="1668312" y="1703830"/>
              <a:chExt cx="1897151" cy="878846"/>
            </a:xfrm>
          </p:grpSpPr>
          <p:sp>
            <p:nvSpPr>
              <p:cNvPr id="31" name="Oval Callout 30"/>
              <p:cNvSpPr/>
              <p:nvPr/>
            </p:nvSpPr>
            <p:spPr>
              <a:xfrm>
                <a:off x="1668312" y="1703830"/>
                <a:ext cx="1897151" cy="878846"/>
              </a:xfrm>
              <a:prstGeom prst="wedgeEllipseCallou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a:p>
            </p:txBody>
          </p:sp>
          <p:sp>
            <p:nvSpPr>
              <p:cNvPr id="32" name="TextBox 31"/>
              <p:cNvSpPr txBox="1"/>
              <p:nvPr/>
            </p:nvSpPr>
            <p:spPr>
              <a:xfrm>
                <a:off x="1899205" y="1804266"/>
                <a:ext cx="1521946" cy="646331"/>
              </a:xfrm>
              <a:prstGeom prst="rect">
                <a:avLst/>
              </a:prstGeom>
              <a:noFill/>
            </p:spPr>
            <p:txBody>
              <a:bodyPr wrap="none" rtlCol="0">
                <a:spAutoFit/>
              </a:bodyPr>
              <a:lstStyle/>
              <a:p>
                <a:pPr algn="ctr"/>
                <a:r>
                  <a:rPr lang="en-GB" sz="1200" dirty="0"/>
                  <a:t>Messages &amp; Meaning</a:t>
                </a:r>
              </a:p>
              <a:p>
                <a:pPr algn="ctr"/>
                <a:r>
                  <a:rPr lang="en-GB" sz="1200" dirty="0"/>
                  <a:t>through</a:t>
                </a:r>
              </a:p>
              <a:p>
                <a:pPr algn="ctr"/>
                <a:r>
                  <a:rPr lang="en-GB" sz="1200" dirty="0"/>
                  <a:t>Codes / Sign Systems</a:t>
                </a:r>
              </a:p>
            </p:txBody>
          </p:sp>
        </p:grpSp>
        <p:grpSp>
          <p:nvGrpSpPr>
            <p:cNvPr id="38" name="Group 37"/>
            <p:cNvGrpSpPr/>
            <p:nvPr/>
          </p:nvGrpSpPr>
          <p:grpSpPr>
            <a:xfrm>
              <a:off x="5154737" y="2103091"/>
              <a:ext cx="1897151" cy="878846"/>
              <a:chOff x="5038004" y="1767288"/>
              <a:chExt cx="1897151" cy="878846"/>
            </a:xfrm>
          </p:grpSpPr>
          <p:sp>
            <p:nvSpPr>
              <p:cNvPr id="36" name="Oval Callout 35"/>
              <p:cNvSpPr/>
              <p:nvPr/>
            </p:nvSpPr>
            <p:spPr>
              <a:xfrm flipH="1">
                <a:off x="5038004" y="1767288"/>
                <a:ext cx="1897151" cy="878846"/>
              </a:xfrm>
              <a:prstGeom prst="wedgeEllipseCallou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a:p>
            </p:txBody>
          </p:sp>
          <p:sp>
            <p:nvSpPr>
              <p:cNvPr id="37" name="TextBox 36"/>
              <p:cNvSpPr txBox="1"/>
              <p:nvPr/>
            </p:nvSpPr>
            <p:spPr>
              <a:xfrm>
                <a:off x="5268897" y="1867724"/>
                <a:ext cx="1521946" cy="646331"/>
              </a:xfrm>
              <a:prstGeom prst="rect">
                <a:avLst/>
              </a:prstGeom>
              <a:noFill/>
            </p:spPr>
            <p:txBody>
              <a:bodyPr wrap="none" rtlCol="0">
                <a:spAutoFit/>
              </a:bodyPr>
              <a:lstStyle/>
              <a:p>
                <a:pPr algn="ctr"/>
                <a:r>
                  <a:rPr lang="en-GB" sz="1200" dirty="0"/>
                  <a:t>Messages &amp; Meaning</a:t>
                </a:r>
              </a:p>
              <a:p>
                <a:pPr algn="ctr"/>
                <a:r>
                  <a:rPr lang="en-GB" sz="1200" dirty="0"/>
                  <a:t>through</a:t>
                </a:r>
              </a:p>
              <a:p>
                <a:pPr algn="ctr"/>
                <a:r>
                  <a:rPr lang="en-GB" sz="1200" dirty="0"/>
                  <a:t>Codes / Sign Systems</a:t>
                </a:r>
              </a:p>
            </p:txBody>
          </p:sp>
        </p:grpSp>
      </p:grpSp>
      <p:grpSp>
        <p:nvGrpSpPr>
          <p:cNvPr id="3" name="Group 2"/>
          <p:cNvGrpSpPr/>
          <p:nvPr/>
        </p:nvGrpSpPr>
        <p:grpSpPr>
          <a:xfrm>
            <a:off x="2631621" y="2704258"/>
            <a:ext cx="6789099" cy="1828165"/>
            <a:chOff x="1198371" y="3050967"/>
            <a:chExt cx="6789099" cy="1828165"/>
          </a:xfrm>
        </p:grpSpPr>
        <p:pic>
          <p:nvPicPr>
            <p:cNvPr id="26" name="Picture 25" descr="icon-man-256x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995" y="3076657"/>
              <a:ext cx="1802475" cy="1802475"/>
            </a:xfrm>
            <a:prstGeom prst="rect">
              <a:avLst/>
            </a:prstGeom>
          </p:spPr>
        </p:pic>
        <p:pic>
          <p:nvPicPr>
            <p:cNvPr id="45" name="Picture 44" descr="icon-woman-256x25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98371" y="3050967"/>
              <a:ext cx="1791498" cy="1791498"/>
            </a:xfrm>
            <a:prstGeom prst="rect">
              <a:avLst/>
            </a:prstGeom>
          </p:spPr>
        </p:pic>
      </p:grpSp>
      <p:grpSp>
        <p:nvGrpSpPr>
          <p:cNvPr id="5" name="Group 4"/>
          <p:cNvGrpSpPr/>
          <p:nvPr/>
        </p:nvGrpSpPr>
        <p:grpSpPr>
          <a:xfrm>
            <a:off x="4228117" y="2779055"/>
            <a:ext cx="3455787" cy="1064311"/>
            <a:chOff x="3065959" y="2582676"/>
            <a:chExt cx="3455787" cy="1064311"/>
          </a:xfrm>
        </p:grpSpPr>
        <p:sp>
          <p:nvSpPr>
            <p:cNvPr id="27" name="Left-Right Arrow 26"/>
            <p:cNvSpPr/>
            <p:nvPr/>
          </p:nvSpPr>
          <p:spPr>
            <a:xfrm>
              <a:off x="3065959" y="2582676"/>
              <a:ext cx="3455787" cy="1064311"/>
            </a:xfrm>
            <a:prstGeom prst="leftRightArrow">
              <a:avLst>
                <a:gd name="adj1" fmla="val 37150"/>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a:p>
          </p:txBody>
        </p:sp>
        <p:sp>
          <p:nvSpPr>
            <p:cNvPr id="28" name="TextBox 27"/>
            <p:cNvSpPr txBox="1"/>
            <p:nvPr/>
          </p:nvSpPr>
          <p:spPr>
            <a:xfrm>
              <a:off x="4079212" y="2967936"/>
              <a:ext cx="1518364" cy="276999"/>
            </a:xfrm>
            <a:prstGeom prst="rect">
              <a:avLst/>
            </a:prstGeom>
            <a:noFill/>
          </p:spPr>
          <p:txBody>
            <a:bodyPr wrap="none" rtlCol="0">
              <a:spAutoFit/>
            </a:bodyPr>
            <a:lstStyle/>
            <a:p>
              <a:r>
                <a:rPr lang="en-GB" sz="1200" dirty="0">
                  <a:solidFill>
                    <a:schemeClr val="bg1"/>
                  </a:solidFill>
                </a:rPr>
                <a:t>Channels &amp; Mediums</a:t>
              </a:r>
            </a:p>
          </p:txBody>
        </p:sp>
      </p:grpSp>
      <p:grpSp>
        <p:nvGrpSpPr>
          <p:cNvPr id="12" name="Group 11"/>
          <p:cNvGrpSpPr/>
          <p:nvPr/>
        </p:nvGrpSpPr>
        <p:grpSpPr>
          <a:xfrm>
            <a:off x="4284186" y="2848846"/>
            <a:ext cx="3244591" cy="1186124"/>
            <a:chOff x="2850936" y="3195556"/>
            <a:chExt cx="3244591" cy="1186124"/>
          </a:xfrm>
        </p:grpSpPr>
        <p:sp>
          <p:nvSpPr>
            <p:cNvPr id="47" name="Lightning Bolt 46"/>
            <p:cNvSpPr/>
            <p:nvPr/>
          </p:nvSpPr>
          <p:spPr>
            <a:xfrm rot="20824697">
              <a:off x="2850936" y="3195556"/>
              <a:ext cx="360503" cy="840997"/>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8" name="Lightning Bolt 47"/>
            <p:cNvSpPr/>
            <p:nvPr/>
          </p:nvSpPr>
          <p:spPr>
            <a:xfrm rot="20824697">
              <a:off x="5735024" y="3540683"/>
              <a:ext cx="360503" cy="840997"/>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0" name="Group 9"/>
          <p:cNvGrpSpPr/>
          <p:nvPr/>
        </p:nvGrpSpPr>
        <p:grpSpPr>
          <a:xfrm>
            <a:off x="3520459" y="1632491"/>
            <a:ext cx="3247779" cy="994546"/>
            <a:chOff x="2087209" y="1979201"/>
            <a:chExt cx="3247779" cy="994546"/>
          </a:xfrm>
        </p:grpSpPr>
        <p:sp>
          <p:nvSpPr>
            <p:cNvPr id="49" name="Lightning Bolt 48"/>
            <p:cNvSpPr/>
            <p:nvPr/>
          </p:nvSpPr>
          <p:spPr>
            <a:xfrm rot="20824697">
              <a:off x="4974485" y="1979201"/>
              <a:ext cx="360503" cy="840997"/>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0" name="Lightning Bolt 49"/>
            <p:cNvSpPr/>
            <p:nvPr/>
          </p:nvSpPr>
          <p:spPr>
            <a:xfrm rot="20824697">
              <a:off x="2087209" y="2132750"/>
              <a:ext cx="360503" cy="840997"/>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3" name="Group 12"/>
          <p:cNvGrpSpPr/>
          <p:nvPr/>
        </p:nvGrpSpPr>
        <p:grpSpPr>
          <a:xfrm>
            <a:off x="2085016" y="1916369"/>
            <a:ext cx="6993361" cy="3809447"/>
            <a:chOff x="651766" y="2263078"/>
            <a:chExt cx="6993361" cy="3809447"/>
          </a:xfrm>
        </p:grpSpPr>
        <p:sp>
          <p:nvSpPr>
            <p:cNvPr id="51" name="Lightning Bolt 50"/>
            <p:cNvSpPr/>
            <p:nvPr/>
          </p:nvSpPr>
          <p:spPr>
            <a:xfrm rot="20824697">
              <a:off x="651766" y="2263078"/>
              <a:ext cx="360503" cy="840997"/>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2" name="Lightning Bolt 51"/>
            <p:cNvSpPr/>
            <p:nvPr/>
          </p:nvSpPr>
          <p:spPr>
            <a:xfrm rot="20824697">
              <a:off x="7284624" y="5231528"/>
              <a:ext cx="360503" cy="840997"/>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8" name="Group 7"/>
          <p:cNvGrpSpPr/>
          <p:nvPr/>
        </p:nvGrpSpPr>
        <p:grpSpPr>
          <a:xfrm>
            <a:off x="1657780" y="939154"/>
            <a:ext cx="8876439" cy="5163322"/>
            <a:chOff x="224530" y="1285864"/>
            <a:chExt cx="8876439" cy="5163322"/>
          </a:xfrm>
        </p:grpSpPr>
        <p:sp>
          <p:nvSpPr>
            <p:cNvPr id="11" name="TextBox 10"/>
            <p:cNvSpPr txBox="1"/>
            <p:nvPr/>
          </p:nvSpPr>
          <p:spPr>
            <a:xfrm>
              <a:off x="4237140" y="1285864"/>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53" name="TextBox 52"/>
            <p:cNvSpPr txBox="1"/>
            <p:nvPr/>
          </p:nvSpPr>
          <p:spPr>
            <a:xfrm rot="932043">
              <a:off x="5975790" y="1533590"/>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54" name="TextBox 53"/>
            <p:cNvSpPr txBox="1"/>
            <p:nvPr/>
          </p:nvSpPr>
          <p:spPr>
            <a:xfrm rot="19725541">
              <a:off x="1048100" y="1966589"/>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55" name="TextBox 54"/>
            <p:cNvSpPr txBox="1"/>
            <p:nvPr/>
          </p:nvSpPr>
          <p:spPr>
            <a:xfrm rot="17671264">
              <a:off x="-128853" y="3099338"/>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56" name="TextBox 55"/>
            <p:cNvSpPr txBox="1"/>
            <p:nvPr/>
          </p:nvSpPr>
          <p:spPr>
            <a:xfrm rot="3238725">
              <a:off x="49722" y="4487218"/>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57" name="TextBox 56"/>
            <p:cNvSpPr txBox="1"/>
            <p:nvPr/>
          </p:nvSpPr>
          <p:spPr>
            <a:xfrm rot="1364728">
              <a:off x="1265188" y="5531470"/>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58" name="TextBox 57"/>
            <p:cNvSpPr txBox="1"/>
            <p:nvPr/>
          </p:nvSpPr>
          <p:spPr>
            <a:xfrm rot="661730">
              <a:off x="2876227" y="5984206"/>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59" name="TextBox 58"/>
            <p:cNvSpPr txBox="1"/>
            <p:nvPr/>
          </p:nvSpPr>
          <p:spPr>
            <a:xfrm rot="21329631">
              <a:off x="4537950" y="6079854"/>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60" name="TextBox 59"/>
            <p:cNvSpPr txBox="1"/>
            <p:nvPr/>
          </p:nvSpPr>
          <p:spPr>
            <a:xfrm rot="20558085">
              <a:off x="6151493" y="5778579"/>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61" name="TextBox 60"/>
            <p:cNvSpPr txBox="1"/>
            <p:nvPr/>
          </p:nvSpPr>
          <p:spPr>
            <a:xfrm rot="19205862">
              <a:off x="7592131" y="5030751"/>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62" name="TextBox 61"/>
            <p:cNvSpPr txBox="1"/>
            <p:nvPr/>
          </p:nvSpPr>
          <p:spPr>
            <a:xfrm rot="4692266">
              <a:off x="8378254" y="3545670"/>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63" name="TextBox 62"/>
            <p:cNvSpPr txBox="1"/>
            <p:nvPr/>
          </p:nvSpPr>
          <p:spPr>
            <a:xfrm rot="2074807">
              <a:off x="7530090" y="2249837"/>
              <a:ext cx="1076098" cy="369332"/>
            </a:xfrm>
            <a:prstGeom prst="rect">
              <a:avLst/>
            </a:prstGeom>
            <a:noFill/>
          </p:spPr>
          <p:txBody>
            <a:bodyPr wrap="none" rtlCol="0">
              <a:spAutoFit/>
            </a:bodyPr>
            <a:lstStyle/>
            <a:p>
              <a:pPr algn="ctr"/>
              <a:r>
                <a:rPr lang="en-GB" dirty="0">
                  <a:solidFill>
                    <a:schemeClr val="bg1"/>
                  </a:solidFill>
                </a:rPr>
                <a:t>Feedback</a:t>
              </a:r>
            </a:p>
          </p:txBody>
        </p:sp>
        <p:sp>
          <p:nvSpPr>
            <p:cNvPr id="64" name="TextBox 63"/>
            <p:cNvSpPr txBox="1"/>
            <p:nvPr/>
          </p:nvSpPr>
          <p:spPr>
            <a:xfrm rot="20844069">
              <a:off x="2687949" y="1424124"/>
              <a:ext cx="1076098" cy="369332"/>
            </a:xfrm>
            <a:prstGeom prst="rect">
              <a:avLst/>
            </a:prstGeom>
            <a:noFill/>
          </p:spPr>
          <p:txBody>
            <a:bodyPr wrap="none" rtlCol="0">
              <a:spAutoFit/>
            </a:bodyPr>
            <a:lstStyle/>
            <a:p>
              <a:pPr algn="ctr"/>
              <a:r>
                <a:rPr lang="en-GB" dirty="0">
                  <a:solidFill>
                    <a:schemeClr val="bg1"/>
                  </a:solidFill>
                </a:rPr>
                <a:t>Feedback</a:t>
              </a:r>
            </a:p>
          </p:txBody>
        </p:sp>
      </p:grpSp>
      <p:sp>
        <p:nvSpPr>
          <p:cNvPr id="65" name="Lightning Bolt 64"/>
          <p:cNvSpPr/>
          <p:nvPr/>
        </p:nvSpPr>
        <p:spPr>
          <a:xfrm rot="20824697">
            <a:off x="5468601" y="4425518"/>
            <a:ext cx="830675" cy="1376228"/>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9" name="Group 8"/>
          <p:cNvGrpSpPr/>
          <p:nvPr/>
        </p:nvGrpSpPr>
        <p:grpSpPr>
          <a:xfrm>
            <a:off x="3259704" y="2683932"/>
            <a:ext cx="5250413" cy="661212"/>
            <a:chOff x="1826454" y="3030642"/>
            <a:chExt cx="5250413" cy="661212"/>
          </a:xfrm>
        </p:grpSpPr>
        <p:sp>
          <p:nvSpPr>
            <p:cNvPr id="66" name="Lightning Bolt 65"/>
            <p:cNvSpPr/>
            <p:nvPr/>
          </p:nvSpPr>
          <p:spPr>
            <a:xfrm rot="20824697">
              <a:off x="1826454" y="3030642"/>
              <a:ext cx="338582" cy="648291"/>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7" name="Lightning Bolt 66"/>
            <p:cNvSpPr/>
            <p:nvPr/>
          </p:nvSpPr>
          <p:spPr>
            <a:xfrm rot="20824697">
              <a:off x="6738285" y="3043563"/>
              <a:ext cx="338582" cy="648291"/>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4" name="TextBox 13"/>
          <p:cNvSpPr txBox="1"/>
          <p:nvPr/>
        </p:nvSpPr>
        <p:spPr>
          <a:xfrm>
            <a:off x="3269770" y="6202777"/>
            <a:ext cx="5652459" cy="523220"/>
          </a:xfrm>
          <a:prstGeom prst="rect">
            <a:avLst/>
          </a:prstGeom>
          <a:noFill/>
        </p:spPr>
        <p:txBody>
          <a:bodyPr wrap="none" rtlCol="0">
            <a:spAutoFit/>
          </a:bodyPr>
          <a:lstStyle/>
          <a:p>
            <a:pPr algn="ctr"/>
            <a:r>
              <a:rPr lang="en-GB" sz="2800" b="1" dirty="0">
                <a:solidFill>
                  <a:srgbClr val="00B0F0"/>
                </a:solidFill>
              </a:rPr>
              <a:t>Two way or bilateral communication </a:t>
            </a:r>
          </a:p>
        </p:txBody>
      </p:sp>
      <p:sp>
        <p:nvSpPr>
          <p:cNvPr id="17" name="Title 1">
            <a:extLst>
              <a:ext uri="{FF2B5EF4-FFF2-40B4-BE49-F238E27FC236}">
                <a16:creationId xmlns:a16="http://schemas.microsoft.com/office/drawing/2014/main" id="{A7694245-6C53-4A4B-BBBC-F1F801B0B3C8}"/>
              </a:ext>
            </a:extLst>
          </p:cNvPr>
          <p:cNvSpPr txBox="1">
            <a:spLocks/>
          </p:cNvSpPr>
          <p:nvPr/>
        </p:nvSpPr>
        <p:spPr>
          <a:xfrm>
            <a:off x="671317" y="-38459"/>
            <a:ext cx="10849366"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a:solidFill>
                  <a:srgbClr val="0070C0"/>
                </a:solidFill>
              </a:rPr>
              <a:t>Elements of the </a:t>
            </a:r>
            <a:r>
              <a:rPr lang="en-MU" sz="3600" b="1" dirty="0">
                <a:solidFill>
                  <a:srgbClr val="0070C0"/>
                </a:solidFill>
              </a:rPr>
              <a:t>Communication</a:t>
            </a:r>
            <a:r>
              <a:rPr lang="en-GB" sz="3600" b="1" dirty="0">
                <a:solidFill>
                  <a:srgbClr val="0070C0"/>
                </a:solidFill>
              </a:rPr>
              <a:t> Process – Part 2</a:t>
            </a:r>
          </a:p>
        </p:txBody>
      </p:sp>
    </p:spTree>
    <p:extLst>
      <p:ext uri="{BB962C8B-B14F-4D97-AF65-F5344CB8AC3E}">
        <p14:creationId xmlns:p14="http://schemas.microsoft.com/office/powerpoint/2010/main" val="9200259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32"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circle(out)">
                                      <p:cBhvr>
                                        <p:cTn id="27" dur="20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1" nodeType="click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p:cTn id="37" dur="500" fill="hold"/>
                                        <p:tgtEl>
                                          <p:spTgt spid="65"/>
                                        </p:tgtEl>
                                        <p:attrNameLst>
                                          <p:attrName>ppt_w</p:attrName>
                                        </p:attrNameLst>
                                      </p:cBhvr>
                                      <p:tavLst>
                                        <p:tav tm="0">
                                          <p:val>
                                            <p:fltVal val="0"/>
                                          </p:val>
                                        </p:tav>
                                        <p:tav tm="100000">
                                          <p:val>
                                            <p:strVal val="#ppt_w"/>
                                          </p:val>
                                        </p:tav>
                                      </p:tavLst>
                                    </p:anim>
                                    <p:anim calcmode="lin" valueType="num">
                                      <p:cBhvr>
                                        <p:cTn id="38" dur="500" fill="hold"/>
                                        <p:tgtEl>
                                          <p:spTgt spid="65"/>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6" presetClass="emph" presetSubtype="0" repeatCount="3000" fill="hold" grpId="0" nodeType="clickEffect">
                                  <p:stCondLst>
                                    <p:cond delay="0"/>
                                  </p:stCondLst>
                                  <p:childTnLst>
                                    <p:animEffect transition="out" filter="fade">
                                      <p:cBhvr>
                                        <p:cTn id="42" dur="500" tmFilter="0, 0; .2, .5; .8, .5; 1, 0"/>
                                        <p:tgtEl>
                                          <p:spTgt spid="65"/>
                                        </p:tgtEl>
                                      </p:cBhvr>
                                    </p:animEffect>
                                    <p:animScale>
                                      <p:cBhvr>
                                        <p:cTn id="43" dur="250" autoRev="1" fill="hold"/>
                                        <p:tgtEl>
                                          <p:spTgt spid="65"/>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dissolv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26" presetClass="emph" presetSubtype="0" repeatCount="3000" fill="hold" nodeType="clickEffect">
                                  <p:stCondLst>
                                    <p:cond delay="0"/>
                                  </p:stCondLst>
                                  <p:childTnLst>
                                    <p:animEffect transition="out" filter="fade">
                                      <p:cBhvr>
                                        <p:cTn id="52" dur="500" tmFilter="0, 0; .2, .5; .8, .5; 1, 0"/>
                                        <p:tgtEl>
                                          <p:spTgt spid="9"/>
                                        </p:tgtEl>
                                      </p:cBhvr>
                                    </p:animEffect>
                                    <p:animScale>
                                      <p:cBhvr>
                                        <p:cTn id="53" dur="250" autoRev="1" fill="hold"/>
                                        <p:tgtEl>
                                          <p:spTgt spid="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mph" presetSubtype="0" repeatCount="3000" fill="hold" nodeType="clickEffect">
                                  <p:stCondLst>
                                    <p:cond delay="0"/>
                                  </p:stCondLst>
                                  <p:childTnLst>
                                    <p:animEffect transition="out" filter="fade">
                                      <p:cBhvr>
                                        <p:cTn id="62" dur="500" tmFilter="0, 0; .2, .5; .8, .5; 1, 0"/>
                                        <p:tgtEl>
                                          <p:spTgt spid="10"/>
                                        </p:tgtEl>
                                      </p:cBhvr>
                                    </p:animEffect>
                                    <p:animScale>
                                      <p:cBhvr>
                                        <p:cTn id="63" dur="250" autoRev="1" fill="hold"/>
                                        <p:tgtEl>
                                          <p:spTgt spid="10"/>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dissolv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26" presetClass="emph" presetSubtype="0" repeatCount="3000" fill="hold" nodeType="clickEffect">
                                  <p:stCondLst>
                                    <p:cond delay="0"/>
                                  </p:stCondLst>
                                  <p:childTnLst>
                                    <p:animEffect transition="out" filter="fade">
                                      <p:cBhvr>
                                        <p:cTn id="72" dur="500" tmFilter="0, 0; .2, .5; .8, .5; 1, 0"/>
                                        <p:tgtEl>
                                          <p:spTgt spid="12"/>
                                        </p:tgtEl>
                                      </p:cBhvr>
                                    </p:animEffect>
                                    <p:animScale>
                                      <p:cBhvr>
                                        <p:cTn id="73" dur="250" autoRev="1" fill="hold"/>
                                        <p:tgtEl>
                                          <p:spTgt spid="12"/>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dissolve">
                                      <p:cBhvr>
                                        <p:cTn id="78" dur="500"/>
                                        <p:tgtEl>
                                          <p:spTgt spid="13"/>
                                        </p:tgtEl>
                                      </p:cBhvr>
                                    </p:animEffect>
                                  </p:childTnLst>
                                </p:cTn>
                              </p:par>
                            </p:childTnLst>
                          </p:cTn>
                        </p:par>
                      </p:childTnLst>
                    </p:cTn>
                  </p:par>
                  <p:par>
                    <p:cTn id="79" fill="hold">
                      <p:stCondLst>
                        <p:cond delay="indefinite"/>
                      </p:stCondLst>
                      <p:childTnLst>
                        <p:par>
                          <p:cTn id="80" fill="hold">
                            <p:stCondLst>
                              <p:cond delay="0"/>
                            </p:stCondLst>
                            <p:childTnLst>
                              <p:par>
                                <p:cTn id="81" presetID="26" presetClass="emph" presetSubtype="0" repeatCount="3000" fill="hold" nodeType="clickEffect">
                                  <p:stCondLst>
                                    <p:cond delay="0"/>
                                  </p:stCondLst>
                                  <p:childTnLst>
                                    <p:animEffect transition="out" filter="fade">
                                      <p:cBhvr>
                                        <p:cTn id="82" dur="500" tmFilter="0, 0; .2, .5; .8, .5; 1, 0"/>
                                        <p:tgtEl>
                                          <p:spTgt spid="13"/>
                                        </p:tgtEl>
                                      </p:cBhvr>
                                    </p:animEffect>
                                    <p:animScale>
                                      <p:cBhvr>
                                        <p:cTn id="83" dur="250" autoRev="1" fill="hold"/>
                                        <p:tgtEl>
                                          <p:spTgt spid="13"/>
                                        </p:tgtEl>
                                      </p:cBhvr>
                                      <p:by x="105000" y="105000"/>
                                    </p:animScale>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dissolve">
                                      <p:cBhvr>
                                        <p:cTn id="8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65" grpId="0" animBg="1"/>
      <p:bldP spid="65" grpId="1"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365051" y="329870"/>
            <a:ext cx="11461898" cy="871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5400" b="1" dirty="0">
                <a:solidFill>
                  <a:srgbClr val="0070C0"/>
                </a:solidFill>
              </a:rPr>
              <a:t>Activity 2</a:t>
            </a:r>
          </a:p>
        </p:txBody>
      </p:sp>
      <p:sp>
        <p:nvSpPr>
          <p:cNvPr id="3" name="Content Placeholder 2">
            <a:extLst>
              <a:ext uri="{FF2B5EF4-FFF2-40B4-BE49-F238E27FC236}">
                <a16:creationId xmlns:a16="http://schemas.microsoft.com/office/drawing/2014/main" id="{EED57536-06F1-61D0-878A-6C8E9ECC4ABE}"/>
              </a:ext>
            </a:extLst>
          </p:cNvPr>
          <p:cNvSpPr>
            <a:spLocks noGrp="1"/>
          </p:cNvSpPr>
          <p:nvPr>
            <p:ph idx="1"/>
          </p:nvPr>
        </p:nvSpPr>
        <p:spPr>
          <a:xfrm>
            <a:off x="838200" y="1376313"/>
            <a:ext cx="10515600" cy="4800650"/>
          </a:xfrm>
        </p:spPr>
        <p:txBody>
          <a:bodyPr>
            <a:normAutofit fontScale="92500" lnSpcReduction="10000"/>
          </a:bodyPr>
          <a:lstStyle/>
          <a:p>
            <a:pPr marL="0" indent="0">
              <a:buNone/>
            </a:pPr>
            <a:r>
              <a:rPr lang="en-GB" dirty="0">
                <a:effectLst/>
                <a:latin typeface="Times New Roman" panose="02020603050405020304" pitchFamily="18" charset="0"/>
              </a:rPr>
              <a:t>An organisation involved in a very highly technical field has decided to show its commitment to the citizens of the country in which its main plant is located, and especially on environmental matters. </a:t>
            </a:r>
          </a:p>
          <a:p>
            <a:pPr marL="0" indent="0">
              <a:buNone/>
            </a:pPr>
            <a:endParaRPr lang="en-GB" dirty="0">
              <a:effectLst/>
              <a:latin typeface="Times New Roman" panose="02020603050405020304" pitchFamily="18" charset="0"/>
            </a:endParaRPr>
          </a:p>
          <a:p>
            <a:pPr marL="0" indent="0">
              <a:buNone/>
            </a:pPr>
            <a:r>
              <a:rPr lang="en-GB" dirty="0">
                <a:effectLst/>
                <a:latin typeface="Times New Roman" panose="02020603050405020304" pitchFamily="18" charset="0"/>
              </a:rPr>
              <a:t>Form groups of 4-5 students. Each group must come up with:</a:t>
            </a:r>
          </a:p>
          <a:p>
            <a:pPr marL="0" indent="0">
              <a:buNone/>
            </a:pPr>
            <a:endParaRPr lang="en-GB" dirty="0">
              <a:latin typeface="Times New Roman" panose="02020603050405020304" pitchFamily="18" charset="0"/>
            </a:endParaRPr>
          </a:p>
          <a:p>
            <a:pPr marL="0" indent="0">
              <a:buNone/>
            </a:pPr>
            <a:r>
              <a:rPr lang="en-GB" dirty="0">
                <a:effectLst/>
                <a:latin typeface="Times New Roman" panose="02020603050405020304" pitchFamily="18" charset="0"/>
              </a:rPr>
              <a:t>(</a:t>
            </a:r>
            <a:r>
              <a:rPr lang="en-GB" dirty="0" err="1">
                <a:effectLst/>
                <a:latin typeface="Times New Roman" panose="02020603050405020304" pitchFamily="18" charset="0"/>
              </a:rPr>
              <a:t>i</a:t>
            </a:r>
            <a:r>
              <a:rPr lang="en-GB" dirty="0">
                <a:effectLst/>
                <a:latin typeface="Times New Roman" panose="02020603050405020304" pitchFamily="18" charset="0"/>
              </a:rPr>
              <a:t>) a main message that the organisation wants to convey (to its staff, partners, and the public)</a:t>
            </a:r>
          </a:p>
          <a:p>
            <a:pPr marL="0" indent="0">
              <a:buNone/>
            </a:pPr>
            <a:endParaRPr lang="en-GB" dirty="0">
              <a:latin typeface="Times New Roman" panose="02020603050405020304" pitchFamily="18" charset="0"/>
            </a:endParaRPr>
          </a:p>
          <a:p>
            <a:pPr marL="0" indent="0">
              <a:buNone/>
            </a:pPr>
            <a:r>
              <a:rPr lang="en-GB" dirty="0">
                <a:effectLst/>
                <a:latin typeface="Times New Roman" panose="02020603050405020304" pitchFamily="18" charset="0"/>
              </a:rPr>
              <a:t>(ii) the different channels and codes to be used to reach the different target audiences (adapting the message in each case)</a:t>
            </a:r>
            <a:br>
              <a:rPr lang="en-GB" dirty="0">
                <a:effectLst/>
                <a:latin typeface="Times New Roman" panose="02020603050405020304" pitchFamily="18" charset="0"/>
              </a:rPr>
            </a:br>
            <a:endParaRPr lang="en-GB" dirty="0">
              <a:effectLst/>
              <a:latin typeface="Times New Roman" panose="02020603050405020304" pitchFamily="18" charset="0"/>
            </a:endParaRPr>
          </a:p>
          <a:p>
            <a:pPr algn="just"/>
            <a:endParaRPr lang="en-MU" dirty="0"/>
          </a:p>
          <a:p>
            <a:pPr algn="just"/>
            <a:endParaRPr lang="en-MU" dirty="0"/>
          </a:p>
        </p:txBody>
      </p:sp>
    </p:spTree>
    <p:extLst>
      <p:ext uri="{BB962C8B-B14F-4D97-AF65-F5344CB8AC3E}">
        <p14:creationId xmlns:p14="http://schemas.microsoft.com/office/powerpoint/2010/main" val="994138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884</Words>
  <Application>Microsoft Macintosh PowerPoint</Application>
  <PresentationFormat>Widescreen</PresentationFormat>
  <Paragraphs>140</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Professional Communication</vt:lpstr>
      <vt:lpstr>Definition</vt:lpstr>
      <vt:lpstr>Learning outcomes</vt:lpstr>
      <vt:lpstr>Why Professional Communication?</vt:lpstr>
      <vt:lpstr>PowerPoint Presentation</vt:lpstr>
      <vt:lpstr>Elements of the Communiation Process</vt:lpstr>
      <vt:lpstr>Elements of the Communication Process – Part 1</vt:lpstr>
      <vt:lpstr>PowerPoint Presentation</vt:lpstr>
      <vt:lpstr>PowerPoint Presentation</vt:lpstr>
      <vt:lpstr>PowerPoint Presentation</vt:lpstr>
      <vt:lpstr>PowerPoint Presentation</vt:lpstr>
    </vt:vector>
  </TitlesOfParts>
  <Company>Department of Foreign Affairs and Trade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&amp; Leadership</dc:title>
  <dc:creator>Neermaull, Abhai</dc:creator>
  <cp:keywords>[SEC=UNOFFICIAL]</cp:keywords>
  <cp:lastModifiedBy>Abhai Neermaull</cp:lastModifiedBy>
  <cp:revision>10</cp:revision>
  <dcterms:created xsi:type="dcterms:W3CDTF">2024-02-20T11:17:38Z</dcterms:created>
  <dcterms:modified xsi:type="dcterms:W3CDTF">2024-05-25T10:00:32Z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M_ProtectiveMarkingValue_Header">
    <vt:lpwstr>UNOFFICIAL</vt:lpwstr>
  </property>
  <property fmtid="{D5CDD505-2E9C-101B-9397-08002B2CF9AE}" pid="3" name="PM_OriginationTimeStamp">
    <vt:lpwstr>2024-02-20T11:45:34Z</vt:lpwstr>
  </property>
  <property fmtid="{D5CDD505-2E9C-101B-9397-08002B2CF9AE}" pid="4" name="PM_Originating_FileId">
    <vt:lpwstr>E8CD1F2E3FC449E4ACDA8C7CA8CCE020</vt:lpwstr>
  </property>
  <property fmtid="{D5CDD505-2E9C-101B-9397-08002B2CF9AE}" pid="5" name="PM_ProtectiveMarkingValue_Footer">
    <vt:lpwstr>UNOFFICIAL</vt:lpwstr>
  </property>
  <property fmtid="{D5CDD505-2E9C-101B-9397-08002B2CF9AE}" pid="6" name="PM_Namespace">
    <vt:lpwstr>gov.au</vt:lpwstr>
  </property>
  <property fmtid="{D5CDD505-2E9C-101B-9397-08002B2CF9AE}" pid="7" name="PM_Caveats_Count">
    <vt:lpwstr>0</vt:lpwstr>
  </property>
  <property fmtid="{D5CDD505-2E9C-101B-9397-08002B2CF9AE}" pid="8" name="PM_Version">
    <vt:lpwstr>2018.4</vt:lpwstr>
  </property>
  <property fmtid="{D5CDD505-2E9C-101B-9397-08002B2CF9AE}" pid="9" name="PM_Note">
    <vt:lpwstr/>
  </property>
  <property fmtid="{D5CDD505-2E9C-101B-9397-08002B2CF9AE}" pid="10" name="PMHMAC">
    <vt:lpwstr>v=2022.1;a=SHA256;h=C9C7CC9B165DDBF141BA3EA2CD08D2D4FA9309232FE7BCA7006784C9AC64085D</vt:lpwstr>
  </property>
  <property fmtid="{D5CDD505-2E9C-101B-9397-08002B2CF9AE}" pid="11" name="PM_Qualifier">
    <vt:lpwstr/>
  </property>
  <property fmtid="{D5CDD505-2E9C-101B-9397-08002B2CF9AE}" pid="12" name="PM_SecurityClassification">
    <vt:lpwstr>UNOFFICIAL</vt:lpwstr>
  </property>
  <property fmtid="{D5CDD505-2E9C-101B-9397-08002B2CF9AE}" pid="13" name="PM_Markers">
    <vt:lpwstr/>
  </property>
  <property fmtid="{D5CDD505-2E9C-101B-9397-08002B2CF9AE}" pid="14" name="PM_InsertionValue">
    <vt:lpwstr>UNOFFICIAL</vt:lpwstr>
  </property>
  <property fmtid="{D5CDD505-2E9C-101B-9397-08002B2CF9AE}" pid="15" name="PM_Originator_Hash_SHA1">
    <vt:lpwstr>18761C87329FC043E98C594DEB1C1DCCB242C7B7</vt:lpwstr>
  </property>
  <property fmtid="{D5CDD505-2E9C-101B-9397-08002B2CF9AE}" pid="16" name="PM_DisplayValueSecClassificationWithQualifier">
    <vt:lpwstr>UNOFFICIAL</vt:lpwstr>
  </property>
  <property fmtid="{D5CDD505-2E9C-101B-9397-08002B2CF9AE}" pid="17" name="PM_ProtectiveMarkingImage_Header">
    <vt:lpwstr>C:\Program Files (x86)\Common Files\janusNET Shared\janusSEAL\Images\DocumentSlashBlue.png</vt:lpwstr>
  </property>
  <property fmtid="{D5CDD505-2E9C-101B-9397-08002B2CF9AE}" pid="18" name="PM_ProtectiveMarkingImage_Footer">
    <vt:lpwstr>C:\Program Files (x86)\Common Files\janusNET Shared\janusSEAL\Images\DocumentSlashBlue.png</vt:lpwstr>
  </property>
  <property fmtid="{D5CDD505-2E9C-101B-9397-08002B2CF9AE}" pid="19" name="PM_Display">
    <vt:lpwstr>UNOFFICIAL</vt:lpwstr>
  </property>
  <property fmtid="{D5CDD505-2E9C-101B-9397-08002B2CF9AE}" pid="20" name="PM_OriginatorUserAccountName_SHA256">
    <vt:lpwstr>CFAC33F43E13D23598C2B2A54715EF3D66D64F679325FDA9769D24E31B7A71AF</vt:lpwstr>
  </property>
  <property fmtid="{D5CDD505-2E9C-101B-9397-08002B2CF9AE}" pid="21" name="PM_OriginatorDomainName_SHA256">
    <vt:lpwstr>6F3591835F3B2A8A025B00B5BA6418010DA3A17C9C26EA9C049FFD28039489A2</vt:lpwstr>
  </property>
  <property fmtid="{D5CDD505-2E9C-101B-9397-08002B2CF9AE}" pid="22" name="PMUuid">
    <vt:lpwstr>v=2022.2;d=gov.au;g=65417EFE-F3B9-5E66-BD91-1E689FEC2EA6</vt:lpwstr>
  </property>
  <property fmtid="{D5CDD505-2E9C-101B-9397-08002B2CF9AE}" pid="23" name="PM_Hash_Version">
    <vt:lpwstr>2022.1</vt:lpwstr>
  </property>
  <property fmtid="{D5CDD505-2E9C-101B-9397-08002B2CF9AE}" pid="24" name="PM_Hash_Salt_Prev">
    <vt:lpwstr>DFE00C8D9A560110DD80B3986EF8436F</vt:lpwstr>
  </property>
  <property fmtid="{D5CDD505-2E9C-101B-9397-08002B2CF9AE}" pid="25" name="PM_Hash_Salt">
    <vt:lpwstr>DFE00C8D9A560110DD80B3986EF8436F</vt:lpwstr>
  </property>
  <property fmtid="{D5CDD505-2E9C-101B-9397-08002B2CF9AE}" pid="26" name="PM_Hash_SHA1">
    <vt:lpwstr>BDD25B1367DCA1F23E19E32E13B1FBC1E0B08B53</vt:lpwstr>
  </property>
  <property fmtid="{D5CDD505-2E9C-101B-9397-08002B2CF9AE}" pid="27" name="PM_PrintOutPlacement_PPT">
    <vt:lpwstr/>
  </property>
</Properties>
</file>