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82" r:id="rId3"/>
    <p:sldId id="260" r:id="rId4"/>
    <p:sldId id="289" r:id="rId5"/>
    <p:sldId id="290" r:id="rId6"/>
    <p:sldId id="262" r:id="rId7"/>
    <p:sldId id="291" r:id="rId8"/>
    <p:sldId id="292" r:id="rId9"/>
    <p:sldId id="293" r:id="rId10"/>
    <p:sldId id="294" r:id="rId11"/>
    <p:sldId id="295"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C6791-191C-447B-9295-56FC6A014774}" v="30" dt="2024-05-31T11:27:2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2" autoAdjust="0"/>
    <p:restoredTop sz="82574"/>
  </p:normalViewPr>
  <p:slideViewPr>
    <p:cSldViewPr snapToGrid="0" showGuides="1">
      <p:cViewPr varScale="1">
        <p:scale>
          <a:sx n="112" d="100"/>
          <a:sy n="112" d="100"/>
        </p:scale>
        <p:origin x="240" y="184"/>
      </p:cViewPr>
      <p:guideLst>
        <p:guide orient="horz" pos="2160"/>
        <p:guide pos="3840"/>
      </p:guideLst>
    </p:cSldViewPr>
  </p:slideViewPr>
  <p:notesTextViewPr>
    <p:cViewPr>
      <p:scale>
        <a:sx n="1" d="1"/>
        <a:sy n="1" d="1"/>
      </p:scale>
      <p:origin x="0" y="-1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i Neermaull" userId="ffde2053-6a70-4d46-ad5e-e4af9c7e3e31" providerId="ADAL" clId="{497C6791-191C-447B-9295-56FC6A014774}"/>
    <pc:docChg chg="custSel modSld">
      <pc:chgData name="Abhai Neermaull" userId="ffde2053-6a70-4d46-ad5e-e4af9c7e3e31" providerId="ADAL" clId="{497C6791-191C-447B-9295-56FC6A014774}" dt="2024-05-31T11:27:24.008" v="247" actId="948"/>
      <pc:docMkLst>
        <pc:docMk/>
      </pc:docMkLst>
      <pc:sldChg chg="modSp mod modNotes">
        <pc:chgData name="Abhai Neermaull" userId="ffde2053-6a70-4d46-ad5e-e4af9c7e3e31" providerId="ADAL" clId="{497C6791-191C-447B-9295-56FC6A014774}" dt="2024-05-31T11:27:23.801" v="17" actId="948"/>
        <pc:sldMkLst>
          <pc:docMk/>
          <pc:sldMk cId="2817425718" sldId="256"/>
        </pc:sldMkLst>
        <pc:spChg chg="mod">
          <ac:chgData name="Abhai Neermaull" userId="ffde2053-6a70-4d46-ad5e-e4af9c7e3e31" providerId="ADAL" clId="{497C6791-191C-447B-9295-56FC6A014774}" dt="2024-05-31T11:27:20.656" v="1" actId="20577"/>
          <ac:spMkLst>
            <pc:docMk/>
            <pc:sldMk cId="2817425718" sldId="256"/>
            <ac:spMk id="6" creationId="{BD79BA55-FEB9-69DE-AF1F-44C133741F05}"/>
          </ac:spMkLst>
        </pc:spChg>
      </pc:sldChg>
      <pc:sldChg chg="modNotes">
        <pc:chgData name="Abhai Neermaull" userId="ffde2053-6a70-4d46-ad5e-e4af9c7e3e31" providerId="ADAL" clId="{497C6791-191C-447B-9295-56FC6A014774}" dt="2024-05-31T11:27:23.818" v="33" actId="948"/>
        <pc:sldMkLst>
          <pc:docMk/>
          <pc:sldMk cId="3895680463" sldId="259"/>
        </pc:sldMkLst>
      </pc:sldChg>
      <pc:sldChg chg="modNotes">
        <pc:chgData name="Abhai Neermaull" userId="ffde2053-6a70-4d46-ad5e-e4af9c7e3e31" providerId="ADAL" clId="{497C6791-191C-447B-9295-56FC6A014774}" dt="2024-05-31T11:27:23.848" v="65" actId="948"/>
        <pc:sldMkLst>
          <pc:docMk/>
          <pc:sldMk cId="3654271597" sldId="260"/>
        </pc:sldMkLst>
      </pc:sldChg>
      <pc:sldChg chg="modNotes">
        <pc:chgData name="Abhai Neermaull" userId="ffde2053-6a70-4d46-ad5e-e4af9c7e3e31" providerId="ADAL" clId="{497C6791-191C-447B-9295-56FC6A014774}" dt="2024-05-31T11:27:23.888" v="91" actId="948"/>
        <pc:sldMkLst>
          <pc:docMk/>
          <pc:sldMk cId="557001814" sldId="262"/>
        </pc:sldMkLst>
      </pc:sldChg>
      <pc:sldChg chg="modNotes">
        <pc:chgData name="Abhai Neermaull" userId="ffde2053-6a70-4d46-ad5e-e4af9c7e3e31" providerId="ADAL" clId="{497C6791-191C-447B-9295-56FC6A014774}" dt="2024-05-31T11:27:23.909" v="117" actId="948"/>
        <pc:sldMkLst>
          <pc:docMk/>
          <pc:sldMk cId="588197440" sldId="263"/>
        </pc:sldMkLst>
      </pc:sldChg>
      <pc:sldChg chg="modNotes">
        <pc:chgData name="Abhai Neermaull" userId="ffde2053-6a70-4d46-ad5e-e4af9c7e3e31" providerId="ADAL" clId="{497C6791-191C-447B-9295-56FC6A014774}" dt="2024-05-31T11:27:23.838" v="49" actId="948"/>
        <pc:sldMkLst>
          <pc:docMk/>
          <pc:sldMk cId="361272984" sldId="282"/>
        </pc:sldMkLst>
      </pc:sldChg>
      <pc:sldChg chg="modNotes">
        <pc:chgData name="Abhai Neermaull" userId="ffde2053-6a70-4d46-ad5e-e4af9c7e3e31" providerId="ADAL" clId="{497C6791-191C-447B-9295-56FC6A014774}" dt="2024-05-31T11:27:23.928" v="143" actId="948"/>
        <pc:sldMkLst>
          <pc:docMk/>
          <pc:sldMk cId="4186305852" sldId="283"/>
        </pc:sldMkLst>
      </pc:sldChg>
      <pc:sldChg chg="modNotes">
        <pc:chgData name="Abhai Neermaull" userId="ffde2053-6a70-4d46-ad5e-e4af9c7e3e31" providerId="ADAL" clId="{497C6791-191C-447B-9295-56FC6A014774}" dt="2024-05-31T11:27:23.949" v="169" actId="948"/>
        <pc:sldMkLst>
          <pc:docMk/>
          <pc:sldMk cId="92002598" sldId="284"/>
        </pc:sldMkLst>
      </pc:sldChg>
      <pc:sldChg chg="modNotes">
        <pc:chgData name="Abhai Neermaull" userId="ffde2053-6a70-4d46-ad5e-e4af9c7e3e31" providerId="ADAL" clId="{497C6791-191C-447B-9295-56FC6A014774}" dt="2024-05-31T11:27:23.968" v="195" actId="948"/>
        <pc:sldMkLst>
          <pc:docMk/>
          <pc:sldMk cId="994138940" sldId="286"/>
        </pc:sldMkLst>
      </pc:sldChg>
      <pc:sldChg chg="modNotes">
        <pc:chgData name="Abhai Neermaull" userId="ffde2053-6a70-4d46-ad5e-e4af9c7e3e31" providerId="ADAL" clId="{497C6791-191C-447B-9295-56FC6A014774}" dt="2024-05-31T11:27:23.988" v="221" actId="948"/>
        <pc:sldMkLst>
          <pc:docMk/>
          <pc:sldMk cId="626679163" sldId="287"/>
        </pc:sldMkLst>
      </pc:sldChg>
      <pc:sldChg chg="modNotes">
        <pc:chgData name="Abhai Neermaull" userId="ffde2053-6a70-4d46-ad5e-e4af9c7e3e31" providerId="ADAL" clId="{497C6791-191C-447B-9295-56FC6A014774}" dt="2024-05-31T11:27:24.008" v="247" actId="948"/>
        <pc:sldMkLst>
          <pc:docMk/>
          <pc:sldMk cId="1349187324"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62C43B-34D4-971D-2526-EC0F8BAC2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BA2D997-34C6-01E1-6034-90116BF0A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4B5650-420A-4FA2-B717-2A40A585773D}" type="datetimeFigureOut">
              <a:rPr lang="en-GB" smtClean="0"/>
              <a:t>31/05/2024</a:t>
            </a:fld>
            <a:endParaRPr lang="en-GB"/>
          </a:p>
        </p:txBody>
      </p:sp>
      <p:sp>
        <p:nvSpPr>
          <p:cNvPr id="4" name="Footer Placeholder 3">
            <a:extLst>
              <a:ext uri="{FF2B5EF4-FFF2-40B4-BE49-F238E27FC236}">
                <a16:creationId xmlns:a16="http://schemas.microsoft.com/office/drawing/2014/main" id="{80959A13-3742-7834-10A6-DB54B9A0EB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8F60A12-D137-2F28-C37E-B737A33BC7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3CAAA-0AD2-45F1-97B3-492D732F8B40}" type="slidenum">
              <a:rPr lang="en-GB" smtClean="0"/>
              <a:t>‹#›</a:t>
            </a:fld>
            <a:endParaRPr lang="en-GB"/>
          </a:p>
        </p:txBody>
      </p:sp>
    </p:spTree>
    <p:extLst>
      <p:ext uri="{BB962C8B-B14F-4D97-AF65-F5344CB8AC3E}">
        <p14:creationId xmlns:p14="http://schemas.microsoft.com/office/powerpoint/2010/main" val="270768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07233-46D8-42A7-BB4A-546C51AB0EFB}" type="datetimeFigureOut">
              <a:rPr lang="en-GB" smtClean="0"/>
              <a:t>31/05/2024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C7D13-E33D-4BBF-A72B-1FBC5E82B877}" type="slidenum">
              <a:rPr lang="en-GB" smtClean="0"/>
              <a:t>‹#›</a:t>
            </a:fld>
            <a:endParaRPr lang="en-GB"/>
          </a:p>
        </p:txBody>
      </p:sp>
    </p:spTree>
    <p:extLst>
      <p:ext uri="{BB962C8B-B14F-4D97-AF65-F5344CB8AC3E}">
        <p14:creationId xmlns:p14="http://schemas.microsoft.com/office/powerpoint/2010/main" val="337752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a:t>
            </a:fld>
            <a:endParaRPr lang="en-GB"/>
          </a:p>
        </p:txBody>
      </p:sp>
      <p:sp>
        <p:nvSpPr>
          <p:cNvPr id="5" name="Footer Placeholder 4">
            <a:extLst>
              <a:ext uri="{FF2B5EF4-FFF2-40B4-BE49-F238E27FC236}">
                <a16:creationId xmlns:a16="http://schemas.microsoft.com/office/drawing/2014/main" id="{08FB7535-3F33-C2D8-2AA4-716DA03B6704}"/>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C6E71910-0B93-D3A5-3076-174EE75E3E8E}"/>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44255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1.6 – pages 20 to 22</a:t>
            </a:r>
          </a:p>
        </p:txBody>
      </p:sp>
      <p:sp>
        <p:nvSpPr>
          <p:cNvPr id="4" name="Slide Number Placeholder 3"/>
          <p:cNvSpPr>
            <a:spLocks noGrp="1"/>
          </p:cNvSpPr>
          <p:nvPr>
            <p:ph type="sldNum" sz="quarter" idx="5"/>
          </p:nvPr>
        </p:nvSpPr>
        <p:spPr/>
        <p:txBody>
          <a:bodyPr/>
          <a:lstStyle/>
          <a:p>
            <a:fld id="{82AC7D13-E33D-4BBF-A72B-1FBC5E82B877}" type="slidenum">
              <a:rPr lang="en-GB" smtClean="0"/>
              <a:t>10</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6729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1.6 – pages 20 to 22</a:t>
            </a:r>
          </a:p>
          <a:p>
            <a:endParaRPr lang="en-GB" dirty="0"/>
          </a:p>
          <a:p>
            <a:r>
              <a:rPr lang="en-GB" dirty="0"/>
              <a:t>Arena – known by self and others</a:t>
            </a:r>
          </a:p>
          <a:p>
            <a:r>
              <a:rPr lang="en-GB" dirty="0"/>
              <a:t>Façade – known by self and unknown by others</a:t>
            </a:r>
          </a:p>
          <a:p>
            <a:r>
              <a:rPr lang="en-GB" dirty="0"/>
              <a:t>Blind Spot – unknown by self and known by others</a:t>
            </a:r>
          </a:p>
          <a:p>
            <a:r>
              <a:rPr lang="en-GB" dirty="0"/>
              <a:t>Unknown – unknown by self and others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Those who wish to communicate more effectively can use both exposure and feedback to enlarge the area of common understanding. The practice is much more difficult and requires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effort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 may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preference 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managerial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style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opposes feedback and/or exposure.</a:t>
            </a:r>
            <a:endParaRPr lang="en-MU"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2AC7D13-E33D-4BBF-A72B-1FBC5E82B877}" type="slidenum">
              <a:rPr lang="en-GB" smtClean="0"/>
              <a:t>11</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7765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12</a:t>
            </a:fld>
            <a:endParaRPr lang="en-GB"/>
          </a:p>
        </p:txBody>
      </p:sp>
      <p:sp>
        <p:nvSpPr>
          <p:cNvPr id="5" name="Footer Placeholder 4">
            <a:extLst>
              <a:ext uri="{FF2B5EF4-FFF2-40B4-BE49-F238E27FC236}">
                <a16:creationId xmlns:a16="http://schemas.microsoft.com/office/drawing/2014/main" id="{2E5B8FF1-0825-4B78-2BEF-2C61BDBAA89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BE8D3CBF-CC81-8E5B-07ED-C3E7CECB2505}"/>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29128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13</a:t>
            </a:fld>
            <a:endParaRPr lang="en-GB"/>
          </a:p>
        </p:txBody>
      </p:sp>
      <p:sp>
        <p:nvSpPr>
          <p:cNvPr id="5" name="Footer Placeholder 4">
            <a:extLst>
              <a:ext uri="{FF2B5EF4-FFF2-40B4-BE49-F238E27FC236}">
                <a16:creationId xmlns:a16="http://schemas.microsoft.com/office/drawing/2014/main" id="{E2AC83CA-108B-9CBC-8C4D-172FAAFA809F}"/>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62D556E6-6F64-86AA-59A8-11AD90C06B51}"/>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58063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2</a:t>
            </a:fld>
            <a:endParaRPr lang="en-GB"/>
          </a:p>
        </p:txBody>
      </p:sp>
      <p:sp>
        <p:nvSpPr>
          <p:cNvPr id="5" name="Footer Placeholder 4">
            <a:extLst>
              <a:ext uri="{FF2B5EF4-FFF2-40B4-BE49-F238E27FC236}">
                <a16:creationId xmlns:a16="http://schemas.microsoft.com/office/drawing/2014/main" id="{805AF910-CEC9-2545-BA64-302A84A09D83}"/>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F3952B7C-7AE4-5EA3-FA97-743785D066FB}"/>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58308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3</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273248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4</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39161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page 1 to 6</a:t>
            </a:r>
          </a:p>
        </p:txBody>
      </p:sp>
      <p:sp>
        <p:nvSpPr>
          <p:cNvPr id="4" name="Slide Number Placeholder 3"/>
          <p:cNvSpPr>
            <a:spLocks noGrp="1"/>
          </p:cNvSpPr>
          <p:nvPr>
            <p:ph type="sldNum" sz="quarter" idx="5"/>
          </p:nvPr>
        </p:nvSpPr>
        <p:spPr/>
        <p:txBody>
          <a:bodyPr/>
          <a:lstStyle/>
          <a:p>
            <a:fld id="{82AC7D13-E33D-4BBF-A72B-1FBC5E82B877}" type="slidenum">
              <a:rPr lang="en-GB" smtClean="0"/>
              <a:t>5</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401391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Page 7</a:t>
            </a:r>
          </a:p>
        </p:txBody>
      </p:sp>
      <p:sp>
        <p:nvSpPr>
          <p:cNvPr id="4" name="Slide Number Placeholder 3"/>
          <p:cNvSpPr>
            <a:spLocks noGrp="1"/>
          </p:cNvSpPr>
          <p:nvPr>
            <p:ph type="sldNum" sz="quarter" idx="5"/>
          </p:nvPr>
        </p:nvSpPr>
        <p:spPr/>
        <p:txBody>
          <a:bodyPr/>
          <a:lstStyle/>
          <a:p>
            <a:fld id="{82AC7D13-E33D-4BBF-A72B-1FBC5E82B877}" type="slidenum">
              <a:rPr lang="en-GB" smtClean="0"/>
              <a:t>6</a:t>
            </a:fld>
            <a:endParaRPr lang="en-GB"/>
          </a:p>
        </p:txBody>
      </p:sp>
      <p:sp>
        <p:nvSpPr>
          <p:cNvPr id="5" name="Footer Placeholder 4">
            <a:extLst>
              <a:ext uri="{FF2B5EF4-FFF2-40B4-BE49-F238E27FC236}">
                <a16:creationId xmlns:a16="http://schemas.microsoft.com/office/drawing/2014/main" id="{C7B775A8-3DDD-71FD-43A2-01106CF6DF3E}"/>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4C2E1088-7D3E-174B-C9C3-68BA633EC2BF}"/>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342166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1.4 – pages 10 to 14</a:t>
            </a:r>
          </a:p>
        </p:txBody>
      </p:sp>
      <p:sp>
        <p:nvSpPr>
          <p:cNvPr id="4" name="Slide Number Placeholder 3"/>
          <p:cNvSpPr>
            <a:spLocks noGrp="1"/>
          </p:cNvSpPr>
          <p:nvPr>
            <p:ph type="sldNum" sz="quarter" idx="5"/>
          </p:nvPr>
        </p:nvSpPr>
        <p:spPr/>
        <p:txBody>
          <a:bodyPr/>
          <a:lstStyle/>
          <a:p>
            <a:fld id="{82AC7D13-E33D-4BBF-A72B-1FBC5E82B877}" type="slidenum">
              <a:rPr lang="en-GB" smtClean="0"/>
              <a:t>7</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89339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AC7D13-E33D-4BBF-A72B-1FBC5E82B877}" type="slidenum">
              <a:rPr lang="en-GB" smtClean="0"/>
              <a:t>8</a:t>
            </a:fld>
            <a:endParaRPr lang="en-GB"/>
          </a:p>
        </p:txBody>
      </p:sp>
      <p:sp>
        <p:nvSpPr>
          <p:cNvPr id="5" name="Footer Placeholder 4">
            <a:extLst>
              <a:ext uri="{FF2B5EF4-FFF2-40B4-BE49-F238E27FC236}">
                <a16:creationId xmlns:a16="http://schemas.microsoft.com/office/drawing/2014/main" id="{C7B775A8-3DDD-71FD-43A2-01106CF6DF3E}"/>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4C2E1088-7D3E-174B-C9C3-68BA633EC2BF}"/>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16578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1.5 - pages 15 to 20</a:t>
            </a:r>
          </a:p>
        </p:txBody>
      </p:sp>
      <p:sp>
        <p:nvSpPr>
          <p:cNvPr id="4" name="Slide Number Placeholder 3"/>
          <p:cNvSpPr>
            <a:spLocks noGrp="1"/>
          </p:cNvSpPr>
          <p:nvPr>
            <p:ph type="sldNum" sz="quarter" idx="5"/>
          </p:nvPr>
        </p:nvSpPr>
        <p:spPr/>
        <p:txBody>
          <a:bodyPr/>
          <a:lstStyle/>
          <a:p>
            <a:fld id="{82AC7D13-E33D-4BBF-A72B-1FBC5E82B877}" type="slidenum">
              <a:rPr lang="en-GB" smtClean="0"/>
              <a:t>9</a:t>
            </a:fld>
            <a:endParaRPr lang="en-GB"/>
          </a:p>
        </p:txBody>
      </p:sp>
      <p:sp>
        <p:nvSpPr>
          <p:cNvPr id="5" name="Footer Placeholder 4">
            <a:extLst>
              <a:ext uri="{FF2B5EF4-FFF2-40B4-BE49-F238E27FC236}">
                <a16:creationId xmlns:a16="http://schemas.microsoft.com/office/drawing/2014/main" id="{363B81CE-E9AA-4DBC-4DB3-B85A996D9BE9}"/>
              </a:ext>
            </a:extLst>
          </p:cNvPr>
          <p:cNvSpPr>
            <a:spLocks noGrp="1"/>
          </p:cNvSpPr>
          <p:nvPr>
            <p:ph type="ftr" sz="quarter" idx="4"/>
          </p:nvPr>
        </p:nvSpPr>
        <p:spPr>
          <a:xfrm>
            <a:off x="0" y="8685213"/>
            <a:ext cx="2971800" cy="458787"/>
          </a:xfrm>
        </p:spPr>
        <p:txBody>
          <a:bodyPr/>
          <a:lstStyle/>
          <a:p>
            <a:pPr algn="ctr"/>
            <a:endParaRPr lang="en-GB" b="1">
              <a:solidFill>
                <a:srgbClr val="FF0000"/>
              </a:solidFill>
              <a:latin typeface="Arial" panose="020B0604020202020204" pitchFamily="34" charset="0"/>
            </a:endParaRPr>
          </a:p>
        </p:txBody>
      </p:sp>
      <p:sp>
        <p:nvSpPr>
          <p:cNvPr id="6" name="Header Placeholder 5">
            <a:extLst>
              <a:ext uri="{FF2B5EF4-FFF2-40B4-BE49-F238E27FC236}">
                <a16:creationId xmlns:a16="http://schemas.microsoft.com/office/drawing/2014/main" id="{9A1BD6BF-0427-8C8E-418A-C990C93B158C}"/>
              </a:ext>
            </a:extLst>
          </p:cNvPr>
          <p:cNvSpPr>
            <a:spLocks noGrp="1"/>
          </p:cNvSpPr>
          <p:nvPr>
            <p:ph type="hdr" sz="quarter"/>
          </p:nvPr>
        </p:nvSpPr>
        <p:spPr>
          <a:xfrm>
            <a:off x="0" y="0"/>
            <a:ext cx="2971800" cy="458788"/>
          </a:xfrm>
        </p:spPr>
        <p:txBody>
          <a:bodyPr/>
          <a:lstStyle/>
          <a:p>
            <a:pPr algn="ctr"/>
            <a:endParaRPr lang="en-GB" b="1">
              <a:solidFill>
                <a:srgbClr val="FF0000"/>
              </a:solidFill>
              <a:latin typeface="Arial" panose="020B0604020202020204" pitchFamily="34" charset="0"/>
            </a:endParaRPr>
          </a:p>
        </p:txBody>
      </p:sp>
    </p:spTree>
    <p:extLst>
      <p:ext uri="{BB962C8B-B14F-4D97-AF65-F5344CB8AC3E}">
        <p14:creationId xmlns:p14="http://schemas.microsoft.com/office/powerpoint/2010/main" val="127006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D1A-6323-A106-483D-5EF22ADDC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C49771-4944-8FBB-7FAB-03F52C681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F67B94-7AB7-D764-D620-8EC2F133AEE9}"/>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3A045297-15ED-01FD-548E-B7B6AF31FD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EE8429-A2D6-712A-50E4-2480F743807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579391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9F64-4617-51CA-C5BE-A1C84B3935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EB40BB-9AD0-809A-48DA-3CA0C130D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A84BC1-07CB-10B1-05D5-751ED68BC381}"/>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25704F50-70B4-7DA7-5DC0-55CB950720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90979-7F74-0362-9E24-2394C624096B}"/>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9853114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D161B-3808-44A4-F65A-057CF2C08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C5A28E-AAD4-75F5-F07A-999C8775C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4CCB12-1A82-41CD-5E52-48E94972925E}"/>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E432B559-52EC-2851-2D61-39619242B4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75CDCF-B03F-F4E5-B5F0-58CDA404DE7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7474204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9FEE-2A7E-879E-13B8-DC41A0EF4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A0B647-3DFB-FDDB-9AE6-DAD00BAC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87BD3E-281C-382C-7B25-F9B94521E3F6}"/>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907FD708-8FFD-C967-99CB-297DE83989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AB04BD-FE37-8DA3-86D2-04CF97CC9FD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6749476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4538-8FB5-F1D4-2119-FEA9174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45866B-1833-BF4A-0205-DB0DBACB2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ECB8A-0281-5FB6-0DB3-9C4DF7D705C0}"/>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F94AEBE3-C25A-7EC0-B440-30FA0DA458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9F9A7A-34DD-5963-2675-286F97B40CD5}"/>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34302156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FE7C-908C-F15A-6011-FE77D087D0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DDA036-03F2-5820-6C53-367C3BEDB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465C7B-7726-7115-2476-D093F66A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91FEBA-461B-1B76-40EF-6D131B9157A4}"/>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6" name="Footer Placeholder 5">
            <a:extLst>
              <a:ext uri="{FF2B5EF4-FFF2-40B4-BE49-F238E27FC236}">
                <a16:creationId xmlns:a16="http://schemas.microsoft.com/office/drawing/2014/main" id="{E4EED002-971B-52D1-DE95-27A071A30D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81F6B-0FE9-7684-DF3F-F57DCB359788}"/>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10565169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460-A395-54F9-D5CF-BC39ECD67F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8A3A9F-DBD8-2A97-641B-E74081426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C725B-AA6E-AA2C-D92E-6E87A42E2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1DA2A4-4E01-0CED-BF87-305D0CBCC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E2B2E-4ED6-99EA-E610-BB769DF87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DB607A-0F23-133A-8091-860F176BBE62}"/>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8" name="Footer Placeholder 7">
            <a:extLst>
              <a:ext uri="{FF2B5EF4-FFF2-40B4-BE49-F238E27FC236}">
                <a16:creationId xmlns:a16="http://schemas.microsoft.com/office/drawing/2014/main" id="{09188427-45C6-FD41-3B12-1E5538C785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593FE2-071F-666C-794F-3A94794EF9C4}"/>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129894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B7B9-ED7A-05B5-F851-8E26295489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57E108-6EB6-5817-FEFB-B84D9EA83D4E}"/>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4" name="Footer Placeholder 3">
            <a:extLst>
              <a:ext uri="{FF2B5EF4-FFF2-40B4-BE49-F238E27FC236}">
                <a16:creationId xmlns:a16="http://schemas.microsoft.com/office/drawing/2014/main" id="{88150E2A-13CF-B762-1C72-6614C7A58B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5BAF5B-149D-46CD-E3A5-8B01A47EF11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29258967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F9AA-7C1F-DD61-25ED-8A51E82E877E}"/>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3" name="Footer Placeholder 2">
            <a:extLst>
              <a:ext uri="{FF2B5EF4-FFF2-40B4-BE49-F238E27FC236}">
                <a16:creationId xmlns:a16="http://schemas.microsoft.com/office/drawing/2014/main" id="{F2E17A41-9F0C-8997-011E-609AFC214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BEBA4-D34C-F941-7B75-322F0396450D}"/>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2566541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B5B-0A28-6BC0-9BFC-18472A149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8BCCEE-DC32-3679-0999-45B83FE6F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0A77E7-531A-6FEE-B7D4-612ACA02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89F7B-F61C-4BA3-C57F-8AC5B04E212F}"/>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6" name="Footer Placeholder 5">
            <a:extLst>
              <a:ext uri="{FF2B5EF4-FFF2-40B4-BE49-F238E27FC236}">
                <a16:creationId xmlns:a16="http://schemas.microsoft.com/office/drawing/2014/main" id="{14F3B4B8-124B-220E-44F4-57ABBE3077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6A9AB-98EA-8529-C141-AB6A36BAB963}"/>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6349933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3100-4CE7-F106-36FD-177B178A0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8E7E8D-D8BF-2D1B-5727-07242CE5C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367B6E-D4FD-EF6B-F1B1-BE4DE99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EA02-2823-7F3C-A385-5E9F6F02EBBC}"/>
              </a:ext>
            </a:extLst>
          </p:cNvPr>
          <p:cNvSpPr>
            <a:spLocks noGrp="1"/>
          </p:cNvSpPr>
          <p:nvPr>
            <p:ph type="dt" sz="half" idx="10"/>
          </p:nvPr>
        </p:nvSpPr>
        <p:spPr/>
        <p:txBody>
          <a:bodyPr/>
          <a:lstStyle/>
          <a:p>
            <a:fld id="{9AFCFDD6-70CD-46BB-9E01-E4570873DEC8}" type="datetimeFigureOut">
              <a:rPr lang="en-GB" smtClean="0"/>
              <a:t>31/05/2024</a:t>
            </a:fld>
            <a:endParaRPr lang="en-GB"/>
          </a:p>
        </p:txBody>
      </p:sp>
      <p:sp>
        <p:nvSpPr>
          <p:cNvPr id="6" name="Footer Placeholder 5">
            <a:extLst>
              <a:ext uri="{FF2B5EF4-FFF2-40B4-BE49-F238E27FC236}">
                <a16:creationId xmlns:a16="http://schemas.microsoft.com/office/drawing/2014/main" id="{EC4341A0-3EC4-1533-378C-4331616FA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BEDD0-0B36-9825-1665-EFA742029FB6}"/>
              </a:ext>
            </a:extLst>
          </p:cNvPr>
          <p:cNvSpPr>
            <a:spLocks noGrp="1"/>
          </p:cNvSpPr>
          <p:nvPr>
            <p:ph type="sldNum" sz="quarter" idx="12"/>
          </p:nvPr>
        </p:nvSpPr>
        <p:spPr/>
        <p:txBody>
          <a:bodyPr/>
          <a:lstStyle/>
          <a:p>
            <a:fld id="{1A88ADDC-690E-4006-9206-DDDD9BE3F0FF}" type="slidenum">
              <a:rPr lang="en-GB" smtClean="0"/>
              <a:t>‹#›</a:t>
            </a:fld>
            <a:endParaRPr lang="en-GB"/>
          </a:p>
        </p:txBody>
      </p:sp>
    </p:spTree>
    <p:extLst>
      <p:ext uri="{BB962C8B-B14F-4D97-AF65-F5344CB8AC3E}">
        <p14:creationId xmlns:p14="http://schemas.microsoft.com/office/powerpoint/2010/main" val="41233515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D0B3C6-EDE5-35DF-736C-1F87A25A6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C01C1-FCB5-F97E-8440-E65019C90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5DB78-EBE7-AFA5-2FB4-24AC6A99D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CFDD6-70CD-46BB-9E01-E4570873DEC8}" type="datetimeFigureOut">
              <a:rPr lang="en-GB" smtClean="0"/>
              <a:t>31/05/2024</a:t>
            </a:fld>
            <a:endParaRPr lang="en-GB"/>
          </a:p>
        </p:txBody>
      </p:sp>
      <p:sp>
        <p:nvSpPr>
          <p:cNvPr id="5" name="Footer Placeholder 4">
            <a:extLst>
              <a:ext uri="{FF2B5EF4-FFF2-40B4-BE49-F238E27FC236}">
                <a16:creationId xmlns:a16="http://schemas.microsoft.com/office/drawing/2014/main" id="{490B6844-21EC-5222-33D1-E682E7594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242B67-4BE3-B2D4-9B04-F8D42276A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8ADDC-690E-4006-9206-DDDD9BE3F0FF}" type="slidenum">
              <a:rPr lang="en-GB" smtClean="0"/>
              <a:t>‹#›</a:t>
            </a:fld>
            <a:endParaRPr lang="en-GB"/>
          </a:p>
        </p:txBody>
      </p:sp>
    </p:spTree>
    <p:extLst>
      <p:ext uri="{BB962C8B-B14F-4D97-AF65-F5344CB8AC3E}">
        <p14:creationId xmlns:p14="http://schemas.microsoft.com/office/powerpoint/2010/main" val="172378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FD48-80FE-599F-2916-04569A3D9C20}"/>
              </a:ext>
            </a:extLst>
          </p:cNvPr>
          <p:cNvSpPr>
            <a:spLocks noGrp="1"/>
          </p:cNvSpPr>
          <p:nvPr>
            <p:ph type="ctrTitle"/>
          </p:nvPr>
        </p:nvSpPr>
        <p:spPr>
          <a:xfrm>
            <a:off x="383754" y="523607"/>
            <a:ext cx="11424492" cy="2387600"/>
          </a:xfrm>
        </p:spPr>
        <p:txBody>
          <a:bodyPr>
            <a:normAutofit/>
          </a:bodyPr>
          <a:lstStyle/>
          <a:p>
            <a:r>
              <a:rPr lang="en-GB" b="1" dirty="0">
                <a:solidFill>
                  <a:srgbClr val="0070C0"/>
                </a:solidFill>
              </a:rPr>
              <a:t>Communication for Managers</a:t>
            </a:r>
          </a:p>
        </p:txBody>
      </p:sp>
      <p:sp>
        <p:nvSpPr>
          <p:cNvPr id="3" name="Subtitle 2">
            <a:extLst>
              <a:ext uri="{FF2B5EF4-FFF2-40B4-BE49-F238E27FC236}">
                <a16:creationId xmlns:a16="http://schemas.microsoft.com/office/drawing/2014/main" id="{2D73BBB8-C869-41FB-9EC0-ECC8DCEB2D05}"/>
              </a:ext>
            </a:extLst>
          </p:cNvPr>
          <p:cNvSpPr>
            <a:spLocks noGrp="1"/>
          </p:cNvSpPr>
          <p:nvPr>
            <p:ph type="subTitle" idx="1"/>
          </p:nvPr>
        </p:nvSpPr>
        <p:spPr>
          <a:xfrm>
            <a:off x="1524000" y="2911207"/>
            <a:ext cx="9144000" cy="454955"/>
          </a:xfrm>
        </p:spPr>
        <p:txBody>
          <a:bodyPr>
            <a:normAutofit fontScale="92500" lnSpcReduction="20000"/>
          </a:bodyPr>
          <a:lstStyle/>
          <a:p>
            <a:r>
              <a:rPr lang="en-GB" sz="3200" i="1" dirty="0"/>
              <a:t>and</a:t>
            </a:r>
          </a:p>
        </p:txBody>
      </p:sp>
      <p:sp>
        <p:nvSpPr>
          <p:cNvPr id="4" name="Subtitle 2">
            <a:extLst>
              <a:ext uri="{FF2B5EF4-FFF2-40B4-BE49-F238E27FC236}">
                <a16:creationId xmlns:a16="http://schemas.microsoft.com/office/drawing/2014/main" id="{46C1837B-D2A7-3A1C-C334-05E7103F6B7D}"/>
              </a:ext>
            </a:extLst>
          </p:cNvPr>
          <p:cNvSpPr txBox="1">
            <a:spLocks/>
          </p:cNvSpPr>
          <p:nvPr/>
        </p:nvSpPr>
        <p:spPr>
          <a:xfrm>
            <a:off x="0" y="6211028"/>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Abhai Neermaull</a:t>
            </a:r>
          </a:p>
        </p:txBody>
      </p:sp>
      <p:sp>
        <p:nvSpPr>
          <p:cNvPr id="5" name="Subtitle 2">
            <a:extLst>
              <a:ext uri="{FF2B5EF4-FFF2-40B4-BE49-F238E27FC236}">
                <a16:creationId xmlns:a16="http://schemas.microsoft.com/office/drawing/2014/main" id="{9CCB7DC9-F649-4559-AB13-DD936D1B3EF8}"/>
              </a:ext>
            </a:extLst>
          </p:cNvPr>
          <p:cNvSpPr txBox="1">
            <a:spLocks/>
          </p:cNvSpPr>
          <p:nvPr/>
        </p:nvSpPr>
        <p:spPr>
          <a:xfrm>
            <a:off x="9951943" y="6211027"/>
            <a:ext cx="2240057" cy="30412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600" dirty="0"/>
              <a:t>1 June 2024</a:t>
            </a:r>
          </a:p>
        </p:txBody>
      </p:sp>
      <p:sp>
        <p:nvSpPr>
          <p:cNvPr id="6" name="Subtitle 2">
            <a:extLst>
              <a:ext uri="{FF2B5EF4-FFF2-40B4-BE49-F238E27FC236}">
                <a16:creationId xmlns:a16="http://schemas.microsoft.com/office/drawing/2014/main" id="{BD79BA55-FEB9-69DE-AF1F-44C133741F05}"/>
              </a:ext>
            </a:extLst>
          </p:cNvPr>
          <p:cNvSpPr txBox="1">
            <a:spLocks/>
          </p:cNvSpPr>
          <p:nvPr/>
        </p:nvSpPr>
        <p:spPr>
          <a:xfrm>
            <a:off x="1524000" y="930211"/>
            <a:ext cx="9144000" cy="1030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400" b="1" dirty="0">
                <a:solidFill>
                  <a:srgbClr val="FF0000"/>
                </a:solidFill>
              </a:rPr>
              <a:t>Session 3</a:t>
            </a:r>
          </a:p>
        </p:txBody>
      </p:sp>
      <p:sp>
        <p:nvSpPr>
          <p:cNvPr id="7" name="Title 1">
            <a:extLst>
              <a:ext uri="{FF2B5EF4-FFF2-40B4-BE49-F238E27FC236}">
                <a16:creationId xmlns:a16="http://schemas.microsoft.com/office/drawing/2014/main" id="{C4331CD0-D2AA-56D6-68F6-FC2C71235060}"/>
              </a:ext>
            </a:extLst>
          </p:cNvPr>
          <p:cNvSpPr txBox="1">
            <a:spLocks/>
          </p:cNvSpPr>
          <p:nvPr/>
        </p:nvSpPr>
        <p:spPr>
          <a:xfrm>
            <a:off x="383754" y="2677641"/>
            <a:ext cx="11424492"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rgbClr val="0070C0"/>
                </a:solidFill>
              </a:rPr>
              <a:t>Overcoming Barriers to Communication</a:t>
            </a:r>
          </a:p>
        </p:txBody>
      </p:sp>
    </p:spTree>
    <p:extLst>
      <p:ext uri="{BB962C8B-B14F-4D97-AF65-F5344CB8AC3E}">
        <p14:creationId xmlns:p14="http://schemas.microsoft.com/office/powerpoint/2010/main" val="281742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27300" y="1539298"/>
            <a:ext cx="11137397" cy="2064903"/>
          </a:xfrm>
        </p:spPr>
        <p:txBody>
          <a:bodyPr>
            <a:noAutofit/>
          </a:bodyPr>
          <a:lstStyle/>
          <a:p>
            <a:r>
              <a:rPr lang="en-GB" sz="11500" b="1" dirty="0">
                <a:solidFill>
                  <a:srgbClr val="0070C0"/>
                </a:solidFill>
              </a:rPr>
              <a:t>Self-awareness</a:t>
            </a:r>
          </a:p>
        </p:txBody>
      </p:sp>
      <p:sp>
        <p:nvSpPr>
          <p:cNvPr id="3" name="Subtitle 2">
            <a:extLst>
              <a:ext uri="{FF2B5EF4-FFF2-40B4-BE49-F238E27FC236}">
                <a16:creationId xmlns:a16="http://schemas.microsoft.com/office/drawing/2014/main" id="{738C4094-CBBC-31A6-EA6B-07460530BC92}"/>
              </a:ext>
            </a:extLst>
          </p:cNvPr>
          <p:cNvSpPr txBox="1">
            <a:spLocks/>
          </p:cNvSpPr>
          <p:nvPr/>
        </p:nvSpPr>
        <p:spPr>
          <a:xfrm>
            <a:off x="1523999" y="3402388"/>
            <a:ext cx="9144000" cy="1030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400" b="1" dirty="0">
                <a:solidFill>
                  <a:srgbClr val="FF0000"/>
                </a:solidFill>
              </a:rPr>
              <a:t>The Johari Window</a:t>
            </a:r>
          </a:p>
        </p:txBody>
      </p:sp>
    </p:spTree>
    <p:extLst>
      <p:ext uri="{BB962C8B-B14F-4D97-AF65-F5344CB8AC3E}">
        <p14:creationId xmlns:p14="http://schemas.microsoft.com/office/powerpoint/2010/main" val="318399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E023C2-0DAB-AAFD-74F4-033D64EBC668}"/>
              </a:ext>
            </a:extLst>
          </p:cNvPr>
          <p:cNvSpPr>
            <a:spLocks noChangeAspect="1"/>
          </p:cNvSpPr>
          <p:nvPr/>
        </p:nvSpPr>
        <p:spPr>
          <a:xfrm>
            <a:off x="6096000" y="1169670"/>
            <a:ext cx="2259330" cy="225933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Blind Spot</a:t>
            </a:r>
          </a:p>
        </p:txBody>
      </p:sp>
      <p:sp>
        <p:nvSpPr>
          <p:cNvPr id="8" name="Rectangle 7">
            <a:extLst>
              <a:ext uri="{FF2B5EF4-FFF2-40B4-BE49-F238E27FC236}">
                <a16:creationId xmlns:a16="http://schemas.microsoft.com/office/drawing/2014/main" id="{F2CC4CA2-A00B-875C-5FD7-098E9C88BC2F}"/>
              </a:ext>
            </a:extLst>
          </p:cNvPr>
          <p:cNvSpPr>
            <a:spLocks noChangeAspect="1"/>
          </p:cNvSpPr>
          <p:nvPr/>
        </p:nvSpPr>
        <p:spPr>
          <a:xfrm>
            <a:off x="6096000" y="3429000"/>
            <a:ext cx="2259330" cy="225933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Unknown</a:t>
            </a:r>
          </a:p>
        </p:txBody>
      </p:sp>
      <p:sp>
        <p:nvSpPr>
          <p:cNvPr id="9" name="Rectangle 8">
            <a:extLst>
              <a:ext uri="{FF2B5EF4-FFF2-40B4-BE49-F238E27FC236}">
                <a16:creationId xmlns:a16="http://schemas.microsoft.com/office/drawing/2014/main" id="{DC433DAB-B2C2-C99A-8EB4-CF434DD99AA6}"/>
              </a:ext>
            </a:extLst>
          </p:cNvPr>
          <p:cNvSpPr>
            <a:spLocks noChangeAspect="1"/>
          </p:cNvSpPr>
          <p:nvPr/>
        </p:nvSpPr>
        <p:spPr>
          <a:xfrm>
            <a:off x="3836670" y="3429000"/>
            <a:ext cx="2259330" cy="225933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Facade</a:t>
            </a:r>
          </a:p>
        </p:txBody>
      </p:sp>
      <p:sp>
        <p:nvSpPr>
          <p:cNvPr id="21" name="Right Arrow 20">
            <a:extLst>
              <a:ext uri="{FF2B5EF4-FFF2-40B4-BE49-F238E27FC236}">
                <a16:creationId xmlns:a16="http://schemas.microsoft.com/office/drawing/2014/main" id="{7C37E4A7-0C5A-A4F0-5334-54C7DEA1DB30}"/>
              </a:ext>
            </a:extLst>
          </p:cNvPr>
          <p:cNvSpPr/>
          <p:nvPr/>
        </p:nvSpPr>
        <p:spPr>
          <a:xfrm>
            <a:off x="3836670" y="400050"/>
            <a:ext cx="4518659" cy="491490"/>
          </a:xfrm>
          <a:prstGeom prst="rightArrow">
            <a:avLst>
              <a:gd name="adj1" fmla="val 50000"/>
              <a:gd name="adj2" fmla="val 2081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Feedback</a:t>
            </a:r>
          </a:p>
        </p:txBody>
      </p:sp>
      <p:sp>
        <p:nvSpPr>
          <p:cNvPr id="22" name="Right Arrow 21">
            <a:extLst>
              <a:ext uri="{FF2B5EF4-FFF2-40B4-BE49-F238E27FC236}">
                <a16:creationId xmlns:a16="http://schemas.microsoft.com/office/drawing/2014/main" id="{B85ED5FF-97DB-4860-1F79-2AB8A14F13CC}"/>
              </a:ext>
            </a:extLst>
          </p:cNvPr>
          <p:cNvSpPr/>
          <p:nvPr/>
        </p:nvSpPr>
        <p:spPr>
          <a:xfrm rot="5400000">
            <a:off x="868680" y="3183256"/>
            <a:ext cx="4518659" cy="491490"/>
          </a:xfrm>
          <a:prstGeom prst="rightArrow">
            <a:avLst>
              <a:gd name="adj1" fmla="val 50000"/>
              <a:gd name="adj2" fmla="val 208140"/>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nchorCtr="0"/>
          <a:lstStyle/>
          <a:p>
            <a:pPr algn="ctr"/>
            <a:r>
              <a:rPr lang="en-GB" dirty="0"/>
              <a:t>Exposure</a:t>
            </a:r>
          </a:p>
        </p:txBody>
      </p:sp>
      <p:sp>
        <p:nvSpPr>
          <p:cNvPr id="6" name="Rectangle 5">
            <a:extLst>
              <a:ext uri="{FF2B5EF4-FFF2-40B4-BE49-F238E27FC236}">
                <a16:creationId xmlns:a16="http://schemas.microsoft.com/office/drawing/2014/main" id="{1E7E6A10-BFD2-4C77-C2E1-53CB37A84DBF}"/>
              </a:ext>
            </a:extLst>
          </p:cNvPr>
          <p:cNvSpPr>
            <a:spLocks noChangeAspect="1"/>
          </p:cNvSpPr>
          <p:nvPr/>
        </p:nvSpPr>
        <p:spPr>
          <a:xfrm>
            <a:off x="3836670" y="1169670"/>
            <a:ext cx="2259330" cy="225933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Arena</a:t>
            </a:r>
          </a:p>
        </p:txBody>
      </p:sp>
      <p:sp>
        <p:nvSpPr>
          <p:cNvPr id="2" name="Rectangle 1">
            <a:extLst>
              <a:ext uri="{FF2B5EF4-FFF2-40B4-BE49-F238E27FC236}">
                <a16:creationId xmlns:a16="http://schemas.microsoft.com/office/drawing/2014/main" id="{1EFCE9AA-664B-0FC4-ADD0-674C103183FD}"/>
              </a:ext>
            </a:extLst>
          </p:cNvPr>
          <p:cNvSpPr>
            <a:spLocks noChangeAspect="1"/>
          </p:cNvSpPr>
          <p:nvPr/>
        </p:nvSpPr>
        <p:spPr>
          <a:xfrm>
            <a:off x="3836669" y="1183004"/>
            <a:ext cx="3204211" cy="320421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Arena</a:t>
            </a:r>
          </a:p>
        </p:txBody>
      </p:sp>
    </p:spTree>
    <p:extLst>
      <p:ext uri="{BB962C8B-B14F-4D97-AF65-F5344CB8AC3E}">
        <p14:creationId xmlns:p14="http://schemas.microsoft.com/office/powerpoint/2010/main" val="15099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1"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checkerboard(across)">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heckerboard(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1" grpId="1" animBg="1"/>
      <p:bldP spid="22" grpId="0" animBg="1"/>
      <p:bldP spid="6" grpId="0" animBg="1"/>
      <p:bldP spid="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6346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Next Week</a:t>
            </a:r>
          </a:p>
        </p:txBody>
      </p:sp>
      <p:sp>
        <p:nvSpPr>
          <p:cNvPr id="3" name="Content Placeholder 2">
            <a:extLst>
              <a:ext uri="{FF2B5EF4-FFF2-40B4-BE49-F238E27FC236}">
                <a16:creationId xmlns:a16="http://schemas.microsoft.com/office/drawing/2014/main" id="{EED57536-06F1-61D0-878A-6C8E9ECC4ABE}"/>
              </a:ext>
            </a:extLst>
          </p:cNvPr>
          <p:cNvSpPr>
            <a:spLocks noGrp="1"/>
          </p:cNvSpPr>
          <p:nvPr>
            <p:ph idx="1"/>
          </p:nvPr>
        </p:nvSpPr>
        <p:spPr>
          <a:xfrm>
            <a:off x="609600" y="2424546"/>
            <a:ext cx="10820400" cy="3491345"/>
          </a:xfrm>
        </p:spPr>
        <p:txBody>
          <a:bodyPr>
            <a:normAutofit/>
          </a:bodyPr>
          <a:lstStyle/>
          <a:p>
            <a:pPr marL="0" indent="0" algn="ctr">
              <a:buNone/>
            </a:pPr>
            <a:r>
              <a:rPr lang="en-GB" sz="5800" dirty="0">
                <a:effectLst/>
                <a:latin typeface="Times New Roman" panose="02020603050405020304" pitchFamily="18" charset="0"/>
              </a:rPr>
              <a:t>Non Verbal Communications</a:t>
            </a:r>
          </a:p>
          <a:p>
            <a:pPr marL="0" indent="0" algn="ctr">
              <a:buNone/>
            </a:pPr>
            <a:endParaRPr lang="en-GB" sz="5800" dirty="0">
              <a:effectLst/>
              <a:latin typeface="Times New Roman" panose="02020603050405020304" pitchFamily="18" charset="0"/>
            </a:endParaRPr>
          </a:p>
          <a:p>
            <a:pPr marL="0" indent="0" algn="ctr">
              <a:buNone/>
            </a:pPr>
            <a:r>
              <a:rPr lang="en-GB" sz="5800" dirty="0">
                <a:effectLst/>
                <a:latin typeface="Times New Roman" panose="02020603050405020304" pitchFamily="18" charset="0"/>
              </a:rPr>
              <a:t>Effective Self-Presentation</a:t>
            </a:r>
            <a:endParaRPr lang="en-MU" sz="3200" dirty="0"/>
          </a:p>
        </p:txBody>
      </p:sp>
    </p:spTree>
    <p:extLst>
      <p:ext uri="{BB962C8B-B14F-4D97-AF65-F5344CB8AC3E}">
        <p14:creationId xmlns:p14="http://schemas.microsoft.com/office/powerpoint/2010/main" val="62667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2119745" y="2674240"/>
            <a:ext cx="7952510" cy="1509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solidFill>
                  <a:srgbClr val="0070C0"/>
                </a:solidFill>
              </a:rPr>
              <a:t>Thank you</a:t>
            </a:r>
          </a:p>
        </p:txBody>
      </p:sp>
    </p:spTree>
    <p:extLst>
      <p:ext uri="{BB962C8B-B14F-4D97-AF65-F5344CB8AC3E}">
        <p14:creationId xmlns:p14="http://schemas.microsoft.com/office/powerpoint/2010/main" val="13491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2D92-1E69-240D-CAD2-CB310D54FFF6}"/>
              </a:ext>
            </a:extLst>
          </p:cNvPr>
          <p:cNvSpPr>
            <a:spLocks noGrp="1"/>
          </p:cNvSpPr>
          <p:nvPr>
            <p:ph type="title"/>
          </p:nvPr>
        </p:nvSpPr>
        <p:spPr/>
        <p:txBody>
          <a:bodyPr/>
          <a:lstStyle/>
          <a:p>
            <a:r>
              <a:rPr lang="en-GB" sz="6600" b="1" dirty="0">
                <a:solidFill>
                  <a:srgbClr val="0070C0"/>
                </a:solidFill>
              </a:rPr>
              <a:t>Learning outcomes</a:t>
            </a:r>
            <a:endParaRPr lang="en-GB" b="1" dirty="0">
              <a:solidFill>
                <a:srgbClr val="0070C0"/>
              </a:solidFill>
            </a:endParaRPr>
          </a:p>
        </p:txBody>
      </p:sp>
      <p:sp>
        <p:nvSpPr>
          <p:cNvPr id="3" name="Content Placeholder 2">
            <a:extLst>
              <a:ext uri="{FF2B5EF4-FFF2-40B4-BE49-F238E27FC236}">
                <a16:creationId xmlns:a16="http://schemas.microsoft.com/office/drawing/2014/main" id="{AA3707C0-6022-DF4B-EE0A-FE849423CF0E}"/>
              </a:ext>
            </a:extLst>
          </p:cNvPr>
          <p:cNvSpPr>
            <a:spLocks noGrp="1"/>
          </p:cNvSpPr>
          <p:nvPr>
            <p:ph idx="1"/>
          </p:nvPr>
        </p:nvSpPr>
        <p:spPr>
          <a:xfrm>
            <a:off x="838200" y="1825625"/>
            <a:ext cx="10515600" cy="4667250"/>
          </a:xfrm>
        </p:spPr>
        <p:txBody>
          <a:bodyPr>
            <a:normAutofit/>
          </a:bodyPr>
          <a:lstStyle/>
          <a:p>
            <a:pPr marL="452438" indent="-452438" algn="just"/>
            <a:r>
              <a:rPr lang="en-GB" sz="3200" spc="0" dirty="0">
                <a:effectLst/>
                <a:latin typeface="Times New Roman" panose="02020603050405020304" pitchFamily="18" charset="0"/>
                <a:ea typeface="Times New Roman" panose="02020603050405020304" pitchFamily="18" charset="0"/>
              </a:rPr>
              <a:t>Describe</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the</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characteristics</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of</a:t>
            </a:r>
            <a:r>
              <a:rPr lang="en-GB" sz="3200" spc="-7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effective</a:t>
            </a:r>
            <a:r>
              <a:rPr lang="en-GB" sz="3200" spc="-4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communication</a:t>
            </a:r>
            <a:r>
              <a:rPr lang="en-GB" sz="3200" spc="-4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in</a:t>
            </a:r>
            <a:r>
              <a:rPr lang="en-GB" sz="3200" spc="-60" dirty="0">
                <a:effectLst/>
                <a:latin typeface="Times New Roman" panose="02020603050405020304" pitchFamily="18" charset="0"/>
                <a:ea typeface="Times New Roman" panose="02020603050405020304" pitchFamily="18" charset="0"/>
              </a:rPr>
              <a:t> </a:t>
            </a:r>
            <a:r>
              <a:rPr lang="en-GB" sz="3200" spc="-10" dirty="0">
                <a:effectLst/>
                <a:latin typeface="Times New Roman" panose="02020603050405020304" pitchFamily="18" charset="0"/>
                <a:ea typeface="Times New Roman" panose="02020603050405020304" pitchFamily="18" charset="0"/>
              </a:rPr>
              <a:t>organisations.</a:t>
            </a:r>
            <a:endParaRPr lang="en-GB" sz="3200" dirty="0">
              <a:latin typeface="Times New Roman" panose="02020603050405020304" pitchFamily="18" charset="0"/>
              <a:ea typeface="Times New Roman" panose="02020603050405020304" pitchFamily="18" charset="0"/>
            </a:endParaRPr>
          </a:p>
          <a:p>
            <a:pPr marL="452438" indent="-452438" algn="just"/>
            <a:r>
              <a:rPr lang="en-GB" sz="3200" spc="0" dirty="0">
                <a:effectLst/>
                <a:latin typeface="Times New Roman" panose="02020603050405020304" pitchFamily="18" charset="0"/>
                <a:ea typeface="Times New Roman" panose="02020603050405020304" pitchFamily="18" charset="0"/>
              </a:rPr>
              <a:t>Articulate</a:t>
            </a:r>
            <a:r>
              <a:rPr lang="en-GB" sz="3200" spc="-6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the</a:t>
            </a:r>
            <a:r>
              <a:rPr lang="en-GB" sz="3200" spc="-2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importance</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of</a:t>
            </a:r>
            <a:r>
              <a:rPr lang="en-GB" sz="3200" spc="-5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managerial</a:t>
            </a:r>
            <a:r>
              <a:rPr lang="en-GB" sz="3200" spc="-75" dirty="0">
                <a:effectLst/>
                <a:latin typeface="Times New Roman" panose="02020603050405020304" pitchFamily="18" charset="0"/>
                <a:ea typeface="Times New Roman" panose="02020603050405020304" pitchFamily="18" charset="0"/>
              </a:rPr>
              <a:t> </a:t>
            </a:r>
            <a:r>
              <a:rPr lang="en-GB" sz="3200" spc="-10" dirty="0">
                <a:effectLst/>
                <a:latin typeface="Times New Roman" panose="02020603050405020304" pitchFamily="18" charset="0"/>
                <a:ea typeface="Times New Roman" panose="02020603050405020304" pitchFamily="18" charset="0"/>
              </a:rPr>
              <a:t>communication.</a:t>
            </a:r>
          </a:p>
          <a:p>
            <a:pPr marL="452438" indent="-452438" algn="just"/>
            <a:r>
              <a:rPr lang="en-GB" sz="3200" spc="0" dirty="0">
                <a:effectLst/>
                <a:latin typeface="Times New Roman" panose="02020603050405020304" pitchFamily="18" charset="0"/>
                <a:ea typeface="Times New Roman" panose="02020603050405020304" pitchFamily="18" charset="0"/>
              </a:rPr>
              <a:t>Articulate</a:t>
            </a:r>
            <a:r>
              <a:rPr lang="en-GB" sz="3200" spc="-4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the</a:t>
            </a:r>
            <a:r>
              <a:rPr lang="en-GB" sz="3200" spc="-2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process</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of</a:t>
            </a:r>
            <a:r>
              <a:rPr lang="en-GB" sz="3200" spc="-50" dirty="0">
                <a:effectLst/>
                <a:latin typeface="Times New Roman" panose="02020603050405020304" pitchFamily="18" charset="0"/>
                <a:ea typeface="Times New Roman" panose="02020603050405020304" pitchFamily="18" charset="0"/>
              </a:rPr>
              <a:t> </a:t>
            </a:r>
            <a:r>
              <a:rPr lang="en-GB" sz="3200" spc="-10" dirty="0">
                <a:effectLst/>
                <a:latin typeface="Times New Roman" panose="02020603050405020304" pitchFamily="18" charset="0"/>
                <a:ea typeface="Times New Roman" panose="02020603050405020304" pitchFamily="18" charset="0"/>
              </a:rPr>
              <a:t>Communication.</a:t>
            </a:r>
            <a:endParaRPr lang="en-GB" sz="3200" dirty="0">
              <a:latin typeface="Times New Roman" panose="02020603050405020304" pitchFamily="18" charset="0"/>
              <a:ea typeface="Times New Roman" panose="02020603050405020304" pitchFamily="18" charset="0"/>
            </a:endParaRPr>
          </a:p>
          <a:p>
            <a:pPr marL="452438" indent="-452438" algn="just"/>
            <a:r>
              <a:rPr lang="en-GB" sz="3200" spc="0" dirty="0">
                <a:effectLst/>
                <a:latin typeface="Times New Roman" panose="02020603050405020304" pitchFamily="18" charset="0"/>
                <a:ea typeface="Times New Roman" panose="02020603050405020304" pitchFamily="18" charset="0"/>
              </a:rPr>
              <a:t>Identify</a:t>
            </a:r>
            <a:r>
              <a:rPr lang="en-GB" sz="3200" spc="-6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the</a:t>
            </a:r>
            <a:r>
              <a:rPr lang="en-GB" sz="3200" spc="-3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difficulties</a:t>
            </a:r>
            <a:r>
              <a:rPr lang="en-GB" sz="3200" spc="-20"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in</a:t>
            </a:r>
            <a:r>
              <a:rPr lang="en-GB" sz="3200" spc="-5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Communicating</a:t>
            </a:r>
            <a:r>
              <a:rPr lang="en-GB" sz="3200" spc="-3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as</a:t>
            </a:r>
            <a:r>
              <a:rPr lang="en-GB" sz="3200" spc="-45" dirty="0">
                <a:effectLst/>
                <a:latin typeface="Times New Roman" panose="02020603050405020304" pitchFamily="18" charset="0"/>
                <a:ea typeface="Times New Roman" panose="02020603050405020304" pitchFamily="18" charset="0"/>
              </a:rPr>
              <a:t> </a:t>
            </a:r>
            <a:r>
              <a:rPr lang="en-GB" sz="3200" spc="0" dirty="0">
                <a:effectLst/>
                <a:latin typeface="Times New Roman" panose="02020603050405020304" pitchFamily="18" charset="0"/>
                <a:ea typeface="Times New Roman" panose="02020603050405020304" pitchFamily="18" charset="0"/>
              </a:rPr>
              <a:t>a</a:t>
            </a:r>
            <a:r>
              <a:rPr lang="en-GB" sz="3200" spc="-15" dirty="0">
                <a:effectLst/>
                <a:latin typeface="Times New Roman" panose="02020603050405020304" pitchFamily="18" charset="0"/>
                <a:ea typeface="Times New Roman" panose="02020603050405020304" pitchFamily="18" charset="0"/>
              </a:rPr>
              <a:t> </a:t>
            </a:r>
            <a:r>
              <a:rPr lang="en-GB" sz="3200" spc="-10" dirty="0">
                <a:effectLst/>
                <a:latin typeface="Times New Roman" panose="02020603050405020304" pitchFamily="18" charset="0"/>
                <a:ea typeface="Times New Roman" panose="02020603050405020304" pitchFamily="18" charset="0"/>
              </a:rPr>
              <a:t>manager.</a:t>
            </a:r>
            <a:endParaRPr lang="en-GB" sz="3200" dirty="0">
              <a:latin typeface="Times New Roman" panose="02020603050405020304" pitchFamily="18" charset="0"/>
              <a:ea typeface="Times New Roman" panose="02020603050405020304" pitchFamily="18" charset="0"/>
            </a:endParaRPr>
          </a:p>
          <a:p>
            <a:pPr marL="452438" indent="-452438" algn="just"/>
            <a:r>
              <a:rPr lang="en-GB" sz="3200" spc="-10" dirty="0">
                <a:effectLst/>
                <a:latin typeface="Times New Roman" panose="02020603050405020304" pitchFamily="18" charset="0"/>
                <a:ea typeface="Times New Roman" panose="02020603050405020304" pitchFamily="18" charset="0"/>
              </a:rPr>
              <a:t>Describe</a:t>
            </a:r>
            <a:r>
              <a:rPr lang="en-GB" sz="3200" spc="65" dirty="0">
                <a:effectLst/>
                <a:latin typeface="Times New Roman" panose="02020603050405020304" pitchFamily="18" charset="0"/>
                <a:ea typeface="Times New Roman" panose="02020603050405020304" pitchFamily="18" charset="0"/>
              </a:rPr>
              <a:t> </a:t>
            </a:r>
            <a:r>
              <a:rPr lang="en-GB" sz="3200" spc="-10" dirty="0">
                <a:effectLst/>
                <a:latin typeface="Times New Roman" panose="02020603050405020304" pitchFamily="18" charset="0"/>
                <a:ea typeface="Times New Roman" panose="02020603050405020304" pitchFamily="18" charset="0"/>
              </a:rPr>
              <a:t>interpersonal communication.</a:t>
            </a:r>
            <a:endParaRPr lang="en-GB" sz="3200" spc="0" dirty="0">
              <a:effectLst/>
              <a:latin typeface="Times New Roman" panose="02020603050405020304" pitchFamily="18" charset="0"/>
              <a:ea typeface="Times New Roman" panose="02020603050405020304" pitchFamily="18" charset="0"/>
            </a:endParaRPr>
          </a:p>
          <a:p>
            <a:pPr algn="just"/>
            <a:endParaRPr lang="en-GB" dirty="0">
              <a:effectLst/>
              <a:latin typeface="Times New Roman" panose="02020603050405020304" pitchFamily="18" charset="0"/>
            </a:endParaRPr>
          </a:p>
        </p:txBody>
      </p:sp>
    </p:spTree>
    <p:extLst>
      <p:ext uri="{BB962C8B-B14F-4D97-AF65-F5344CB8AC3E}">
        <p14:creationId xmlns:p14="http://schemas.microsoft.com/office/powerpoint/2010/main" val="36127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89547" y="726491"/>
            <a:ext cx="11137397" cy="1127710"/>
          </a:xfrm>
        </p:spPr>
        <p:txBody>
          <a:bodyPr>
            <a:noAutofit/>
          </a:bodyPr>
          <a:lstStyle/>
          <a:p>
            <a:r>
              <a:rPr lang="en-GB" sz="5400" b="1" dirty="0">
                <a:solidFill>
                  <a:srgbClr val="0070C0"/>
                </a:solidFill>
              </a:rPr>
              <a:t>Why Communication for Managers?</a:t>
            </a:r>
          </a:p>
        </p:txBody>
      </p:sp>
      <p:sp>
        <p:nvSpPr>
          <p:cNvPr id="3" name="Subtitle 2">
            <a:extLst>
              <a:ext uri="{FF2B5EF4-FFF2-40B4-BE49-F238E27FC236}">
                <a16:creationId xmlns:a16="http://schemas.microsoft.com/office/drawing/2014/main" id="{6DC625EC-7B63-28AD-F756-A9211F618B76}"/>
              </a:ext>
            </a:extLst>
          </p:cNvPr>
          <p:cNvSpPr>
            <a:spLocks noGrp="1"/>
          </p:cNvSpPr>
          <p:nvPr>
            <p:ph type="subTitle" idx="1"/>
          </p:nvPr>
        </p:nvSpPr>
        <p:spPr>
          <a:xfrm>
            <a:off x="589547" y="2334126"/>
            <a:ext cx="10972800" cy="2923674"/>
          </a:xfrm>
        </p:spPr>
        <p:txBody>
          <a:bodyPr>
            <a:normAutofit fontScale="92500"/>
          </a:bodyPr>
          <a:lstStyle/>
          <a:p>
            <a:pPr marL="292100" marR="392430" algn="just">
              <a:lnSpc>
                <a:spcPct val="150000"/>
              </a:lnSpc>
              <a:spcBef>
                <a:spcPts val="450"/>
              </a:spcBef>
              <a:spcAft>
                <a:spcPts val="0"/>
              </a:spcAft>
            </a:pPr>
            <a:r>
              <a:rPr lang="en-US" dirty="0">
                <a:effectLst/>
                <a:latin typeface="Times New Roman" panose="02020603050405020304" pitchFamily="18" charset="0"/>
                <a:ea typeface="Times New Roman" panose="02020603050405020304" pitchFamily="18" charset="0"/>
              </a:rPr>
              <a:t>Communication in </a:t>
            </a:r>
            <a:r>
              <a:rPr lang="en-US" dirty="0" err="1">
                <a:effectLst/>
                <a:latin typeface="Times New Roman" panose="02020603050405020304" pitchFamily="18" charset="0"/>
                <a:ea typeface="Times New Roman" panose="02020603050405020304" pitchFamily="18" charset="0"/>
              </a:rPr>
              <a:t>organisations</a:t>
            </a:r>
            <a:r>
              <a:rPr lang="en-US" dirty="0">
                <a:effectLst/>
                <a:latin typeface="Times New Roman" panose="02020603050405020304" pitchFamily="18" charset="0"/>
                <a:ea typeface="Times New Roman" panose="02020603050405020304" pitchFamily="18" charset="0"/>
              </a:rPr>
              <a:t>, and more specifically, Communication for managers, is about, tracing the fundamental aspects involved in such Communication. It introduces the importance of effective Communication in </a:t>
            </a:r>
            <a:r>
              <a:rPr lang="en-US" dirty="0" err="1">
                <a:effectLst/>
                <a:latin typeface="Times New Roman" panose="02020603050405020304" pitchFamily="18" charset="0"/>
                <a:ea typeface="Times New Roman" panose="02020603050405020304" pitchFamily="18" charset="0"/>
              </a:rPr>
              <a:t>organisations</a:t>
            </a:r>
            <a:r>
              <a:rPr lang="en-US" dirty="0">
                <a:effectLst/>
                <a:latin typeface="Times New Roman" panose="02020603050405020304" pitchFamily="18" charset="0"/>
                <a:ea typeface="Times New Roman" panose="02020603050405020304" pitchFamily="18" charset="0"/>
              </a:rPr>
              <a:t>, explains the process and difficulties in Communication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sets the stage for the development of key skills for communicating from a managerial perspective.</a:t>
            </a:r>
            <a:endParaRPr lang="en-M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427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89547" y="726491"/>
            <a:ext cx="11137397" cy="1127710"/>
          </a:xfrm>
        </p:spPr>
        <p:txBody>
          <a:bodyPr>
            <a:noAutofit/>
          </a:bodyPr>
          <a:lstStyle/>
          <a:p>
            <a:r>
              <a:rPr lang="en-GB" sz="5400" b="1" dirty="0">
                <a:solidFill>
                  <a:srgbClr val="0070C0"/>
                </a:solidFill>
              </a:rPr>
              <a:t>What is an Organisation?</a:t>
            </a:r>
          </a:p>
        </p:txBody>
      </p:sp>
      <p:sp>
        <p:nvSpPr>
          <p:cNvPr id="3" name="Subtitle 2">
            <a:extLst>
              <a:ext uri="{FF2B5EF4-FFF2-40B4-BE49-F238E27FC236}">
                <a16:creationId xmlns:a16="http://schemas.microsoft.com/office/drawing/2014/main" id="{6DC625EC-7B63-28AD-F756-A9211F618B76}"/>
              </a:ext>
            </a:extLst>
          </p:cNvPr>
          <p:cNvSpPr>
            <a:spLocks noGrp="1"/>
          </p:cNvSpPr>
          <p:nvPr>
            <p:ph type="subTitle" idx="1"/>
          </p:nvPr>
        </p:nvSpPr>
        <p:spPr>
          <a:xfrm>
            <a:off x="589547" y="2334126"/>
            <a:ext cx="10972800" cy="2923674"/>
          </a:xfrm>
        </p:spPr>
        <p:txBody>
          <a:bodyPr>
            <a:normAutofit/>
          </a:bodyPr>
          <a:lstStyle/>
          <a:p>
            <a:pPr marL="749300" marR="403225" algn="just">
              <a:lnSpc>
                <a:spcPct val="150000"/>
              </a:lnSpc>
              <a:spcAft>
                <a:spcPts val="0"/>
              </a:spcAft>
            </a:pPr>
            <a:r>
              <a:rPr lang="en-US" sz="3200" dirty="0">
                <a:effectLst/>
                <a:latin typeface="Times New Roman" panose="02020603050405020304" pitchFamily="18" charset="0"/>
                <a:ea typeface="Times New Roman" panose="02020603050405020304" pitchFamily="18" charset="0"/>
              </a:rPr>
              <a:t>An </a:t>
            </a:r>
            <a:r>
              <a:rPr lang="en-US" sz="3200" dirty="0" err="1">
                <a:effectLst/>
                <a:latin typeface="Times New Roman" panose="02020603050405020304" pitchFamily="18" charset="0"/>
                <a:ea typeface="Times New Roman" panose="02020603050405020304" pitchFamily="18" charset="0"/>
              </a:rPr>
              <a:t>organisation</a:t>
            </a:r>
            <a:r>
              <a:rPr lang="en-US" sz="3200" dirty="0">
                <a:effectLst/>
                <a:latin typeface="Times New Roman" panose="02020603050405020304" pitchFamily="18" charset="0"/>
                <a:ea typeface="Times New Roman" panose="02020603050405020304" pitchFamily="18" charset="0"/>
              </a:rPr>
              <a:t> is a social system of collective action that structures and regulates the</a:t>
            </a:r>
            <a:r>
              <a:rPr lang="en-US" sz="3200" spc="2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thoughts and actions of its members through its rules, resources and social systems.</a:t>
            </a:r>
            <a:endParaRPr lang="en-MU"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91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27301" y="2396548"/>
            <a:ext cx="11137397" cy="2064903"/>
          </a:xfrm>
        </p:spPr>
        <p:txBody>
          <a:bodyPr>
            <a:noAutofit/>
          </a:bodyPr>
          <a:lstStyle/>
          <a:p>
            <a:r>
              <a:rPr lang="en-GB" sz="13800" b="1" dirty="0">
                <a:solidFill>
                  <a:srgbClr val="0070C0"/>
                </a:solidFill>
              </a:rPr>
              <a:t>I-We-They-It</a:t>
            </a:r>
          </a:p>
        </p:txBody>
      </p:sp>
    </p:spTree>
    <p:extLst>
      <p:ext uri="{BB962C8B-B14F-4D97-AF65-F5344CB8AC3E}">
        <p14:creationId xmlns:p14="http://schemas.microsoft.com/office/powerpoint/2010/main" val="309679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1</a:t>
            </a:r>
          </a:p>
        </p:txBody>
      </p:sp>
      <p:sp>
        <p:nvSpPr>
          <p:cNvPr id="9" name="TextBox 8">
            <a:extLst>
              <a:ext uri="{FF2B5EF4-FFF2-40B4-BE49-F238E27FC236}">
                <a16:creationId xmlns:a16="http://schemas.microsoft.com/office/drawing/2014/main" id="{CD24585D-B57C-7FEE-DDE8-0C3056D54F6B}"/>
              </a:ext>
            </a:extLst>
          </p:cNvPr>
          <p:cNvSpPr txBox="1"/>
          <p:nvPr/>
        </p:nvSpPr>
        <p:spPr>
          <a:xfrm>
            <a:off x="365051" y="1283455"/>
            <a:ext cx="11334862" cy="4939814"/>
          </a:xfrm>
          <a:prstGeom prst="rect">
            <a:avLst/>
          </a:prstGeom>
          <a:noFill/>
        </p:spPr>
        <p:txBody>
          <a:bodyPr wrap="square">
            <a:spAutoFit/>
          </a:bodyPr>
          <a:lstStyle/>
          <a:p>
            <a:pPr algn="ctr">
              <a:spcBef>
                <a:spcPts val="10"/>
              </a:spcBef>
            </a:pPr>
            <a:r>
              <a:rPr lang="en-US" sz="2000" b="1" dirty="0">
                <a:solidFill>
                  <a:srgbClr val="FF0000"/>
                </a:solidFill>
                <a:effectLst/>
                <a:latin typeface="Times New Roman" panose="02020603050405020304" pitchFamily="18" charset="0"/>
                <a:ea typeface="Times New Roman" panose="02020603050405020304" pitchFamily="18" charset="0"/>
              </a:rPr>
              <a:t>MICRO</a:t>
            </a:r>
            <a:r>
              <a:rPr lang="en-US" sz="2000" b="1" spc="-30"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CASE</a:t>
            </a:r>
            <a:r>
              <a:rPr lang="en-US" sz="2000" b="1" spc="-35"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STUDY:</a:t>
            </a:r>
            <a:r>
              <a:rPr lang="en-US" sz="2000" b="1" spc="235"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THE</a:t>
            </a:r>
            <a:r>
              <a:rPr lang="en-US" sz="2000" b="1" spc="-45"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FAILED</a:t>
            </a:r>
            <a:r>
              <a:rPr lang="en-US" sz="2000" b="1" spc="-45"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MANAGEMENT</a:t>
            </a:r>
            <a:r>
              <a:rPr lang="en-US" sz="2000" b="1" spc="-45" dirty="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TRAINEE</a:t>
            </a:r>
            <a:r>
              <a:rPr lang="en-US" sz="2000" b="1" spc="-40" dirty="0">
                <a:solidFill>
                  <a:srgbClr val="FF0000"/>
                </a:solidFill>
                <a:effectLst/>
                <a:latin typeface="Times New Roman" panose="02020603050405020304" pitchFamily="18" charset="0"/>
                <a:ea typeface="Times New Roman" panose="02020603050405020304" pitchFamily="18" charset="0"/>
              </a:rPr>
              <a:t> </a:t>
            </a:r>
            <a:r>
              <a:rPr lang="en-US" sz="2000" b="1" spc="-10" dirty="0">
                <a:solidFill>
                  <a:srgbClr val="FF0000"/>
                </a:solidFill>
                <a:effectLst/>
                <a:latin typeface="Times New Roman" panose="02020603050405020304" pitchFamily="18" charset="0"/>
                <a:ea typeface="Times New Roman" panose="02020603050405020304" pitchFamily="18" charset="0"/>
              </a:rPr>
              <a:t>PROGRAMME</a:t>
            </a:r>
            <a:endParaRPr lang="en-MU" sz="2000" dirty="0">
              <a:solidFill>
                <a:srgbClr val="FF0000"/>
              </a:solidFill>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 </a:t>
            </a:r>
            <a:endParaRPr lang="en-MU" sz="1600" dirty="0">
              <a:effectLst/>
              <a:latin typeface="Times New Roman" panose="02020603050405020304" pitchFamily="18" charset="0"/>
              <a:ea typeface="Times New Roman" panose="02020603050405020304" pitchFamily="18" charset="0"/>
            </a:endParaRPr>
          </a:p>
          <a:p>
            <a:pPr marL="66675" marR="63500" algn="just">
              <a:lnSpc>
                <a:spcPct val="150000"/>
              </a:lnSpc>
              <a:spcAft>
                <a:spcPts val="0"/>
              </a:spcAft>
            </a:pPr>
            <a:r>
              <a:rPr lang="en-US" dirty="0">
                <a:effectLst/>
                <a:latin typeface="Times New Roman" panose="02020603050405020304" pitchFamily="18" charset="0"/>
                <a:ea typeface="Times New Roman" panose="02020603050405020304" pitchFamily="18" charset="0"/>
              </a:rPr>
              <a:t>The Turin Digital Company had decided that it would henceforth groom and grow its own management team by recruiting only degree holders with the best academic qualifications in the field of Information Technology (IT). It set out to design and implement an elaborate 12-month management trainee</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scheme and began with ten fresh graduates from the University who had topped their respective classes. Six months into the </a:t>
            </a:r>
            <a:r>
              <a:rPr lang="en-US" dirty="0" err="1">
                <a:effectLst/>
                <a:latin typeface="Times New Roman" panose="02020603050405020304" pitchFamily="18" charset="0"/>
                <a:ea typeface="Times New Roman" panose="02020603050405020304" pitchFamily="18" charset="0"/>
              </a:rPr>
              <a:t>programme</a:t>
            </a:r>
            <a:r>
              <a:rPr lang="en-US" dirty="0">
                <a:effectLst/>
                <a:latin typeface="Times New Roman" panose="02020603050405020304" pitchFamily="18" charset="0"/>
                <a:ea typeface="Times New Roman" panose="02020603050405020304" pitchFamily="18" charset="0"/>
              </a:rPr>
              <a:t>, six of the trainees had stated their desire to quit, due to ‘expectation gaps’. In fact, feedback on their performance had not been tender: they were found to be pretentious, bordering the arrogant, unwilling to learn from older, experienced, but mostly uneducated staff, and generally ungracious in their conduct during meetings.</a:t>
            </a:r>
            <a:endParaRPr lang="en-MU" dirty="0">
              <a:effectLst/>
              <a:latin typeface="Times New Roman" panose="02020603050405020304" pitchFamily="18" charset="0"/>
              <a:ea typeface="Times New Roman" panose="02020603050405020304" pitchFamily="18" charset="0"/>
            </a:endParaRPr>
          </a:p>
          <a:p>
            <a:pPr>
              <a:spcBef>
                <a:spcPts val="20"/>
              </a:spcBef>
            </a:pPr>
            <a:r>
              <a:rPr lang="en-US" dirty="0">
                <a:effectLst/>
                <a:latin typeface="Times New Roman" panose="02020603050405020304" pitchFamily="18" charset="0"/>
                <a:ea typeface="Times New Roman" panose="02020603050405020304" pitchFamily="18" charset="0"/>
              </a:rPr>
              <a:t> </a:t>
            </a:r>
            <a:endParaRPr lang="en-MU" dirty="0">
              <a:effectLst/>
              <a:latin typeface="Times New Roman" panose="02020603050405020304" pitchFamily="18" charset="0"/>
              <a:ea typeface="Times New Roman" panose="02020603050405020304" pitchFamily="18" charset="0"/>
            </a:endParaRPr>
          </a:p>
          <a:p>
            <a:pPr marL="409575" indent="-342900" algn="just">
              <a:buFont typeface="+mj-lt"/>
              <a:buAutoNum type="arabicPeriod"/>
            </a:pPr>
            <a:r>
              <a:rPr lang="en-US" b="1" dirty="0">
                <a:effectLst/>
                <a:latin typeface="Times New Roman" panose="02020603050405020304" pitchFamily="18" charset="0"/>
                <a:ea typeface="Times New Roman" panose="02020603050405020304" pitchFamily="18" charset="0"/>
              </a:rPr>
              <a:t>What</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do</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you</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think</a:t>
            </a:r>
            <a:r>
              <a:rPr lang="en-US" b="1"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were</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a:t>
            </a:r>
            <a:r>
              <a:rPr lang="en-US" b="1"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communication</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problems</a:t>
            </a:r>
            <a:r>
              <a:rPr lang="en-US" b="1" spc="-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leading</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to</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this</a:t>
            </a:r>
            <a:r>
              <a:rPr lang="en-US" b="1" spc="-35" dirty="0">
                <a:effectLst/>
                <a:latin typeface="Times New Roman" panose="02020603050405020304" pitchFamily="18" charset="0"/>
                <a:ea typeface="Times New Roman" panose="02020603050405020304" pitchFamily="18" charset="0"/>
              </a:rPr>
              <a:t> </a:t>
            </a:r>
            <a:r>
              <a:rPr lang="en-US" b="1" spc="-10" dirty="0">
                <a:effectLst/>
                <a:latin typeface="Times New Roman" panose="02020603050405020304" pitchFamily="18" charset="0"/>
                <a:ea typeface="Times New Roman" panose="02020603050405020304" pitchFamily="18" charset="0"/>
              </a:rPr>
              <a:t>crisis?</a:t>
            </a:r>
          </a:p>
          <a:p>
            <a:pPr marL="409575" indent="-342900" algn="just">
              <a:buFont typeface="+mj-lt"/>
              <a:buAutoNum type="arabicPeriod"/>
            </a:pPr>
            <a:endParaRPr lang="en-MU" spc="-10" dirty="0">
              <a:latin typeface="Times New Roman" panose="02020603050405020304" pitchFamily="18" charset="0"/>
              <a:ea typeface="Times New Roman" panose="02020603050405020304" pitchFamily="18" charset="0"/>
            </a:endParaRPr>
          </a:p>
          <a:p>
            <a:pPr marL="409575" indent="-342900" algn="just">
              <a:buFont typeface="+mj-lt"/>
              <a:buAutoNum type="arabicPeriod"/>
            </a:pPr>
            <a:r>
              <a:rPr lang="en-US" b="1" dirty="0">
                <a:effectLst/>
                <a:latin typeface="Times New Roman" panose="02020603050405020304" pitchFamily="18" charset="0"/>
                <a:ea typeface="Times New Roman" panose="02020603050405020304" pitchFamily="18" charset="0"/>
              </a:rPr>
              <a:t>How will you be able to ensure this does not happen to you if and when you join a management trainee </a:t>
            </a:r>
            <a:r>
              <a:rPr lang="en-US" b="1" dirty="0" err="1">
                <a:effectLst/>
                <a:latin typeface="Times New Roman" panose="02020603050405020304" pitchFamily="18" charset="0"/>
                <a:ea typeface="Times New Roman" panose="02020603050405020304" pitchFamily="18" charset="0"/>
              </a:rPr>
              <a:t>programme</a:t>
            </a:r>
            <a:r>
              <a:rPr lang="en-US" b="1" dirty="0">
                <a:effectLst/>
                <a:latin typeface="Times New Roman" panose="02020603050405020304" pitchFamily="18" charset="0"/>
                <a:ea typeface="Times New Roman" panose="02020603050405020304" pitchFamily="18" charset="0"/>
              </a:rPr>
              <a:t>?</a:t>
            </a:r>
            <a:endParaRPr lang="en-M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700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27301" y="280721"/>
            <a:ext cx="11137397" cy="1127710"/>
          </a:xfrm>
        </p:spPr>
        <p:txBody>
          <a:bodyPr>
            <a:noAutofit/>
          </a:bodyPr>
          <a:lstStyle/>
          <a:p>
            <a:r>
              <a:rPr lang="en-GB" sz="5400" b="1" dirty="0">
                <a:solidFill>
                  <a:srgbClr val="0070C0"/>
                </a:solidFill>
              </a:rPr>
              <a:t>Employees’ Expectations</a:t>
            </a:r>
          </a:p>
        </p:txBody>
      </p:sp>
      <p:sp>
        <p:nvSpPr>
          <p:cNvPr id="7" name="Content Placeholder 2">
            <a:extLst>
              <a:ext uri="{FF2B5EF4-FFF2-40B4-BE49-F238E27FC236}">
                <a16:creationId xmlns:a16="http://schemas.microsoft.com/office/drawing/2014/main" id="{451BF7A6-6B7B-7031-7966-CBB9A74D1B71}"/>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Information</a:t>
            </a: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Upward </a:t>
            </a:r>
            <a:r>
              <a:rPr lang="en-GB" sz="4400" spc="-10" dirty="0">
                <a:latin typeface="Times New Roman" panose="02020603050405020304" pitchFamily="18" charset="0"/>
                <a:ea typeface="Times New Roman" panose="02020603050405020304" pitchFamily="18" charset="0"/>
              </a:rPr>
              <a:t>communication.</a:t>
            </a: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Face-to-face </a:t>
            </a:r>
            <a:r>
              <a:rPr lang="en-GB" sz="4400" spc="-10" dirty="0">
                <a:latin typeface="Times New Roman" panose="02020603050405020304" pitchFamily="18" charset="0"/>
                <a:ea typeface="Times New Roman" panose="02020603050405020304" pitchFamily="18" charset="0"/>
              </a:rPr>
              <a:t>communication.</a:t>
            </a:r>
            <a:endParaRPr lang="en-GB" sz="4400" dirty="0">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Good line management</a:t>
            </a:r>
          </a:p>
          <a:p>
            <a:pPr algn="just"/>
            <a:endParaRPr lang="en-GB" sz="3600" dirty="0">
              <a:latin typeface="Times New Roman" panose="02020603050405020304" pitchFamily="18" charset="0"/>
            </a:endParaRPr>
          </a:p>
        </p:txBody>
      </p:sp>
    </p:spTree>
    <p:extLst>
      <p:ext uri="{BB962C8B-B14F-4D97-AF65-F5344CB8AC3E}">
        <p14:creationId xmlns:p14="http://schemas.microsoft.com/office/powerpoint/2010/main" val="349125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5EDC2B-0233-480F-E117-23AA10621948}"/>
              </a:ext>
            </a:extLst>
          </p:cNvPr>
          <p:cNvSpPr txBox="1">
            <a:spLocks/>
          </p:cNvSpPr>
          <p:nvPr/>
        </p:nvSpPr>
        <p:spPr>
          <a:xfrm>
            <a:off x="365051" y="329870"/>
            <a:ext cx="11461898" cy="87158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b="1" dirty="0">
                <a:solidFill>
                  <a:srgbClr val="0070C0"/>
                </a:solidFill>
              </a:rPr>
              <a:t>Activity 2</a:t>
            </a:r>
          </a:p>
        </p:txBody>
      </p:sp>
      <p:sp>
        <p:nvSpPr>
          <p:cNvPr id="9" name="TextBox 8">
            <a:extLst>
              <a:ext uri="{FF2B5EF4-FFF2-40B4-BE49-F238E27FC236}">
                <a16:creationId xmlns:a16="http://schemas.microsoft.com/office/drawing/2014/main" id="{CD24585D-B57C-7FEE-DDE8-0C3056D54F6B}"/>
              </a:ext>
            </a:extLst>
          </p:cNvPr>
          <p:cNvSpPr txBox="1"/>
          <p:nvPr/>
        </p:nvSpPr>
        <p:spPr>
          <a:xfrm>
            <a:off x="365051" y="1283455"/>
            <a:ext cx="11334862" cy="4524315"/>
          </a:xfrm>
          <a:prstGeom prst="rect">
            <a:avLst/>
          </a:prstGeom>
          <a:noFill/>
        </p:spPr>
        <p:txBody>
          <a:bodyPr wrap="square">
            <a:spAutoFit/>
          </a:bodyPr>
          <a:lstStyle/>
          <a:p>
            <a:pPr marL="66675" algn="ctr"/>
            <a:r>
              <a:rPr lang="en-US" sz="3200" b="1" dirty="0">
                <a:solidFill>
                  <a:srgbClr val="FF0000"/>
                </a:solidFill>
                <a:effectLst/>
                <a:latin typeface="Times New Roman" panose="02020603050405020304" pitchFamily="18" charset="0"/>
                <a:ea typeface="Times New Roman" panose="02020603050405020304" pitchFamily="18" charset="0"/>
              </a:rPr>
              <a:t>FORMAL</a:t>
            </a:r>
            <a:r>
              <a:rPr lang="en-US" sz="3200" b="1" spc="-65" dirty="0">
                <a:solidFill>
                  <a:srgbClr val="FF0000"/>
                </a:solidFill>
                <a:effectLst/>
                <a:latin typeface="Times New Roman" panose="02020603050405020304" pitchFamily="18" charset="0"/>
                <a:ea typeface="Times New Roman" panose="02020603050405020304" pitchFamily="18" charset="0"/>
              </a:rPr>
              <a:t> </a:t>
            </a:r>
            <a:r>
              <a:rPr lang="en-US" sz="3200" b="1" spc="-10" dirty="0">
                <a:solidFill>
                  <a:srgbClr val="FF0000"/>
                </a:solidFill>
                <a:effectLst/>
                <a:latin typeface="Times New Roman" panose="02020603050405020304" pitchFamily="18" charset="0"/>
                <a:ea typeface="Times New Roman" panose="02020603050405020304" pitchFamily="18" charset="0"/>
              </a:rPr>
              <a:t>INFORMALITY</a:t>
            </a:r>
            <a:endParaRPr lang="en-MU" sz="3200" dirty="0">
              <a:solidFill>
                <a:srgbClr val="FF0000"/>
              </a:solidFill>
              <a:effectLst/>
              <a:latin typeface="Times New Roman" panose="02020603050405020304" pitchFamily="18" charset="0"/>
              <a:ea typeface="Times New Roman" panose="02020603050405020304" pitchFamily="18" charset="0"/>
            </a:endParaRPr>
          </a:p>
          <a:p>
            <a:r>
              <a:rPr lang="en-US" sz="3200" b="1" dirty="0">
                <a:effectLst/>
                <a:latin typeface="Times New Roman" panose="02020603050405020304" pitchFamily="18" charset="0"/>
                <a:ea typeface="Times New Roman" panose="02020603050405020304" pitchFamily="18" charset="0"/>
              </a:rPr>
              <a:t> </a:t>
            </a:r>
            <a:endParaRPr lang="en-MU" sz="3200" dirty="0">
              <a:effectLst/>
              <a:latin typeface="Times New Roman" panose="02020603050405020304" pitchFamily="18" charset="0"/>
              <a:ea typeface="Times New Roman" panose="02020603050405020304" pitchFamily="18" charset="0"/>
            </a:endParaRPr>
          </a:p>
          <a:p>
            <a:pPr marL="66675" algn="ctr">
              <a:lnSpc>
                <a:spcPct val="150000"/>
              </a:lnSpc>
            </a:pPr>
            <a:r>
              <a:rPr lang="en-US" sz="3200" dirty="0">
                <a:effectLst/>
                <a:latin typeface="Times New Roman" panose="02020603050405020304" pitchFamily="18" charset="0"/>
                <a:ea typeface="Times New Roman" panose="02020603050405020304" pitchFamily="18" charset="0"/>
              </a:rPr>
              <a:t>Think of 2</a:t>
            </a:r>
            <a:r>
              <a:rPr lang="en-US" sz="3200" spc="1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or</a:t>
            </a:r>
            <a:r>
              <a:rPr lang="en-US" sz="3200" spc="10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3</a:t>
            </a:r>
            <a:r>
              <a:rPr lang="en-US" sz="3200" spc="9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lecturers</a:t>
            </a:r>
            <a:r>
              <a:rPr lang="en-US" sz="3200" spc="8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you</a:t>
            </a:r>
            <a:r>
              <a:rPr lang="en-US" sz="3200" spc="9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have</a:t>
            </a:r>
            <a:r>
              <a:rPr lang="en-US" sz="3200" spc="11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interacted</a:t>
            </a:r>
            <a:r>
              <a:rPr lang="en-US" sz="3200" spc="9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with this</a:t>
            </a:r>
            <a:r>
              <a:rPr lang="en-US" sz="3200" spc="8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week.</a:t>
            </a:r>
            <a:endParaRPr lang="en-US" sz="3200" spc="105" dirty="0">
              <a:latin typeface="Times New Roman" panose="02020603050405020304" pitchFamily="18" charset="0"/>
              <a:ea typeface="Times New Roman" panose="02020603050405020304" pitchFamily="18" charset="0"/>
            </a:endParaRPr>
          </a:p>
          <a:p>
            <a:pPr marL="66675">
              <a:lnSpc>
                <a:spcPct val="150000"/>
              </a:lnSpc>
            </a:pPr>
            <a:endParaRPr lang="en-US" sz="3200" spc="105" dirty="0">
              <a:effectLst/>
              <a:latin typeface="Times New Roman" panose="02020603050405020304" pitchFamily="18" charset="0"/>
              <a:ea typeface="Times New Roman" panose="02020603050405020304" pitchFamily="18" charset="0"/>
            </a:endParaRPr>
          </a:p>
          <a:p>
            <a:pPr marL="66675">
              <a:lnSpc>
                <a:spcPct val="150000"/>
              </a:lnSpc>
            </a:pPr>
            <a:r>
              <a:rPr lang="en-US" sz="3200" dirty="0">
                <a:effectLst/>
                <a:latin typeface="Times New Roman" panose="02020603050405020304" pitchFamily="18" charset="0"/>
                <a:ea typeface="Times New Roman" panose="02020603050405020304" pitchFamily="18" charset="0"/>
              </a:rPr>
              <a:t>Do</a:t>
            </a:r>
            <a:r>
              <a:rPr lang="en-US" sz="3200" spc="1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any of them</a:t>
            </a:r>
            <a:r>
              <a:rPr lang="en-US" sz="3200" spc="1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foster</a:t>
            </a:r>
            <a:r>
              <a:rPr lang="en-US" sz="3200" spc="10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 sense of openness and accessibility? If yes, reflect on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 effect it has had on you.</a:t>
            </a:r>
            <a:endParaRPr lang="en-MU" sz="3200" dirty="0">
              <a:effectLst/>
              <a:latin typeface="Times New Roman" panose="02020603050405020304" pitchFamily="18" charset="0"/>
              <a:ea typeface="Times New Roman" panose="02020603050405020304" pitchFamily="18" charset="0"/>
            </a:endParaRPr>
          </a:p>
          <a:p>
            <a:pPr algn="ctr">
              <a:spcBef>
                <a:spcPts val="10"/>
              </a:spcBef>
            </a:pPr>
            <a:endParaRPr lang="en-MU"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58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5DE-0A66-B2CB-3387-BCFA8A840472}"/>
              </a:ext>
            </a:extLst>
          </p:cNvPr>
          <p:cNvSpPr>
            <a:spLocks noGrp="1"/>
          </p:cNvSpPr>
          <p:nvPr>
            <p:ph type="ctrTitle"/>
          </p:nvPr>
        </p:nvSpPr>
        <p:spPr>
          <a:xfrm>
            <a:off x="527301" y="280721"/>
            <a:ext cx="11137397" cy="1127710"/>
          </a:xfrm>
        </p:spPr>
        <p:txBody>
          <a:bodyPr>
            <a:noAutofit/>
          </a:bodyPr>
          <a:lstStyle/>
          <a:p>
            <a:r>
              <a:rPr lang="en-GB" sz="5400" b="1" dirty="0">
                <a:solidFill>
                  <a:srgbClr val="0070C0"/>
                </a:solidFill>
              </a:rPr>
              <a:t>Difficulties in Communication</a:t>
            </a:r>
          </a:p>
        </p:txBody>
      </p:sp>
      <p:sp>
        <p:nvSpPr>
          <p:cNvPr id="7" name="Content Placeholder 2">
            <a:extLst>
              <a:ext uri="{FF2B5EF4-FFF2-40B4-BE49-F238E27FC236}">
                <a16:creationId xmlns:a16="http://schemas.microsoft.com/office/drawing/2014/main" id="{451BF7A6-6B7B-7031-7966-CBB9A74D1B71}"/>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Psychological barriers</a:t>
            </a: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Semantic barriers</a:t>
            </a:r>
            <a:endParaRPr lang="en-GB" sz="4400" spc="-10" dirty="0">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Physical barriers</a:t>
            </a:r>
          </a:p>
          <a:p>
            <a:pPr marL="457200" indent="-457200" algn="just">
              <a:buFont typeface="Arial" panose="020B0604020202020204" pitchFamily="34" charset="0"/>
              <a:buChar char="•"/>
            </a:pPr>
            <a:r>
              <a:rPr lang="en-GB" sz="4400" dirty="0">
                <a:latin typeface="Times New Roman" panose="02020603050405020304" pitchFamily="18" charset="0"/>
                <a:ea typeface="Times New Roman" panose="02020603050405020304" pitchFamily="18" charset="0"/>
              </a:rPr>
              <a:t>Other barriers</a:t>
            </a:r>
          </a:p>
          <a:p>
            <a:pPr algn="just"/>
            <a:endParaRPr lang="en-GB" sz="3600" dirty="0">
              <a:latin typeface="Times New Roman" panose="02020603050405020304" pitchFamily="18" charset="0"/>
            </a:endParaRPr>
          </a:p>
        </p:txBody>
      </p:sp>
    </p:spTree>
    <p:extLst>
      <p:ext uri="{BB962C8B-B14F-4D97-AF65-F5344CB8AC3E}">
        <p14:creationId xmlns:p14="http://schemas.microsoft.com/office/powerpoint/2010/main" val="429468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553</Words>
  <Application>Microsoft Macintosh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Communication for Managers</vt:lpstr>
      <vt:lpstr>Learning outcomes</vt:lpstr>
      <vt:lpstr>Why Communication for Managers?</vt:lpstr>
      <vt:lpstr>What is an Organisation?</vt:lpstr>
      <vt:lpstr>I-We-They-It</vt:lpstr>
      <vt:lpstr>PowerPoint Presentation</vt:lpstr>
      <vt:lpstr>Employees’ Expectations</vt:lpstr>
      <vt:lpstr>PowerPoint Presentation</vt:lpstr>
      <vt:lpstr>Difficulties in Communication</vt:lpstr>
      <vt:lpstr>Self-awareness</vt:lpstr>
      <vt:lpstr>PowerPoint Presentation</vt:lpstr>
      <vt:lpstr>PowerPoint Presentation</vt:lpstr>
      <vt:lpstr>PowerPoint Presentation</vt:lpstr>
    </vt:vector>
  </TitlesOfParts>
  <Company>Department of Foreign Affairs and Trade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&amp; Leadership</dc:title>
  <dc:creator>Neermaull, Abhai</dc:creator>
  <cp:keywords>[SEC=UNOFFICIAL]</cp:keywords>
  <cp:lastModifiedBy>Abhai Neermaull</cp:lastModifiedBy>
  <cp:revision>12</cp:revision>
  <dcterms:created xsi:type="dcterms:W3CDTF">2024-02-20T11:17:38Z</dcterms:created>
  <dcterms:modified xsi:type="dcterms:W3CDTF">2024-05-31T18:36:48Z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M_ProtectiveMarkingValue_Header">
    <vt:lpwstr>UNOFFICIAL</vt:lpwstr>
  </property>
  <property fmtid="{D5CDD505-2E9C-101B-9397-08002B2CF9AE}" pid="3" name="PM_OriginationTimeStamp">
    <vt:lpwstr>2024-02-20T11:45:34Z</vt:lpwstr>
  </property>
  <property fmtid="{D5CDD505-2E9C-101B-9397-08002B2CF9AE}" pid="4" name="PM_Originating_FileId">
    <vt:lpwstr>E8CD1F2E3FC449E4ACDA8C7CA8CCE020</vt:lpwstr>
  </property>
  <property fmtid="{D5CDD505-2E9C-101B-9397-08002B2CF9AE}" pid="5" name="PM_ProtectiveMarkingValue_Footer">
    <vt:lpwstr>UNOFFICIAL</vt:lpwstr>
  </property>
  <property fmtid="{D5CDD505-2E9C-101B-9397-08002B2CF9AE}" pid="6" name="PM_Namespace">
    <vt:lpwstr>gov.au</vt:lpwstr>
  </property>
  <property fmtid="{D5CDD505-2E9C-101B-9397-08002B2CF9AE}" pid="7" name="PM_Caveats_Count">
    <vt:lpwstr>0</vt:lpwstr>
  </property>
  <property fmtid="{D5CDD505-2E9C-101B-9397-08002B2CF9AE}" pid="8" name="PM_Version">
    <vt:lpwstr>2018.4</vt:lpwstr>
  </property>
  <property fmtid="{D5CDD505-2E9C-101B-9397-08002B2CF9AE}" pid="9" name="PM_Note">
    <vt:lpwstr/>
  </property>
  <property fmtid="{D5CDD505-2E9C-101B-9397-08002B2CF9AE}" pid="10" name="PMHMAC">
    <vt:lpwstr>v=2022.1;a=SHA256;h=26AA880FA36E5F308570D976C0359B9259779BE9E356FCD6ECE969AC4F8F348D</vt:lpwstr>
  </property>
  <property fmtid="{D5CDD505-2E9C-101B-9397-08002B2CF9AE}" pid="11" name="PM_Qualifier">
    <vt:lpwstr/>
  </property>
  <property fmtid="{D5CDD505-2E9C-101B-9397-08002B2CF9AE}" pid="12" name="PM_SecurityClassification">
    <vt:lpwstr>UNOFFICIAL</vt:lpwstr>
  </property>
  <property fmtid="{D5CDD505-2E9C-101B-9397-08002B2CF9AE}" pid="13" name="PM_Markers">
    <vt:lpwstr/>
  </property>
  <property fmtid="{D5CDD505-2E9C-101B-9397-08002B2CF9AE}" pid="14" name="PM_InsertionValue">
    <vt:lpwstr>UNOFFICIAL</vt:lpwstr>
  </property>
  <property fmtid="{D5CDD505-2E9C-101B-9397-08002B2CF9AE}" pid="15" name="PM_Originator_Hash_SHA1">
    <vt:lpwstr>18761C87329FC043E98C594DEB1C1DCCB242C7B7</vt:lpwstr>
  </property>
  <property fmtid="{D5CDD505-2E9C-101B-9397-08002B2CF9AE}" pid="16" name="PM_DisplayValueSecClassificationWithQualifier">
    <vt:lpwstr>UNOFFICIAL</vt:lpwstr>
  </property>
  <property fmtid="{D5CDD505-2E9C-101B-9397-08002B2CF9AE}" pid="17" name="PM_ProtectiveMarkingImage_Header">
    <vt:lpwstr>C:\Program Files (x86)\Common Files\janusNET Shared\janusSEAL\Images\DocumentSlashBlue.png</vt:lpwstr>
  </property>
  <property fmtid="{D5CDD505-2E9C-101B-9397-08002B2CF9AE}" pid="18" name="PM_ProtectiveMarkingImage_Footer">
    <vt:lpwstr>C:\Program Files (x86)\Common Files\janusNET Shared\janusSEAL\Images\DocumentSlashBlue.png</vt:lpwstr>
  </property>
  <property fmtid="{D5CDD505-2E9C-101B-9397-08002B2CF9AE}" pid="19" name="PM_Display">
    <vt:lpwstr>UNOFFICIAL</vt:lpwstr>
  </property>
  <property fmtid="{D5CDD505-2E9C-101B-9397-08002B2CF9AE}" pid="20" name="PM_OriginatorUserAccountName_SHA256">
    <vt:lpwstr>CFAC33F43E13D23598C2B2A54715EF3D66D64F679325FDA9769D24E31B7A71AF</vt:lpwstr>
  </property>
  <property fmtid="{D5CDD505-2E9C-101B-9397-08002B2CF9AE}" pid="21" name="PM_OriginatorDomainName_SHA256">
    <vt:lpwstr>6F3591835F3B2A8A025B00B5BA6418010DA3A17C9C26EA9C049FFD28039489A2</vt:lpwstr>
  </property>
  <property fmtid="{D5CDD505-2E9C-101B-9397-08002B2CF9AE}" pid="22" name="PMUuid">
    <vt:lpwstr>v=2022.2;d=gov.au;g=65417EFE-F3B9-5E66-BD91-1E689FEC2EA6</vt:lpwstr>
  </property>
  <property fmtid="{D5CDD505-2E9C-101B-9397-08002B2CF9AE}" pid="23" name="PM_Hash_Version">
    <vt:lpwstr>2022.1</vt:lpwstr>
  </property>
  <property fmtid="{D5CDD505-2E9C-101B-9397-08002B2CF9AE}" pid="24" name="PM_Hash_Salt_Prev">
    <vt:lpwstr>DFE00C8D9A560110DD80B3986EF8436F</vt:lpwstr>
  </property>
  <property fmtid="{D5CDD505-2E9C-101B-9397-08002B2CF9AE}" pid="25" name="PM_Hash_Salt">
    <vt:lpwstr>71F81739CA19BDC6E8D02CE8BA696523</vt:lpwstr>
  </property>
  <property fmtid="{D5CDD505-2E9C-101B-9397-08002B2CF9AE}" pid="26" name="PM_Hash_SHA1">
    <vt:lpwstr>A407C6084659A4A4DB404288AA234F65217BEA1F</vt:lpwstr>
  </property>
  <property fmtid="{D5CDD505-2E9C-101B-9397-08002B2CF9AE}" pid="27" name="PM_PrintOutPlacement_PPT">
    <vt:lpwstr/>
  </property>
  <property fmtid="{D5CDD505-2E9C-101B-9397-08002B2CF9AE}" pid="28" name="PM_SecurityClassification_Prev">
    <vt:lpwstr>UNOFFICIAL</vt:lpwstr>
  </property>
  <property fmtid="{D5CDD505-2E9C-101B-9397-08002B2CF9AE}" pid="29" name="PM_Qualifier_Prev">
    <vt:lpwstr/>
  </property>
</Properties>
</file>