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1" r:id="rId2"/>
  </p:sldMasterIdLst>
  <p:notesMasterIdLst>
    <p:notesMasterId r:id="rId22"/>
  </p:notesMasterIdLst>
  <p:sldIdLst>
    <p:sldId id="340" r:id="rId3"/>
    <p:sldId id="279" r:id="rId4"/>
    <p:sldId id="341" r:id="rId5"/>
    <p:sldId id="342" r:id="rId6"/>
    <p:sldId id="343" r:id="rId7"/>
    <p:sldId id="344" r:id="rId8"/>
    <p:sldId id="345" r:id="rId9"/>
    <p:sldId id="356" r:id="rId10"/>
    <p:sldId id="346" r:id="rId11"/>
    <p:sldId id="347" r:id="rId12"/>
    <p:sldId id="352" r:id="rId13"/>
    <p:sldId id="354" r:id="rId14"/>
    <p:sldId id="355" r:id="rId15"/>
    <p:sldId id="360" r:id="rId16"/>
    <p:sldId id="362" r:id="rId17"/>
    <p:sldId id="359" r:id="rId18"/>
    <p:sldId id="361" r:id="rId19"/>
    <p:sldId id="337" r:id="rId20"/>
    <p:sldId id="325" r:id="rId21"/>
  </p:sldIdLst>
  <p:sldSz cx="12192000" cy="6858000"/>
  <p:notesSz cx="6858000" cy="9144000"/>
  <p:embeddedFontLst>
    <p:embeddedFont>
      <p:font typeface="DX경필명조B" panose="020B0600000101010101" charset="-127"/>
      <p:regular r:id="rId23"/>
    </p:embeddedFont>
    <p:embeddedFont>
      <p:font typeface="HanS Calli" panose="020B0600000101010101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나눔고딕 ExtraBold" panose="020B0600000101010101" charset="-127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주우주" initials="우" lastIdx="1" clrIdx="0">
    <p:extLst>
      <p:ext uri="{19B8F6BF-5375-455C-9EA6-DF929625EA0E}">
        <p15:presenceInfo xmlns:p15="http://schemas.microsoft.com/office/powerpoint/2012/main" userId="467184ca20677b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9898"/>
    <a:srgbClr val="FFCA21"/>
    <a:srgbClr val="020334"/>
    <a:srgbClr val="382F52"/>
    <a:srgbClr val="FFC50D"/>
    <a:srgbClr val="000046"/>
    <a:srgbClr val="000032"/>
    <a:srgbClr val="000054"/>
    <a:srgbClr val="000000"/>
    <a:srgbClr val="0A1A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6924" autoAdjust="0"/>
  </p:normalViewPr>
  <p:slideViewPr>
    <p:cSldViewPr snapToGrid="0">
      <p:cViewPr varScale="1">
        <p:scale>
          <a:sx n="80" d="100"/>
          <a:sy n="80" d="100"/>
        </p:scale>
        <p:origin x="79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CE234-0E11-4185-8161-C5AE80B328D6}" type="datetimeFigureOut">
              <a:rPr lang="ko-KR" altLang="en-US" smtClean="0"/>
              <a:pPr/>
              <a:t>2017-04-21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3ADB4-B73C-467D-ACF1-BFC4A6B50F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42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3ADB4-B73C-467D-ACF1-BFC4A6B50FD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287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</a:t>
            </a:r>
            <a:r>
              <a:rPr lang="ko-KR" altLang="en-US" dirty="0"/>
              <a:t>번을 </a:t>
            </a:r>
            <a:r>
              <a:rPr lang="en-US" altLang="ko-KR" dirty="0"/>
              <a:t>Guide</a:t>
            </a:r>
            <a:r>
              <a:rPr lang="ko-KR" altLang="en-US" dirty="0"/>
              <a:t>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5C3DE-AF74-45A0-BEEF-956A6E94D1D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5C3DE-AF74-45A0-BEEF-956A6E94D1D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</a:t>
            </a:r>
            <a:r>
              <a:rPr lang="ko-KR" altLang="en-US" dirty="0"/>
              <a:t>번을</a:t>
            </a:r>
            <a:r>
              <a:rPr lang="ko-KR" altLang="en-US" baseline="0" dirty="0"/>
              <a:t> </a:t>
            </a:r>
            <a:r>
              <a:rPr lang="en-US" altLang="ko-KR" baseline="0" dirty="0"/>
              <a:t>Guide</a:t>
            </a:r>
            <a:r>
              <a:rPr lang="ko-KR" altLang="en-US" baseline="0" dirty="0"/>
              <a:t>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5C3DE-AF74-45A0-BEEF-956A6E94D1D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5C3DE-AF74-45A0-BEEF-956A6E94D1D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삼각함수와 지구의 반지름과 두 좌표를 이용해 삼각함수를 이용하여 거리를 계산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5C3DE-AF74-45A0-BEEF-956A6E94D1D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595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5C3DE-AF74-45A0-BEEF-956A6E94D1D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221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5C3DE-AF74-45A0-BEEF-956A6E94D1D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16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5C3DE-AF74-45A0-BEEF-956A6E94D1D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877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Data?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3ADB4-B73C-467D-ACF1-BFC4A6B50FD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810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3ADB4-B73C-467D-ACF1-BFC4A6B50FD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5C3DE-AF74-45A0-BEEF-956A6E94D1D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위에 제목을 목표설정으로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5C3DE-AF74-45A0-BEEF-956A6E94D1D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위에 제목을 목표설정으로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5C3DE-AF74-45A0-BEEF-956A6E94D1D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위에 제목을 목표설정으로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5C3DE-AF74-45A0-BEEF-956A6E94D1D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위에 제목을 목표설정으로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5C3DE-AF74-45A0-BEEF-956A6E94D1D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제약조건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5C3DE-AF74-45A0-BEEF-956A6E94D1D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63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5C3DE-AF74-45A0-BEEF-956A6E94D1D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6F5A-4593-4D72-A401-AE5F4AF07C01}" type="datetimeFigureOut">
              <a:rPr lang="ko-KR" altLang="en-US" smtClean="0"/>
              <a:pPr/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75D9-E0E6-45E1-A38A-CC0DDB44E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6F5A-4593-4D72-A401-AE5F4AF07C01}" type="datetimeFigureOut">
              <a:rPr lang="ko-KR" altLang="en-US" smtClean="0"/>
              <a:pPr/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75D9-E0E6-45E1-A38A-CC0DDB44E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48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6F5A-4593-4D72-A401-AE5F4AF07C01}" type="datetimeFigureOut">
              <a:rPr lang="ko-KR" altLang="en-US" smtClean="0"/>
              <a:pPr/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75D9-E0E6-45E1-A38A-CC0DDB44E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110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6F5A-4593-4D72-A401-AE5F4AF07C01}" type="datetimeFigureOut">
              <a:rPr lang="ko-KR" altLang="en-US" smtClean="0"/>
              <a:pPr/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75D9-E0E6-45E1-A38A-CC0DDB44E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999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6F5A-4593-4D72-A401-AE5F4AF07C01}" type="datetimeFigureOut">
              <a:rPr lang="ko-KR" altLang="en-US" smtClean="0"/>
              <a:pPr/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75D9-E0E6-45E1-A38A-CC0DDB44E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98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6F5A-4593-4D72-A401-AE5F4AF07C01}" type="datetimeFigureOut">
              <a:rPr lang="ko-KR" altLang="en-US" smtClean="0"/>
              <a:pPr/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75D9-E0E6-45E1-A38A-CC0DDB44E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141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6F5A-4593-4D72-A401-AE5F4AF07C01}" type="datetimeFigureOut">
              <a:rPr lang="ko-KR" altLang="en-US" smtClean="0"/>
              <a:pPr/>
              <a:t>2017-04-21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75D9-E0E6-45E1-A38A-CC0DDB44E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054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6F5A-4593-4D72-A401-AE5F4AF07C01}" type="datetimeFigureOut">
              <a:rPr lang="ko-KR" altLang="en-US" smtClean="0"/>
              <a:pPr/>
              <a:t>2017-04-21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75D9-E0E6-45E1-A38A-CC0DDB44E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965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6F5A-4593-4D72-A401-AE5F4AF07C01}" type="datetimeFigureOut">
              <a:rPr lang="ko-KR" altLang="en-US" smtClean="0"/>
              <a:pPr/>
              <a:t>2017-04-21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75D9-E0E6-45E1-A38A-CC0DDB44E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39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6F5A-4593-4D72-A401-AE5F4AF07C01}" type="datetimeFigureOut">
              <a:rPr lang="ko-KR" altLang="en-US" smtClean="0"/>
              <a:pPr/>
              <a:t>2017-04-21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75D9-E0E6-45E1-A38A-CC0DDB44E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8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6F5A-4593-4D72-A401-AE5F4AF07C01}" type="datetimeFigureOut">
              <a:rPr lang="ko-KR" altLang="en-US" smtClean="0"/>
              <a:pPr/>
              <a:t>2017-04-21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75D9-E0E6-45E1-A38A-CC0DDB44E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6F5A-4593-4D72-A401-AE5F4AF07C01}" type="datetimeFigureOut">
              <a:rPr lang="ko-KR" altLang="en-US" smtClean="0"/>
              <a:pPr/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75D9-E0E6-45E1-A38A-CC0DDB44E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616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6F5A-4593-4D72-A401-AE5F4AF07C01}" type="datetimeFigureOut">
              <a:rPr lang="ko-KR" altLang="en-US" smtClean="0"/>
              <a:pPr/>
              <a:t>2017-04-21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75D9-E0E6-45E1-A38A-CC0DDB44E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469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6F5A-4593-4D72-A401-AE5F4AF07C01}" type="datetimeFigureOut">
              <a:rPr lang="ko-KR" altLang="en-US" smtClean="0"/>
              <a:pPr/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75D9-E0E6-45E1-A38A-CC0DDB44E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383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6F5A-4593-4D72-A401-AE5F4AF07C01}" type="datetimeFigureOut">
              <a:rPr lang="ko-KR" altLang="en-US" smtClean="0"/>
              <a:pPr/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75D9-E0E6-45E1-A38A-CC0DDB44E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56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6F5A-4593-4D72-A401-AE5F4AF07C01}" type="datetimeFigureOut">
              <a:rPr lang="ko-KR" altLang="en-US" smtClean="0"/>
              <a:pPr/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75D9-E0E6-45E1-A38A-CC0DDB44E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99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6F5A-4593-4D72-A401-AE5F4AF07C01}" type="datetimeFigureOut">
              <a:rPr lang="ko-KR" altLang="en-US" smtClean="0"/>
              <a:pPr/>
              <a:t>2017-04-21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75D9-E0E6-45E1-A38A-CC0DDB44E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79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6F5A-4593-4D72-A401-AE5F4AF07C01}" type="datetimeFigureOut">
              <a:rPr lang="ko-KR" altLang="en-US" smtClean="0"/>
              <a:pPr/>
              <a:t>2017-04-21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75D9-E0E6-45E1-A38A-CC0DDB44E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9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6F5A-4593-4D72-A401-AE5F4AF07C01}" type="datetimeFigureOut">
              <a:rPr lang="ko-KR" altLang="en-US" smtClean="0"/>
              <a:pPr/>
              <a:t>2017-04-21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75D9-E0E6-45E1-A38A-CC0DDB44E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16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6F5A-4593-4D72-A401-AE5F4AF07C01}" type="datetimeFigureOut">
              <a:rPr lang="ko-KR" altLang="en-US" smtClean="0"/>
              <a:pPr/>
              <a:t>2017-04-21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75D9-E0E6-45E1-A38A-CC0DDB44E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54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6F5A-4593-4D72-A401-AE5F4AF07C01}" type="datetimeFigureOut">
              <a:rPr lang="ko-KR" altLang="en-US" smtClean="0"/>
              <a:pPr/>
              <a:t>2017-04-21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75D9-E0E6-45E1-A38A-CC0DDB44E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02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6F5A-4593-4D72-A401-AE5F4AF07C01}" type="datetimeFigureOut">
              <a:rPr lang="ko-KR" altLang="en-US" smtClean="0"/>
              <a:pPr/>
              <a:t>2017-04-21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75D9-E0E6-45E1-A38A-CC0DDB44E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F6F5A-4593-4D72-A401-AE5F4AF07C01}" type="datetimeFigureOut">
              <a:rPr lang="ko-KR" altLang="en-US" smtClean="0"/>
              <a:pPr/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D75D9-E0E6-45E1-A38A-CC0DDB44E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4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F6F5A-4593-4D72-A401-AE5F4AF07C01}" type="datetimeFigureOut">
              <a:rPr lang="ko-KR" altLang="en-US" smtClean="0"/>
              <a:pPr/>
              <a:t>2017-04-21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D75D9-E0E6-45E1-A38A-CC0DDB44E4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94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6446520"/>
            <a:ext cx="12192000" cy="411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손우원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	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김현준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	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김지은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653796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67200" y="3352800"/>
            <a:ext cx="64465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latin typeface="포천 막걸리체" pitchFamily="18" charset="-127"/>
                <a:ea typeface="포천 막걸리체" pitchFamily="18" charset="-127"/>
                <a:cs typeface="조선일보명조" pitchFamily="18" charset="-127"/>
              </a:rPr>
              <a:t>AR</a:t>
            </a:r>
            <a:r>
              <a:rPr lang="ko-KR" altLang="en-US" sz="4400" b="1" dirty="0">
                <a:solidFill>
                  <a:schemeClr val="bg1"/>
                </a:solidFill>
                <a:latin typeface="포천 막걸리체" pitchFamily="18" charset="-127"/>
                <a:ea typeface="포천 막걸리체" pitchFamily="18" charset="-127"/>
                <a:cs typeface="조선일보명조" pitchFamily="18" charset="-127"/>
              </a:rPr>
              <a:t>을 활용한 한동대학교 </a:t>
            </a:r>
            <a:endParaRPr lang="en-US" altLang="ko-KR" sz="4400" b="1" dirty="0">
              <a:solidFill>
                <a:schemeClr val="bg1"/>
              </a:solidFill>
              <a:latin typeface="포천 막걸리체" pitchFamily="18" charset="-127"/>
              <a:ea typeface="포천 막걸리체" pitchFamily="18" charset="-127"/>
              <a:cs typeface="조선일보명조" pitchFamily="18" charset="-127"/>
            </a:endParaRPr>
          </a:p>
          <a:p>
            <a:pPr algn="r"/>
            <a:r>
              <a:rPr lang="en-US" altLang="ko-KR" sz="4400" b="1" dirty="0">
                <a:solidFill>
                  <a:srgbClr val="858585"/>
                </a:solidFill>
                <a:latin typeface="포천 막걸리체" pitchFamily="18" charset="-127"/>
                <a:ea typeface="포천 막걸리체" pitchFamily="18" charset="-127"/>
                <a:cs typeface="조선일보명조" pitchFamily="18" charset="-127"/>
              </a:rPr>
              <a:t>Open Campus Application</a:t>
            </a:r>
            <a:r>
              <a:rPr lang="ko-KR" altLang="en-US" sz="4400" b="1" dirty="0">
                <a:solidFill>
                  <a:schemeClr val="bg1"/>
                </a:solidFill>
                <a:latin typeface="포천 막걸리체" pitchFamily="18" charset="-127"/>
                <a:ea typeface="포천 막걸리체" pitchFamily="18" charset="-127"/>
                <a:cs typeface="조선일보명조" pitchFamily="18" charset="-127"/>
              </a:rPr>
              <a:t> </a:t>
            </a:r>
            <a:endParaRPr lang="en-US" altLang="ko-KR" sz="4400" b="1" dirty="0">
              <a:solidFill>
                <a:schemeClr val="bg1"/>
              </a:solidFill>
              <a:latin typeface="포천 막걸리체" pitchFamily="18" charset="-127"/>
              <a:ea typeface="포천 막걸리체" pitchFamily="18" charset="-127"/>
              <a:cs typeface="조선일보명조" pitchFamily="18" charset="-127"/>
            </a:endParaRPr>
          </a:p>
          <a:p>
            <a:pPr algn="r"/>
            <a:r>
              <a:rPr lang="ko-KR" altLang="en-US" sz="4400" b="1" dirty="0">
                <a:solidFill>
                  <a:schemeClr val="bg1"/>
                </a:solidFill>
                <a:latin typeface="포천 막걸리체" pitchFamily="18" charset="-127"/>
                <a:ea typeface="포천 막걸리체" pitchFamily="18" charset="-127"/>
                <a:cs typeface="조선일보명조" pitchFamily="18" charset="-127"/>
              </a:rPr>
              <a:t>제작</a:t>
            </a:r>
            <a:endParaRPr lang="en-US" altLang="ko-KR" sz="4400" b="1" dirty="0">
              <a:solidFill>
                <a:schemeClr val="bg1"/>
              </a:solidFill>
              <a:latin typeface="포천 막걸리체" pitchFamily="18" charset="-127"/>
              <a:ea typeface="포천 막걸리체" pitchFamily="18" charset="-127"/>
              <a:cs typeface="조선일보명조" pitchFamily="18" charset="-127"/>
            </a:endParaRPr>
          </a:p>
          <a:p>
            <a:pPr algn="r"/>
            <a:endParaRPr lang="en-US" altLang="ko-KR" sz="4400" b="1" dirty="0">
              <a:solidFill>
                <a:schemeClr val="bg1"/>
              </a:solidFill>
              <a:latin typeface="포천 막걸리체" pitchFamily="18" charset="-127"/>
              <a:ea typeface="포천 막걸리체" pitchFamily="18" charset="-127"/>
              <a:cs typeface="조선일보명조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2192000" cy="981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8903" y="0"/>
            <a:ext cx="5558419" cy="940282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서울한강 장체L" pitchFamily="18" charset="-127"/>
                <a:ea typeface="서울한강 장체L" pitchFamily="18" charset="-127"/>
              </a:rPr>
              <a:t>상세 설계 및 구현</a:t>
            </a:r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3139440" y="1603324"/>
            <a:ext cx="8458200" cy="3698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858585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2639166" cy="6858000"/>
          </a:xfrm>
          <a:prstGeom prst="rect">
            <a:avLst/>
          </a:prstGeom>
          <a:solidFill>
            <a:srgbClr val="02033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0" y="983909"/>
            <a:ext cx="208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서울한강 장체BL" pitchFamily="18" charset="-127"/>
                <a:ea typeface="서울한강 장체BL" pitchFamily="18" charset="-127"/>
                <a:cs typeface="조선일보명조" pitchFamily="18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서울한강 장체BL" pitchFamily="18" charset="-127"/>
              <a:ea typeface="서울한강 장체BL" pitchFamily="18" charset="-127"/>
              <a:cs typeface="조선일보명조" pitchFamily="18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-25477" y="1625008"/>
            <a:ext cx="2664643" cy="369332"/>
            <a:chOff x="-25477" y="1701208"/>
            <a:chExt cx="2664643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-25477" y="1701208"/>
              <a:ext cx="2664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1.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목표설정</a:t>
              </a:r>
            </a:p>
          </p:txBody>
        </p:sp>
        <p:pic>
          <p:nvPicPr>
            <p:cNvPr id="45" name="그림 44" descr="edit.png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tretch>
              <a:fillRect/>
            </a:stretch>
          </p:blipFill>
          <p:spPr>
            <a:xfrm>
              <a:off x="1341175" y="1784667"/>
              <a:ext cx="259025" cy="259025"/>
            </a:xfrm>
            <a:prstGeom prst="rect">
              <a:avLst/>
            </a:prstGeom>
          </p:spPr>
        </p:pic>
      </p:grpSp>
      <p:grpSp>
        <p:nvGrpSpPr>
          <p:cNvPr id="4" name="그룹 45"/>
          <p:cNvGrpSpPr/>
          <p:nvPr/>
        </p:nvGrpSpPr>
        <p:grpSpPr>
          <a:xfrm>
            <a:off x="-25477" y="3397212"/>
            <a:ext cx="2664643" cy="415132"/>
            <a:chOff x="-25477" y="3214332"/>
            <a:chExt cx="2664643" cy="415132"/>
          </a:xfrm>
        </p:grpSpPr>
        <p:sp>
          <p:nvSpPr>
            <p:cNvPr id="47" name="TextBox 46"/>
            <p:cNvSpPr txBox="1"/>
            <p:nvPr/>
          </p:nvSpPr>
          <p:spPr>
            <a:xfrm>
              <a:off x="-25477" y="3214332"/>
              <a:ext cx="2664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4.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진행상황</a:t>
              </a:r>
              <a:endParaRPr lang="ko-KR" altLang="en-US" sz="2400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pic>
          <p:nvPicPr>
            <p:cNvPr id="48" name="그림 47" descr="eye.png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tretch>
              <a:fillRect/>
            </a:stretch>
          </p:blipFill>
          <p:spPr>
            <a:xfrm>
              <a:off x="1171136" y="3230880"/>
              <a:ext cx="398584" cy="3985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51" name="그림 50" descr="settings.png"/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tretch>
            <a:fillRect/>
          </a:stretch>
        </p:blipFill>
        <p:spPr>
          <a:xfrm>
            <a:off x="1528856" y="2865120"/>
            <a:ext cx="269464" cy="269464"/>
          </a:xfrm>
          <a:prstGeom prst="rect">
            <a:avLst/>
          </a:prstGeom>
        </p:spPr>
      </p:pic>
      <p:grpSp>
        <p:nvGrpSpPr>
          <p:cNvPr id="6" name="그룹 23"/>
          <p:cNvGrpSpPr/>
          <p:nvPr/>
        </p:nvGrpSpPr>
        <p:grpSpPr>
          <a:xfrm>
            <a:off x="1" y="2788920"/>
            <a:ext cx="2590800" cy="411419"/>
            <a:chOff x="-25477" y="2709087"/>
            <a:chExt cx="2664643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-25477" y="2709087"/>
              <a:ext cx="2664643" cy="369332"/>
            </a:xfrm>
            <a:prstGeom prst="rect">
              <a:avLst/>
            </a:prstGeom>
            <a:solidFill>
              <a:srgbClr val="000032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3. </a:t>
              </a:r>
              <a:r>
                <a:rPr lang="ko-KR" altLang="en-US" b="1" dirty="0">
                  <a:solidFill>
                    <a:prstClr val="white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상세 설계 및 구현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pic>
          <p:nvPicPr>
            <p:cNvPr id="27" name="그림 26" descr="settings.png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</a:blip>
            <a:stretch>
              <a:fillRect/>
            </a:stretch>
          </p:blipFill>
          <p:spPr>
            <a:xfrm>
              <a:off x="2031776" y="2788920"/>
              <a:ext cx="269464" cy="269464"/>
            </a:xfrm>
            <a:prstGeom prst="rect">
              <a:avLst/>
            </a:prstGeom>
          </p:spPr>
        </p:pic>
      </p:grpSp>
      <p:grpSp>
        <p:nvGrpSpPr>
          <p:cNvPr id="7" name="그룹 23"/>
          <p:cNvGrpSpPr/>
          <p:nvPr/>
        </p:nvGrpSpPr>
        <p:grpSpPr>
          <a:xfrm>
            <a:off x="-25477" y="2205147"/>
            <a:ext cx="2664643" cy="369332"/>
            <a:chOff x="-25477" y="2205147"/>
            <a:chExt cx="2664643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-25477" y="2205147"/>
              <a:ext cx="2664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2.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제약조건</a:t>
              </a:r>
            </a:p>
          </p:txBody>
        </p:sp>
        <p:pic>
          <p:nvPicPr>
            <p:cNvPr id="31" name="그림 30" descr="book.png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</a:blip>
            <a:stretch>
              <a:fillRect/>
            </a:stretch>
          </p:blipFill>
          <p:spPr>
            <a:xfrm>
              <a:off x="1325880" y="2272292"/>
              <a:ext cx="272788" cy="272788"/>
            </a:xfrm>
            <a:prstGeom prst="rect">
              <a:avLst/>
            </a:prstGeom>
          </p:spPr>
        </p:pic>
      </p:grpSp>
      <p:pic>
        <p:nvPicPr>
          <p:cNvPr id="33" name="그림 32" descr="settings.png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3776" y="106680"/>
            <a:ext cx="711424" cy="71142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048000" y="1188720"/>
            <a:ext cx="553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한강 장체L" pitchFamily="18" charset="-127"/>
                <a:ea typeface="서울한강 장체L" pitchFamily="18" charset="-127"/>
                <a:cs typeface="+mn-cs"/>
              </a:rPr>
              <a:t>(2) Guide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  <a:cs typeface="+mn-cs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3182817" y="2125394"/>
            <a:ext cx="8826303" cy="4024532"/>
          </a:xfrm>
        </p:spPr>
        <p:txBody>
          <a:bodyPr>
            <a:normAutofit/>
          </a:bodyPr>
          <a:lstStyle/>
          <a:p>
            <a:pPr marL="0" indent="0">
              <a:buFontTx/>
              <a:buChar char="-"/>
            </a:pPr>
            <a:r>
              <a:rPr lang="en-US" altLang="ko-KR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각 건물에 위치한 현판</a:t>
            </a:r>
            <a:r>
              <a:rPr lang="en-US" altLang="ko-KR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등을 카메라로 </a:t>
            </a:r>
            <a:r>
              <a:rPr lang="ko-KR" altLang="en-US" dirty="0" err="1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촬영시</a:t>
            </a:r>
            <a:r>
              <a: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해당 건물의 소개 팝업	</a:t>
            </a: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2192000" cy="981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8903" y="0"/>
            <a:ext cx="5558419" cy="940282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서울한강 장체L" pitchFamily="18" charset="-127"/>
                <a:ea typeface="서울한강 장체L" pitchFamily="18" charset="-127"/>
              </a:rPr>
              <a:t>상세 설계 및 구현</a:t>
            </a:r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3139440" y="1603324"/>
            <a:ext cx="8458200" cy="3698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858585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2639166" cy="6858000"/>
          </a:xfrm>
          <a:prstGeom prst="rect">
            <a:avLst/>
          </a:prstGeom>
          <a:solidFill>
            <a:srgbClr val="02033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0" y="983909"/>
            <a:ext cx="208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서울한강 장체BL" pitchFamily="18" charset="-127"/>
                <a:ea typeface="서울한강 장체BL" pitchFamily="18" charset="-127"/>
                <a:cs typeface="조선일보명조" pitchFamily="18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서울한강 장체BL" pitchFamily="18" charset="-127"/>
              <a:ea typeface="서울한강 장체BL" pitchFamily="18" charset="-127"/>
              <a:cs typeface="조선일보명조" pitchFamily="18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-25477" y="1625008"/>
            <a:ext cx="2664643" cy="369332"/>
            <a:chOff x="-25477" y="1701208"/>
            <a:chExt cx="2664643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-25477" y="1701208"/>
              <a:ext cx="2664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1.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목표설정</a:t>
              </a:r>
            </a:p>
          </p:txBody>
        </p:sp>
        <p:pic>
          <p:nvPicPr>
            <p:cNvPr id="45" name="그림 44" descr="edit.png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tretch>
              <a:fillRect/>
            </a:stretch>
          </p:blipFill>
          <p:spPr>
            <a:xfrm>
              <a:off x="1341175" y="1784667"/>
              <a:ext cx="259025" cy="259025"/>
            </a:xfrm>
            <a:prstGeom prst="rect">
              <a:avLst/>
            </a:prstGeom>
          </p:spPr>
        </p:pic>
      </p:grpSp>
      <p:grpSp>
        <p:nvGrpSpPr>
          <p:cNvPr id="4" name="그룹 45"/>
          <p:cNvGrpSpPr/>
          <p:nvPr/>
        </p:nvGrpSpPr>
        <p:grpSpPr>
          <a:xfrm>
            <a:off x="-25477" y="3397212"/>
            <a:ext cx="2664643" cy="415132"/>
            <a:chOff x="-25477" y="3214332"/>
            <a:chExt cx="2664643" cy="415132"/>
          </a:xfrm>
        </p:grpSpPr>
        <p:sp>
          <p:nvSpPr>
            <p:cNvPr id="47" name="TextBox 46"/>
            <p:cNvSpPr txBox="1"/>
            <p:nvPr/>
          </p:nvSpPr>
          <p:spPr>
            <a:xfrm>
              <a:off x="-25477" y="3214332"/>
              <a:ext cx="2664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4.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진행상황</a:t>
              </a:r>
              <a:endParaRPr lang="ko-KR" altLang="en-US" sz="2400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pic>
          <p:nvPicPr>
            <p:cNvPr id="48" name="그림 47" descr="eye.png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tretch>
              <a:fillRect/>
            </a:stretch>
          </p:blipFill>
          <p:spPr>
            <a:xfrm>
              <a:off x="1171136" y="3230880"/>
              <a:ext cx="398584" cy="3985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51" name="그림 50" descr="settings.png"/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tretch>
            <a:fillRect/>
          </a:stretch>
        </p:blipFill>
        <p:spPr>
          <a:xfrm>
            <a:off x="1528856" y="2865120"/>
            <a:ext cx="269464" cy="269464"/>
          </a:xfrm>
          <a:prstGeom prst="rect">
            <a:avLst/>
          </a:prstGeom>
        </p:spPr>
      </p:pic>
      <p:grpSp>
        <p:nvGrpSpPr>
          <p:cNvPr id="6" name="그룹 23"/>
          <p:cNvGrpSpPr/>
          <p:nvPr/>
        </p:nvGrpSpPr>
        <p:grpSpPr>
          <a:xfrm>
            <a:off x="1" y="2788920"/>
            <a:ext cx="2590800" cy="411419"/>
            <a:chOff x="-25477" y="2709087"/>
            <a:chExt cx="2664643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-25477" y="2709087"/>
              <a:ext cx="2664643" cy="369332"/>
            </a:xfrm>
            <a:prstGeom prst="rect">
              <a:avLst/>
            </a:prstGeom>
            <a:solidFill>
              <a:srgbClr val="000032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3. </a:t>
              </a:r>
              <a:r>
                <a:rPr lang="ko-KR" altLang="en-US" b="1" dirty="0">
                  <a:solidFill>
                    <a:prstClr val="white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상세 설계 및 구현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pic>
          <p:nvPicPr>
            <p:cNvPr id="27" name="그림 26" descr="settings.png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</a:blip>
            <a:stretch>
              <a:fillRect/>
            </a:stretch>
          </p:blipFill>
          <p:spPr>
            <a:xfrm>
              <a:off x="2031776" y="2788920"/>
              <a:ext cx="269464" cy="269464"/>
            </a:xfrm>
            <a:prstGeom prst="rect">
              <a:avLst/>
            </a:prstGeom>
          </p:spPr>
        </p:pic>
      </p:grpSp>
      <p:grpSp>
        <p:nvGrpSpPr>
          <p:cNvPr id="7" name="그룹 23"/>
          <p:cNvGrpSpPr/>
          <p:nvPr/>
        </p:nvGrpSpPr>
        <p:grpSpPr>
          <a:xfrm>
            <a:off x="-25477" y="2205147"/>
            <a:ext cx="2664643" cy="369332"/>
            <a:chOff x="-25477" y="2205147"/>
            <a:chExt cx="2664643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-25477" y="2205147"/>
              <a:ext cx="2664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2.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제약조건</a:t>
              </a:r>
            </a:p>
          </p:txBody>
        </p:sp>
        <p:pic>
          <p:nvPicPr>
            <p:cNvPr id="31" name="그림 30" descr="book.png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</a:blip>
            <a:stretch>
              <a:fillRect/>
            </a:stretch>
          </p:blipFill>
          <p:spPr>
            <a:xfrm>
              <a:off x="1325880" y="2272292"/>
              <a:ext cx="272788" cy="272788"/>
            </a:xfrm>
            <a:prstGeom prst="rect">
              <a:avLst/>
            </a:prstGeom>
          </p:spPr>
        </p:pic>
      </p:grpSp>
      <p:pic>
        <p:nvPicPr>
          <p:cNvPr id="33" name="그림 32" descr="settings.png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3776" y="106680"/>
            <a:ext cx="711424" cy="71142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048000" y="1188720"/>
            <a:ext cx="553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한강 장체L" pitchFamily="18" charset="-127"/>
                <a:ea typeface="서울한강 장체L" pitchFamily="18" charset="-127"/>
                <a:cs typeface="+mn-cs"/>
              </a:rPr>
              <a:t>(3) </a:t>
            </a:r>
            <a:r>
              <a:rPr lang="en-US" altLang="ko-KR" sz="2800" b="1" noProof="0" dirty="0" err="1">
                <a:solidFill>
                  <a:prstClr val="black"/>
                </a:solidFill>
                <a:latin typeface="서울한강 장체L" pitchFamily="18" charset="-127"/>
                <a:ea typeface="서울한강 장체L" pitchFamily="18" charset="-127"/>
              </a:rPr>
              <a:t>Handong</a:t>
            </a:r>
            <a:r>
              <a:rPr lang="en-US" altLang="ko-KR" sz="2800" b="1" noProof="0" dirty="0">
                <a:solidFill>
                  <a:prstClr val="black"/>
                </a:solidFill>
                <a:latin typeface="서울한강 장체L" pitchFamily="18" charset="-127"/>
                <a:ea typeface="서울한강 장체L" pitchFamily="18" charset="-127"/>
              </a:rPr>
              <a:t> Go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  <a:cs typeface="+mn-cs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3182817" y="2125394"/>
            <a:ext cx="8826303" cy="4024532"/>
          </a:xfrm>
        </p:spPr>
        <p:txBody>
          <a:bodyPr>
            <a:normAutofit/>
          </a:bodyPr>
          <a:lstStyle/>
          <a:p>
            <a:pPr marL="0" indent="0">
              <a:buFontTx/>
              <a:buChar char="-"/>
            </a:pPr>
            <a:r>
              <a:rPr lang="en-US" altLang="ko-KR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dirty="0" err="1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한동대</a:t>
            </a:r>
            <a:r>
              <a: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en-US" altLang="ko-KR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Campus</a:t>
            </a:r>
            <a:r>
              <a: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를 안내에 따라 이동하며 특정 지점으로 </a:t>
            </a:r>
            <a:r>
              <a:rPr lang="ko-KR" altLang="en-US" dirty="0" err="1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이동시에</a:t>
            </a:r>
            <a:r>
              <a: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완료 표시 및 다음 위치로 이동유도</a:t>
            </a: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0" indent="0">
              <a:buFontTx/>
              <a:buChar char="-"/>
            </a:pPr>
            <a:r>
              <a:rPr lang="en-US" altLang="ko-KR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Campus Map</a:t>
            </a:r>
            <a:r>
              <a: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에서 건물 선택 시 해당건물을 안내</a:t>
            </a: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0" indent="0">
              <a:buFontTx/>
              <a:buChar char="-"/>
            </a:pPr>
            <a:r>
              <a:rPr lang="en-US" altLang="ko-KR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dirty="0" err="1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한동대학교</a:t>
            </a:r>
            <a:r>
              <a: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구석구석을 탐방할 수 있게끔</a:t>
            </a:r>
            <a:r>
              <a:rPr lang="en-US" altLang="ko-KR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, </a:t>
            </a:r>
            <a:r>
              <a: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특정 위치에 </a:t>
            </a:r>
            <a:r>
              <a:rPr lang="en-US" altLang="ko-KR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object</a:t>
            </a:r>
            <a:r>
              <a: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를 설치</a:t>
            </a: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	</a:t>
            </a: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2192000" cy="981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8903" y="0"/>
            <a:ext cx="5558419" cy="940282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서울한강 장체L" pitchFamily="18" charset="-127"/>
                <a:ea typeface="서울한강 장체L" pitchFamily="18" charset="-127"/>
              </a:rPr>
              <a:t>진행상황</a:t>
            </a:r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3139440" y="1603324"/>
            <a:ext cx="8458200" cy="3698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858585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2639166" cy="6858000"/>
          </a:xfrm>
          <a:prstGeom prst="rect">
            <a:avLst/>
          </a:prstGeom>
          <a:solidFill>
            <a:srgbClr val="02033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0" y="983909"/>
            <a:ext cx="208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서울한강 장체BL" pitchFamily="18" charset="-127"/>
                <a:ea typeface="서울한강 장체BL" pitchFamily="18" charset="-127"/>
                <a:cs typeface="조선일보명조" pitchFamily="18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서울한강 장체BL" pitchFamily="18" charset="-127"/>
              <a:ea typeface="서울한강 장체BL" pitchFamily="18" charset="-127"/>
              <a:cs typeface="조선일보명조" pitchFamily="18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-25477" y="1625008"/>
            <a:ext cx="2664643" cy="369332"/>
            <a:chOff x="-25477" y="1701208"/>
            <a:chExt cx="2664643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-25477" y="1701208"/>
              <a:ext cx="2664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1.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목표설정</a:t>
              </a:r>
            </a:p>
          </p:txBody>
        </p:sp>
        <p:pic>
          <p:nvPicPr>
            <p:cNvPr id="45" name="그림 44" descr="edit.png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tretch>
              <a:fillRect/>
            </a:stretch>
          </p:blipFill>
          <p:spPr>
            <a:xfrm>
              <a:off x="1341175" y="1784667"/>
              <a:ext cx="259025" cy="259025"/>
            </a:xfrm>
            <a:prstGeom prst="rect">
              <a:avLst/>
            </a:prstGeom>
          </p:spPr>
        </p:pic>
      </p:grpSp>
      <p:grpSp>
        <p:nvGrpSpPr>
          <p:cNvPr id="4" name="그룹 45"/>
          <p:cNvGrpSpPr/>
          <p:nvPr/>
        </p:nvGrpSpPr>
        <p:grpSpPr>
          <a:xfrm>
            <a:off x="-25477" y="3397212"/>
            <a:ext cx="2664643" cy="415132"/>
            <a:chOff x="-25477" y="3214332"/>
            <a:chExt cx="2664643" cy="415132"/>
          </a:xfrm>
        </p:grpSpPr>
        <p:sp>
          <p:nvSpPr>
            <p:cNvPr id="47" name="TextBox 46"/>
            <p:cNvSpPr txBox="1"/>
            <p:nvPr/>
          </p:nvSpPr>
          <p:spPr>
            <a:xfrm>
              <a:off x="-25477" y="3214332"/>
              <a:ext cx="2664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4.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진행상황</a:t>
              </a:r>
              <a:endParaRPr lang="ko-KR" altLang="en-US" sz="2400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pic>
          <p:nvPicPr>
            <p:cNvPr id="48" name="그림 47" descr="eye.png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tretch>
              <a:fillRect/>
            </a:stretch>
          </p:blipFill>
          <p:spPr>
            <a:xfrm>
              <a:off x="1171136" y="3230880"/>
              <a:ext cx="398584" cy="3985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51" name="그림 50" descr="settings.png"/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tretch>
            <a:fillRect/>
          </a:stretch>
        </p:blipFill>
        <p:spPr>
          <a:xfrm>
            <a:off x="1986056" y="2834640"/>
            <a:ext cx="269464" cy="269464"/>
          </a:xfrm>
          <a:prstGeom prst="rect">
            <a:avLst/>
          </a:prstGeom>
        </p:spPr>
      </p:pic>
      <p:grpSp>
        <p:nvGrpSpPr>
          <p:cNvPr id="7" name="그룹 23"/>
          <p:cNvGrpSpPr/>
          <p:nvPr/>
        </p:nvGrpSpPr>
        <p:grpSpPr>
          <a:xfrm>
            <a:off x="-25477" y="2205147"/>
            <a:ext cx="2664643" cy="369332"/>
            <a:chOff x="-25477" y="2205147"/>
            <a:chExt cx="2664643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-25477" y="2205147"/>
              <a:ext cx="2664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2.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제약조건</a:t>
              </a:r>
            </a:p>
          </p:txBody>
        </p:sp>
        <p:pic>
          <p:nvPicPr>
            <p:cNvPr id="31" name="그림 30" descr="book.png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</a:blip>
            <a:stretch>
              <a:fillRect/>
            </a:stretch>
          </p:blipFill>
          <p:spPr>
            <a:xfrm>
              <a:off x="1325880" y="2272292"/>
              <a:ext cx="272788" cy="272788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3048000" y="1188720"/>
            <a:ext cx="553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한강 장체L" pitchFamily="18" charset="-127"/>
                <a:ea typeface="서울한강 장체L" pitchFamily="18" charset="-127"/>
                <a:cs typeface="+mn-cs"/>
              </a:rPr>
              <a:t>(1) </a:t>
            </a:r>
            <a:r>
              <a:rPr lang="en-US" altLang="ko-KR" sz="2800" b="1" dirty="0">
                <a:solidFill>
                  <a:prstClr val="black"/>
                </a:solidFill>
                <a:latin typeface="서울한강 장체L" pitchFamily="18" charset="-127"/>
                <a:ea typeface="서울한강 장체L" pitchFamily="18" charset="-127"/>
              </a:rPr>
              <a:t>Campus Map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  <a:cs typeface="+mn-cs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3182817" y="2125394"/>
            <a:ext cx="8826303" cy="4024532"/>
          </a:xfrm>
        </p:spPr>
        <p:txBody>
          <a:bodyPr>
            <a:normAutofit/>
          </a:bodyPr>
          <a:lstStyle/>
          <a:p>
            <a:pPr marL="0" indent="0">
              <a:buFontTx/>
              <a:buChar char="-"/>
            </a:pPr>
            <a:r>
              <a:rPr lang="en-US" altLang="ko-KR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건물 정보 및 사진 정리작업예정</a:t>
            </a: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0" indent="0">
              <a:buFontTx/>
              <a:buChar char="-"/>
            </a:pP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0" indent="0">
              <a:buFontTx/>
              <a:buChar char="-"/>
            </a:pP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0" indent="0">
              <a:buFontTx/>
              <a:buChar char="-"/>
            </a:pP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0" indent="0">
              <a:buFontTx/>
              <a:buChar char="-"/>
            </a:pPr>
            <a:r>
              <a: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건물간판을 </a:t>
            </a:r>
            <a:r>
              <a:rPr lang="ko-KR" altLang="en-US" dirty="0" err="1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촬영시에</a:t>
            </a:r>
            <a:r>
              <a: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해당 건물 </a:t>
            </a:r>
            <a:r>
              <a:rPr lang="ko-KR" altLang="en-US" dirty="0" err="1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소개글로</a:t>
            </a:r>
            <a:r>
              <a: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교체</a:t>
            </a:r>
          </a:p>
          <a:p>
            <a:pPr marL="0" indent="0">
              <a:buFontTx/>
              <a:buChar char="-"/>
            </a:pPr>
            <a:r>
              <a: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다른 </a:t>
            </a:r>
            <a:r>
              <a:rPr lang="en-US" altLang="ko-KR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Object </a:t>
            </a:r>
            <a:r>
              <a: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추가 방안</a:t>
            </a: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23" name="그림 22" descr="eye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14057" y="147902"/>
            <a:ext cx="663661" cy="663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TextBox 23"/>
          <p:cNvSpPr txBox="1"/>
          <p:nvPr/>
        </p:nvSpPr>
        <p:spPr>
          <a:xfrm>
            <a:off x="3139440" y="3246120"/>
            <a:ext cx="553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한강 장체L" pitchFamily="18" charset="-127"/>
                <a:ea typeface="서울한강 장체L" pitchFamily="18" charset="-127"/>
                <a:cs typeface="+mn-cs"/>
              </a:rPr>
              <a:t>(2) </a:t>
            </a:r>
            <a:r>
              <a:rPr lang="en-US" altLang="ko-KR" sz="2800" b="1" dirty="0">
                <a:solidFill>
                  <a:prstClr val="black"/>
                </a:solidFill>
                <a:latin typeface="서울한강 장체L" pitchFamily="18" charset="-127"/>
                <a:ea typeface="서울한강 장체L" pitchFamily="18" charset="-127"/>
              </a:rPr>
              <a:t>Guide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  <a:cs typeface="+mn-cs"/>
            </a:endParaRPr>
          </a:p>
        </p:txBody>
      </p:sp>
      <p:grpSp>
        <p:nvGrpSpPr>
          <p:cNvPr id="36" name="그룹 31"/>
          <p:cNvGrpSpPr/>
          <p:nvPr/>
        </p:nvGrpSpPr>
        <p:grpSpPr>
          <a:xfrm>
            <a:off x="-25477" y="3397212"/>
            <a:ext cx="2664643" cy="430372"/>
            <a:chOff x="-25477" y="3214332"/>
            <a:chExt cx="2664643" cy="430372"/>
          </a:xfrm>
        </p:grpSpPr>
        <p:sp>
          <p:nvSpPr>
            <p:cNvPr id="37" name="TextBox 36"/>
            <p:cNvSpPr txBox="1"/>
            <p:nvPr/>
          </p:nvSpPr>
          <p:spPr>
            <a:xfrm>
              <a:off x="-25477" y="3214332"/>
              <a:ext cx="2664643" cy="369332"/>
            </a:xfrm>
            <a:prstGeom prst="rect">
              <a:avLst/>
            </a:prstGeom>
            <a:solidFill>
              <a:srgbClr val="000032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4. </a:t>
              </a:r>
              <a:r>
                <a:rPr lang="ko-KR" altLang="en-US" b="1" noProof="0" dirty="0">
                  <a:solidFill>
                    <a:prstClr val="white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진행 상황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pic>
          <p:nvPicPr>
            <p:cNvPr id="40" name="그림 39" descr="eye.png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tretch>
              <a:fillRect/>
            </a:stretch>
          </p:blipFill>
          <p:spPr>
            <a:xfrm>
              <a:off x="1369256" y="3246120"/>
              <a:ext cx="398584" cy="3985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41" name="TextBox 40"/>
          <p:cNvSpPr txBox="1"/>
          <p:nvPr/>
        </p:nvSpPr>
        <p:spPr>
          <a:xfrm>
            <a:off x="-25477" y="2834639"/>
            <a:ext cx="24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3. </a:t>
            </a:r>
            <a:r>
              <a:rPr lang="ko-KR" altLang="en-US" b="1" noProof="0" dirty="0">
                <a:solidFill>
                  <a:prstClr val="white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상세 설계 및 구현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2192000" cy="981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8903" y="0"/>
            <a:ext cx="5558419" cy="940282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서울한강 장체L" pitchFamily="18" charset="-127"/>
                <a:ea typeface="서울한강 장체L" pitchFamily="18" charset="-127"/>
              </a:rPr>
              <a:t>진행상황</a:t>
            </a:r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3139440" y="1603324"/>
            <a:ext cx="8458200" cy="3698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858585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2639166" cy="6858000"/>
          </a:xfrm>
          <a:prstGeom prst="rect">
            <a:avLst/>
          </a:prstGeom>
          <a:solidFill>
            <a:srgbClr val="02033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0" y="983909"/>
            <a:ext cx="208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서울한강 장체BL" pitchFamily="18" charset="-127"/>
                <a:ea typeface="서울한강 장체BL" pitchFamily="18" charset="-127"/>
                <a:cs typeface="조선일보명조" pitchFamily="18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서울한강 장체BL" pitchFamily="18" charset="-127"/>
              <a:ea typeface="서울한강 장체BL" pitchFamily="18" charset="-127"/>
              <a:cs typeface="조선일보명조" pitchFamily="18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-25477" y="1625008"/>
            <a:ext cx="2664643" cy="369332"/>
            <a:chOff x="-25477" y="1701208"/>
            <a:chExt cx="2664643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-25477" y="1701208"/>
              <a:ext cx="2664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1.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목표설정</a:t>
              </a:r>
            </a:p>
          </p:txBody>
        </p:sp>
        <p:pic>
          <p:nvPicPr>
            <p:cNvPr id="45" name="그림 44" descr="edit.png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tretch>
              <a:fillRect/>
            </a:stretch>
          </p:blipFill>
          <p:spPr>
            <a:xfrm>
              <a:off x="1341175" y="1784667"/>
              <a:ext cx="259025" cy="259025"/>
            </a:xfrm>
            <a:prstGeom prst="rect">
              <a:avLst/>
            </a:prstGeom>
          </p:spPr>
        </p:pic>
      </p:grpSp>
      <p:grpSp>
        <p:nvGrpSpPr>
          <p:cNvPr id="4" name="그룹 45"/>
          <p:cNvGrpSpPr/>
          <p:nvPr/>
        </p:nvGrpSpPr>
        <p:grpSpPr>
          <a:xfrm>
            <a:off x="-25477" y="3397212"/>
            <a:ext cx="2664643" cy="415132"/>
            <a:chOff x="-25477" y="3214332"/>
            <a:chExt cx="2664643" cy="415132"/>
          </a:xfrm>
        </p:grpSpPr>
        <p:sp>
          <p:nvSpPr>
            <p:cNvPr id="47" name="TextBox 46"/>
            <p:cNvSpPr txBox="1"/>
            <p:nvPr/>
          </p:nvSpPr>
          <p:spPr>
            <a:xfrm>
              <a:off x="-25477" y="3214332"/>
              <a:ext cx="2664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4.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진행상황</a:t>
              </a:r>
              <a:endParaRPr lang="ko-KR" altLang="en-US" sz="2400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pic>
          <p:nvPicPr>
            <p:cNvPr id="48" name="그림 47" descr="eye.png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tretch>
              <a:fillRect/>
            </a:stretch>
          </p:blipFill>
          <p:spPr>
            <a:xfrm>
              <a:off x="1171136" y="3230880"/>
              <a:ext cx="398584" cy="3985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7" name="그룹 23"/>
          <p:cNvGrpSpPr/>
          <p:nvPr/>
        </p:nvGrpSpPr>
        <p:grpSpPr>
          <a:xfrm>
            <a:off x="-25477" y="2205147"/>
            <a:ext cx="2664643" cy="369332"/>
            <a:chOff x="-25477" y="2205147"/>
            <a:chExt cx="2664643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-25477" y="2205147"/>
              <a:ext cx="2664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2.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제약조건</a:t>
              </a:r>
            </a:p>
          </p:txBody>
        </p:sp>
        <p:pic>
          <p:nvPicPr>
            <p:cNvPr id="31" name="그림 30" descr="book.png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</a:blip>
            <a:stretch>
              <a:fillRect/>
            </a:stretch>
          </p:blipFill>
          <p:spPr>
            <a:xfrm>
              <a:off x="1325880" y="2272292"/>
              <a:ext cx="272788" cy="272788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3048000" y="1188720"/>
            <a:ext cx="553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한강 장체L" pitchFamily="18" charset="-127"/>
                <a:ea typeface="서울한강 장체L" pitchFamily="18" charset="-127"/>
                <a:cs typeface="+mn-cs"/>
              </a:rPr>
              <a:t>(3) </a:t>
            </a:r>
            <a:r>
              <a:rPr lang="en-US" altLang="ko-KR" sz="2800" b="1" dirty="0" err="1">
                <a:solidFill>
                  <a:prstClr val="black"/>
                </a:solidFill>
                <a:latin typeface="서울한강 장체L" pitchFamily="18" charset="-127"/>
                <a:ea typeface="서울한강 장체L" pitchFamily="18" charset="-127"/>
              </a:rPr>
              <a:t>Handong</a:t>
            </a:r>
            <a:r>
              <a:rPr lang="en-US" altLang="ko-KR" sz="2800" b="1" dirty="0">
                <a:solidFill>
                  <a:prstClr val="black"/>
                </a:solidFill>
                <a:latin typeface="서울한강 장체L" pitchFamily="18" charset="-127"/>
                <a:ea typeface="서울한강 장체L" pitchFamily="18" charset="-127"/>
              </a:rPr>
              <a:t> Go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  <a:cs typeface="+mn-cs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3182817" y="2125394"/>
            <a:ext cx="8826303" cy="4024532"/>
          </a:xfrm>
        </p:spPr>
        <p:txBody>
          <a:bodyPr>
            <a:normAutofit/>
          </a:bodyPr>
          <a:lstStyle/>
          <a:p>
            <a:pPr marL="0" indent="0">
              <a:buFontTx/>
              <a:buChar char="-"/>
            </a:pPr>
            <a:r>
              <a:rPr lang="en-US" altLang="ko-KR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GPS</a:t>
            </a:r>
          </a:p>
          <a:p>
            <a:pPr marL="457200" lvl="1" indent="0">
              <a:buFontTx/>
              <a:buChar char="-"/>
            </a:pPr>
            <a:r>
              <a:rPr lang="en-US" altLang="ko-KR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목표하는 지점의 좌표와 현재 좌표를 이용하여 목적지까지의 거리를 계산</a:t>
            </a: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457200" lvl="1" indent="0">
              <a:buFontTx/>
              <a:buChar char="-"/>
            </a:pPr>
            <a:r>
              <a:rPr lang="en-US" altLang="ko-KR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화살표를 이용하여 가야하는 방향을 안내</a:t>
            </a: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457200" lvl="1" indent="0">
              <a:buFontTx/>
              <a:buChar char="-"/>
            </a:pP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0" indent="0">
              <a:buFontTx/>
              <a:buChar char="-"/>
            </a:pP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23" name="그림 22" descr="eye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14057" y="147902"/>
            <a:ext cx="663661" cy="663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6" name="그룹 31"/>
          <p:cNvGrpSpPr/>
          <p:nvPr/>
        </p:nvGrpSpPr>
        <p:grpSpPr>
          <a:xfrm>
            <a:off x="-25477" y="3397212"/>
            <a:ext cx="2664643" cy="430372"/>
            <a:chOff x="-25477" y="3214332"/>
            <a:chExt cx="2664643" cy="430372"/>
          </a:xfrm>
        </p:grpSpPr>
        <p:sp>
          <p:nvSpPr>
            <p:cNvPr id="28" name="TextBox 27"/>
            <p:cNvSpPr txBox="1"/>
            <p:nvPr/>
          </p:nvSpPr>
          <p:spPr>
            <a:xfrm>
              <a:off x="-25477" y="3214332"/>
              <a:ext cx="2664643" cy="369332"/>
            </a:xfrm>
            <a:prstGeom prst="rect">
              <a:avLst/>
            </a:prstGeom>
            <a:solidFill>
              <a:srgbClr val="000032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4. </a:t>
              </a:r>
              <a:r>
                <a:rPr lang="ko-KR" altLang="en-US" b="1" noProof="0" dirty="0">
                  <a:solidFill>
                    <a:prstClr val="white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진행 상황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pic>
          <p:nvPicPr>
            <p:cNvPr id="29" name="그림 28" descr="eye.png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tretch>
              <a:fillRect/>
            </a:stretch>
          </p:blipFill>
          <p:spPr>
            <a:xfrm>
              <a:off x="1369256" y="3246120"/>
              <a:ext cx="398584" cy="3985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36" name="TextBox 35"/>
          <p:cNvSpPr txBox="1"/>
          <p:nvPr/>
        </p:nvSpPr>
        <p:spPr>
          <a:xfrm>
            <a:off x="-25477" y="2834639"/>
            <a:ext cx="24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3. </a:t>
            </a:r>
            <a:r>
              <a:rPr lang="ko-KR" altLang="en-US" b="1" noProof="0" dirty="0">
                <a:solidFill>
                  <a:prstClr val="white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상세 설계 및 구현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37" name="그림 36" descr="settings.png"/>
          <p:cNvPicPr>
            <a:picLocks noChangeAspect="1"/>
          </p:cNvPicPr>
          <p:nvPr/>
        </p:nvPicPr>
        <p:blipFill>
          <a:blip r:embed="rId6" cstate="print">
            <a:lum bright="70000" contrast="-70000"/>
          </a:blip>
          <a:stretch>
            <a:fillRect/>
          </a:stretch>
        </p:blipFill>
        <p:spPr>
          <a:xfrm>
            <a:off x="1986056" y="2834640"/>
            <a:ext cx="269464" cy="26946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2192000" cy="981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8903" y="0"/>
            <a:ext cx="5558419" cy="940282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서울한강 장체L" pitchFamily="18" charset="-127"/>
                <a:ea typeface="서울한강 장체L" pitchFamily="18" charset="-127"/>
              </a:rPr>
              <a:t>진행상황</a:t>
            </a:r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3139440" y="1603324"/>
            <a:ext cx="8458200" cy="3698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858585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2639166" cy="6858000"/>
          </a:xfrm>
          <a:prstGeom prst="rect">
            <a:avLst/>
          </a:prstGeom>
          <a:solidFill>
            <a:srgbClr val="02033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0" y="983909"/>
            <a:ext cx="208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서울한강 장체BL" pitchFamily="18" charset="-127"/>
                <a:ea typeface="서울한강 장체BL" pitchFamily="18" charset="-127"/>
                <a:cs typeface="조선일보명조" pitchFamily="18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서울한강 장체BL" pitchFamily="18" charset="-127"/>
              <a:ea typeface="서울한강 장체BL" pitchFamily="18" charset="-127"/>
              <a:cs typeface="조선일보명조" pitchFamily="18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-25477" y="1625008"/>
            <a:ext cx="2664643" cy="369332"/>
            <a:chOff x="-25477" y="1701208"/>
            <a:chExt cx="2664643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-25477" y="1701208"/>
              <a:ext cx="2664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1.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목표설정</a:t>
              </a:r>
            </a:p>
          </p:txBody>
        </p:sp>
        <p:pic>
          <p:nvPicPr>
            <p:cNvPr id="45" name="그림 44" descr="edit.png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tretch>
              <a:fillRect/>
            </a:stretch>
          </p:blipFill>
          <p:spPr>
            <a:xfrm>
              <a:off x="1341175" y="1784667"/>
              <a:ext cx="259025" cy="259025"/>
            </a:xfrm>
            <a:prstGeom prst="rect">
              <a:avLst/>
            </a:prstGeom>
          </p:spPr>
        </p:pic>
      </p:grpSp>
      <p:grpSp>
        <p:nvGrpSpPr>
          <p:cNvPr id="4" name="그룹 45"/>
          <p:cNvGrpSpPr/>
          <p:nvPr/>
        </p:nvGrpSpPr>
        <p:grpSpPr>
          <a:xfrm>
            <a:off x="-25477" y="3397212"/>
            <a:ext cx="2664643" cy="415132"/>
            <a:chOff x="-25477" y="3214332"/>
            <a:chExt cx="2664643" cy="415132"/>
          </a:xfrm>
        </p:grpSpPr>
        <p:sp>
          <p:nvSpPr>
            <p:cNvPr id="47" name="TextBox 46"/>
            <p:cNvSpPr txBox="1"/>
            <p:nvPr/>
          </p:nvSpPr>
          <p:spPr>
            <a:xfrm>
              <a:off x="-25477" y="3214332"/>
              <a:ext cx="2664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4.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진행상황</a:t>
              </a:r>
              <a:endParaRPr lang="ko-KR" altLang="en-US" sz="2400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pic>
          <p:nvPicPr>
            <p:cNvPr id="48" name="그림 47" descr="eye.png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tretch>
              <a:fillRect/>
            </a:stretch>
          </p:blipFill>
          <p:spPr>
            <a:xfrm>
              <a:off x="1171136" y="3230880"/>
              <a:ext cx="398584" cy="3985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7" name="그룹 23"/>
          <p:cNvGrpSpPr/>
          <p:nvPr/>
        </p:nvGrpSpPr>
        <p:grpSpPr>
          <a:xfrm>
            <a:off x="-25477" y="2205147"/>
            <a:ext cx="2664643" cy="369332"/>
            <a:chOff x="-25477" y="2205147"/>
            <a:chExt cx="2664643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-25477" y="2205147"/>
              <a:ext cx="2664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2.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제약조건</a:t>
              </a:r>
            </a:p>
          </p:txBody>
        </p:sp>
        <p:pic>
          <p:nvPicPr>
            <p:cNvPr id="31" name="그림 30" descr="book.png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</a:blip>
            <a:stretch>
              <a:fillRect/>
            </a:stretch>
          </p:blipFill>
          <p:spPr>
            <a:xfrm>
              <a:off x="1325880" y="2272292"/>
              <a:ext cx="272788" cy="272788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3048000" y="1188720"/>
            <a:ext cx="553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한강 장체L" pitchFamily="18" charset="-127"/>
                <a:ea typeface="서울한강 장체L" pitchFamily="18" charset="-127"/>
                <a:cs typeface="+mn-cs"/>
              </a:rPr>
              <a:t>(3) </a:t>
            </a:r>
            <a:r>
              <a:rPr lang="en-US" altLang="ko-KR" sz="2800" b="1" dirty="0" err="1">
                <a:solidFill>
                  <a:prstClr val="black"/>
                </a:solidFill>
                <a:latin typeface="서울한강 장체L" pitchFamily="18" charset="-127"/>
                <a:ea typeface="서울한강 장체L" pitchFamily="18" charset="-127"/>
              </a:rPr>
              <a:t>Handong</a:t>
            </a:r>
            <a:r>
              <a:rPr lang="en-US" altLang="ko-KR" sz="2800" b="1" dirty="0">
                <a:solidFill>
                  <a:prstClr val="black"/>
                </a:solidFill>
                <a:latin typeface="서울한강 장체L" pitchFamily="18" charset="-127"/>
                <a:ea typeface="서울한강 장체L" pitchFamily="18" charset="-127"/>
              </a:rPr>
              <a:t> Go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  <a:cs typeface="+mn-cs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3182817" y="2125394"/>
            <a:ext cx="8826303" cy="4024532"/>
          </a:xfrm>
        </p:spPr>
        <p:txBody>
          <a:bodyPr>
            <a:normAutofit/>
          </a:bodyPr>
          <a:lstStyle/>
          <a:p>
            <a:pPr marL="0" indent="0">
              <a:buFontTx/>
              <a:buChar char="-"/>
            </a:pPr>
            <a:r>
              <a:rPr lang="en-US" altLang="ko-KR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GPS</a:t>
            </a:r>
          </a:p>
          <a:p>
            <a:pPr marL="457200" lvl="1" indent="0">
              <a:buFontTx/>
              <a:buChar char="-"/>
            </a:pPr>
            <a:r>
              <a: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두 좌표 사이의 거리계산</a:t>
            </a: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457200" lvl="1" indent="0">
              <a:buNone/>
            </a:pP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0" indent="0">
              <a:buFontTx/>
              <a:buChar char="-"/>
            </a:pP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23" name="그림 22" descr="eye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14057" y="147902"/>
            <a:ext cx="663661" cy="663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6" name="그룹 31"/>
          <p:cNvGrpSpPr/>
          <p:nvPr/>
        </p:nvGrpSpPr>
        <p:grpSpPr>
          <a:xfrm>
            <a:off x="-25477" y="3397212"/>
            <a:ext cx="2664643" cy="430372"/>
            <a:chOff x="-25477" y="3214332"/>
            <a:chExt cx="2664643" cy="430372"/>
          </a:xfrm>
        </p:grpSpPr>
        <p:sp>
          <p:nvSpPr>
            <p:cNvPr id="28" name="TextBox 27"/>
            <p:cNvSpPr txBox="1"/>
            <p:nvPr/>
          </p:nvSpPr>
          <p:spPr>
            <a:xfrm>
              <a:off x="-25477" y="3214332"/>
              <a:ext cx="2664643" cy="369332"/>
            </a:xfrm>
            <a:prstGeom prst="rect">
              <a:avLst/>
            </a:prstGeom>
            <a:solidFill>
              <a:srgbClr val="000032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4. </a:t>
              </a:r>
              <a:r>
                <a:rPr lang="ko-KR" altLang="en-US" b="1" noProof="0" dirty="0">
                  <a:solidFill>
                    <a:prstClr val="white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진행 상황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pic>
          <p:nvPicPr>
            <p:cNvPr id="29" name="그림 28" descr="eye.png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tretch>
              <a:fillRect/>
            </a:stretch>
          </p:blipFill>
          <p:spPr>
            <a:xfrm>
              <a:off x="1369256" y="3246120"/>
              <a:ext cx="398584" cy="3985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36" name="TextBox 35"/>
          <p:cNvSpPr txBox="1"/>
          <p:nvPr/>
        </p:nvSpPr>
        <p:spPr>
          <a:xfrm>
            <a:off x="-25477" y="2834639"/>
            <a:ext cx="24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3. </a:t>
            </a:r>
            <a:r>
              <a:rPr lang="ko-KR" altLang="en-US" b="1" noProof="0" dirty="0">
                <a:solidFill>
                  <a:prstClr val="white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상세 설계 및 구현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37" name="그림 36" descr="settings.png"/>
          <p:cNvPicPr>
            <a:picLocks noChangeAspect="1"/>
          </p:cNvPicPr>
          <p:nvPr/>
        </p:nvPicPr>
        <p:blipFill>
          <a:blip r:embed="rId6" cstate="print">
            <a:lum bright="70000" contrast="-70000"/>
          </a:blip>
          <a:stretch>
            <a:fillRect/>
          </a:stretch>
        </p:blipFill>
        <p:spPr>
          <a:xfrm>
            <a:off x="1986056" y="2834640"/>
            <a:ext cx="269464" cy="2694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8903" y="3244328"/>
            <a:ext cx="7208314" cy="205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8451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2192000" cy="981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8903" y="0"/>
            <a:ext cx="5558419" cy="940282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서울한강 장체L" pitchFamily="18" charset="-127"/>
                <a:ea typeface="서울한강 장체L" pitchFamily="18" charset="-127"/>
              </a:rPr>
              <a:t>진행상황</a:t>
            </a:r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3139440" y="1603324"/>
            <a:ext cx="8458200" cy="3698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858585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2639166" cy="6858000"/>
          </a:xfrm>
          <a:prstGeom prst="rect">
            <a:avLst/>
          </a:prstGeom>
          <a:solidFill>
            <a:srgbClr val="02033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0" y="983909"/>
            <a:ext cx="208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서울한강 장체BL" pitchFamily="18" charset="-127"/>
                <a:ea typeface="서울한강 장체BL" pitchFamily="18" charset="-127"/>
                <a:cs typeface="조선일보명조" pitchFamily="18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서울한강 장체BL" pitchFamily="18" charset="-127"/>
              <a:ea typeface="서울한강 장체BL" pitchFamily="18" charset="-127"/>
              <a:cs typeface="조선일보명조" pitchFamily="18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-25477" y="1625008"/>
            <a:ext cx="2664643" cy="369332"/>
            <a:chOff x="-25477" y="1701208"/>
            <a:chExt cx="2664643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-25477" y="1701208"/>
              <a:ext cx="2664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1.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목표설정</a:t>
              </a:r>
            </a:p>
          </p:txBody>
        </p:sp>
        <p:pic>
          <p:nvPicPr>
            <p:cNvPr id="45" name="그림 44" descr="edit.png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tretch>
              <a:fillRect/>
            </a:stretch>
          </p:blipFill>
          <p:spPr>
            <a:xfrm>
              <a:off x="1341175" y="1784667"/>
              <a:ext cx="259025" cy="259025"/>
            </a:xfrm>
            <a:prstGeom prst="rect">
              <a:avLst/>
            </a:prstGeom>
          </p:spPr>
        </p:pic>
      </p:grpSp>
      <p:grpSp>
        <p:nvGrpSpPr>
          <p:cNvPr id="4" name="그룹 45"/>
          <p:cNvGrpSpPr/>
          <p:nvPr/>
        </p:nvGrpSpPr>
        <p:grpSpPr>
          <a:xfrm>
            <a:off x="-25477" y="3397212"/>
            <a:ext cx="2664643" cy="415132"/>
            <a:chOff x="-25477" y="3214332"/>
            <a:chExt cx="2664643" cy="415132"/>
          </a:xfrm>
        </p:grpSpPr>
        <p:sp>
          <p:nvSpPr>
            <p:cNvPr id="47" name="TextBox 46"/>
            <p:cNvSpPr txBox="1"/>
            <p:nvPr/>
          </p:nvSpPr>
          <p:spPr>
            <a:xfrm>
              <a:off x="-25477" y="3214332"/>
              <a:ext cx="2664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4.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진행상황</a:t>
              </a:r>
              <a:endParaRPr lang="ko-KR" altLang="en-US" sz="2400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pic>
          <p:nvPicPr>
            <p:cNvPr id="48" name="그림 47" descr="eye.png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tretch>
              <a:fillRect/>
            </a:stretch>
          </p:blipFill>
          <p:spPr>
            <a:xfrm>
              <a:off x="1171136" y="3230880"/>
              <a:ext cx="398584" cy="3985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7" name="그룹 23"/>
          <p:cNvGrpSpPr/>
          <p:nvPr/>
        </p:nvGrpSpPr>
        <p:grpSpPr>
          <a:xfrm>
            <a:off x="-25477" y="2205147"/>
            <a:ext cx="2664643" cy="369332"/>
            <a:chOff x="-25477" y="2205147"/>
            <a:chExt cx="2664643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-25477" y="2205147"/>
              <a:ext cx="2664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2.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제약조건</a:t>
              </a:r>
            </a:p>
          </p:txBody>
        </p:sp>
        <p:pic>
          <p:nvPicPr>
            <p:cNvPr id="31" name="그림 30" descr="book.png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</a:blip>
            <a:stretch>
              <a:fillRect/>
            </a:stretch>
          </p:blipFill>
          <p:spPr>
            <a:xfrm>
              <a:off x="1325880" y="2272292"/>
              <a:ext cx="272788" cy="272788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3048000" y="1188720"/>
            <a:ext cx="553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한강 장체L" pitchFamily="18" charset="-127"/>
                <a:ea typeface="서울한강 장체L" pitchFamily="18" charset="-127"/>
                <a:cs typeface="+mn-cs"/>
              </a:rPr>
              <a:t>(3) </a:t>
            </a:r>
            <a:r>
              <a:rPr lang="en-US" altLang="ko-KR" sz="2800" b="1" dirty="0" err="1">
                <a:solidFill>
                  <a:prstClr val="black"/>
                </a:solidFill>
                <a:latin typeface="서울한강 장체L" pitchFamily="18" charset="-127"/>
                <a:ea typeface="서울한강 장체L" pitchFamily="18" charset="-127"/>
              </a:rPr>
              <a:t>Handong</a:t>
            </a:r>
            <a:r>
              <a:rPr lang="en-US" altLang="ko-KR" sz="2800" b="1" dirty="0">
                <a:solidFill>
                  <a:prstClr val="black"/>
                </a:solidFill>
                <a:latin typeface="서울한강 장체L" pitchFamily="18" charset="-127"/>
                <a:ea typeface="서울한강 장체L" pitchFamily="18" charset="-127"/>
              </a:rPr>
              <a:t> Go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  <a:cs typeface="+mn-cs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3182817" y="2125394"/>
            <a:ext cx="8826303" cy="4024532"/>
          </a:xfrm>
        </p:spPr>
        <p:txBody>
          <a:bodyPr>
            <a:normAutofit/>
          </a:bodyPr>
          <a:lstStyle/>
          <a:p>
            <a:pPr marL="0" indent="0">
              <a:buFontTx/>
              <a:buChar char="-"/>
            </a:pPr>
            <a:r>
              <a:rPr lang="en-US" altLang="ko-KR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GPS</a:t>
            </a:r>
          </a:p>
          <a:p>
            <a:pPr marL="457200" lvl="1" indent="0">
              <a:buNone/>
            </a:pPr>
            <a:r>
              <a:rPr lang="en-US" altLang="ko-KR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-</a:t>
            </a:r>
            <a:r>
              <a: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안내 화살표</a:t>
            </a: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0" indent="0">
              <a:buFontTx/>
              <a:buChar char="-"/>
            </a:pP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23" name="그림 22" descr="eye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14057" y="147902"/>
            <a:ext cx="663661" cy="663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6" name="그룹 31"/>
          <p:cNvGrpSpPr/>
          <p:nvPr/>
        </p:nvGrpSpPr>
        <p:grpSpPr>
          <a:xfrm>
            <a:off x="-25477" y="3397212"/>
            <a:ext cx="2664643" cy="430372"/>
            <a:chOff x="-25477" y="3214332"/>
            <a:chExt cx="2664643" cy="430372"/>
          </a:xfrm>
        </p:grpSpPr>
        <p:sp>
          <p:nvSpPr>
            <p:cNvPr id="28" name="TextBox 27"/>
            <p:cNvSpPr txBox="1"/>
            <p:nvPr/>
          </p:nvSpPr>
          <p:spPr>
            <a:xfrm>
              <a:off x="-25477" y="3214332"/>
              <a:ext cx="2664643" cy="369332"/>
            </a:xfrm>
            <a:prstGeom prst="rect">
              <a:avLst/>
            </a:prstGeom>
            <a:solidFill>
              <a:srgbClr val="000032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4. </a:t>
              </a:r>
              <a:r>
                <a:rPr lang="ko-KR" altLang="en-US" b="1" noProof="0" dirty="0">
                  <a:solidFill>
                    <a:prstClr val="white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진행 상황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pic>
          <p:nvPicPr>
            <p:cNvPr id="29" name="그림 28" descr="eye.png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tretch>
              <a:fillRect/>
            </a:stretch>
          </p:blipFill>
          <p:spPr>
            <a:xfrm>
              <a:off x="1369256" y="3246120"/>
              <a:ext cx="398584" cy="3985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36" name="TextBox 35"/>
          <p:cNvSpPr txBox="1"/>
          <p:nvPr/>
        </p:nvSpPr>
        <p:spPr>
          <a:xfrm>
            <a:off x="-25477" y="2834639"/>
            <a:ext cx="24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3. </a:t>
            </a:r>
            <a:r>
              <a:rPr lang="ko-KR" altLang="en-US" b="1" noProof="0" dirty="0">
                <a:solidFill>
                  <a:prstClr val="white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상세 설계 및 구현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37" name="그림 36" descr="settings.png"/>
          <p:cNvPicPr>
            <a:picLocks noChangeAspect="1"/>
          </p:cNvPicPr>
          <p:nvPr/>
        </p:nvPicPr>
        <p:blipFill>
          <a:blip r:embed="rId6" cstate="print">
            <a:lum bright="70000" contrast="-70000"/>
          </a:blip>
          <a:stretch>
            <a:fillRect/>
          </a:stretch>
        </p:blipFill>
        <p:spPr>
          <a:xfrm>
            <a:off x="1986056" y="2834640"/>
            <a:ext cx="269464" cy="2694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17" y="3429000"/>
            <a:ext cx="8057154" cy="208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5832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2192000" cy="981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8903" y="0"/>
            <a:ext cx="5558419" cy="940282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서울한강 장체L" pitchFamily="18" charset="-127"/>
                <a:ea typeface="서울한강 장체L" pitchFamily="18" charset="-127"/>
              </a:rPr>
              <a:t>데모영상</a:t>
            </a:r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3139440" y="1603324"/>
            <a:ext cx="8458200" cy="3698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858585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2639166" cy="6858000"/>
          </a:xfrm>
          <a:prstGeom prst="rect">
            <a:avLst/>
          </a:prstGeom>
          <a:solidFill>
            <a:srgbClr val="02033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0" y="983909"/>
            <a:ext cx="208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서울한강 장체BL" pitchFamily="18" charset="-127"/>
                <a:ea typeface="서울한강 장체BL" pitchFamily="18" charset="-127"/>
                <a:cs typeface="조선일보명조" pitchFamily="18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서울한강 장체BL" pitchFamily="18" charset="-127"/>
              <a:ea typeface="서울한강 장체BL" pitchFamily="18" charset="-127"/>
              <a:cs typeface="조선일보명조" pitchFamily="18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-25477" y="1625008"/>
            <a:ext cx="2664643" cy="369332"/>
            <a:chOff x="-25477" y="1701208"/>
            <a:chExt cx="2664643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-25477" y="1701208"/>
              <a:ext cx="2664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1.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목표설정</a:t>
              </a:r>
            </a:p>
          </p:txBody>
        </p:sp>
        <p:pic>
          <p:nvPicPr>
            <p:cNvPr id="45" name="그림 44" descr="edit.png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tretch>
              <a:fillRect/>
            </a:stretch>
          </p:blipFill>
          <p:spPr>
            <a:xfrm>
              <a:off x="1341175" y="1784667"/>
              <a:ext cx="259025" cy="259025"/>
            </a:xfrm>
            <a:prstGeom prst="rect">
              <a:avLst/>
            </a:prstGeom>
          </p:spPr>
        </p:pic>
      </p:grpSp>
      <p:grpSp>
        <p:nvGrpSpPr>
          <p:cNvPr id="4" name="그룹 45"/>
          <p:cNvGrpSpPr/>
          <p:nvPr/>
        </p:nvGrpSpPr>
        <p:grpSpPr>
          <a:xfrm>
            <a:off x="-25477" y="3397212"/>
            <a:ext cx="2664643" cy="415132"/>
            <a:chOff x="-25477" y="3214332"/>
            <a:chExt cx="2664643" cy="415132"/>
          </a:xfrm>
        </p:grpSpPr>
        <p:sp>
          <p:nvSpPr>
            <p:cNvPr id="47" name="TextBox 46"/>
            <p:cNvSpPr txBox="1"/>
            <p:nvPr/>
          </p:nvSpPr>
          <p:spPr>
            <a:xfrm>
              <a:off x="-25477" y="3214332"/>
              <a:ext cx="2664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4.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진행상황</a:t>
              </a:r>
              <a:endParaRPr lang="ko-KR" altLang="en-US" sz="2400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pic>
          <p:nvPicPr>
            <p:cNvPr id="48" name="그림 47" descr="eye.png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tretch>
              <a:fillRect/>
            </a:stretch>
          </p:blipFill>
          <p:spPr>
            <a:xfrm>
              <a:off x="1171136" y="3230880"/>
              <a:ext cx="398584" cy="3985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7" name="그룹 23"/>
          <p:cNvGrpSpPr/>
          <p:nvPr/>
        </p:nvGrpSpPr>
        <p:grpSpPr>
          <a:xfrm>
            <a:off x="-25477" y="2205147"/>
            <a:ext cx="2664643" cy="369332"/>
            <a:chOff x="-25477" y="2205147"/>
            <a:chExt cx="2664643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-25477" y="2205147"/>
              <a:ext cx="2664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2.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제약조건</a:t>
              </a:r>
            </a:p>
          </p:txBody>
        </p:sp>
        <p:pic>
          <p:nvPicPr>
            <p:cNvPr id="31" name="그림 30" descr="book.png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</a:blip>
            <a:stretch>
              <a:fillRect/>
            </a:stretch>
          </p:blipFill>
          <p:spPr>
            <a:xfrm>
              <a:off x="1325880" y="2272292"/>
              <a:ext cx="272788" cy="272788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3048000" y="1188720"/>
            <a:ext cx="553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  <a:cs typeface="+mn-cs"/>
            </a:endParaRPr>
          </a:p>
        </p:txBody>
      </p:sp>
      <p:pic>
        <p:nvPicPr>
          <p:cNvPr id="23" name="그림 22" descr="eye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14057" y="147902"/>
            <a:ext cx="663661" cy="663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6" name="그룹 31"/>
          <p:cNvGrpSpPr/>
          <p:nvPr/>
        </p:nvGrpSpPr>
        <p:grpSpPr>
          <a:xfrm>
            <a:off x="-25477" y="3397212"/>
            <a:ext cx="2664643" cy="430372"/>
            <a:chOff x="-25477" y="3214332"/>
            <a:chExt cx="2664643" cy="430372"/>
          </a:xfrm>
        </p:grpSpPr>
        <p:sp>
          <p:nvSpPr>
            <p:cNvPr id="28" name="TextBox 27"/>
            <p:cNvSpPr txBox="1"/>
            <p:nvPr/>
          </p:nvSpPr>
          <p:spPr>
            <a:xfrm>
              <a:off x="-25477" y="3214332"/>
              <a:ext cx="2664643" cy="369332"/>
            </a:xfrm>
            <a:prstGeom prst="rect">
              <a:avLst/>
            </a:prstGeom>
            <a:solidFill>
              <a:srgbClr val="000032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4. </a:t>
              </a:r>
              <a:r>
                <a:rPr lang="ko-KR" altLang="en-US" b="1" noProof="0" dirty="0">
                  <a:solidFill>
                    <a:prstClr val="white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진행 상황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pic>
          <p:nvPicPr>
            <p:cNvPr id="29" name="그림 28" descr="eye.png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tretch>
              <a:fillRect/>
            </a:stretch>
          </p:blipFill>
          <p:spPr>
            <a:xfrm>
              <a:off x="1369256" y="3246120"/>
              <a:ext cx="398584" cy="3985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36" name="TextBox 35"/>
          <p:cNvSpPr txBox="1"/>
          <p:nvPr/>
        </p:nvSpPr>
        <p:spPr>
          <a:xfrm>
            <a:off x="-25477" y="2834639"/>
            <a:ext cx="24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3. </a:t>
            </a:r>
            <a:r>
              <a:rPr lang="ko-KR" altLang="en-US" b="1" noProof="0" dirty="0">
                <a:solidFill>
                  <a:prstClr val="white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상세 설계 및 구현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37" name="그림 36" descr="settings.png"/>
          <p:cNvPicPr>
            <a:picLocks noChangeAspect="1"/>
          </p:cNvPicPr>
          <p:nvPr/>
        </p:nvPicPr>
        <p:blipFill>
          <a:blip r:embed="rId6" cstate="print">
            <a:lum bright="70000" contrast="-70000"/>
          </a:blip>
          <a:stretch>
            <a:fillRect/>
          </a:stretch>
        </p:blipFill>
        <p:spPr>
          <a:xfrm>
            <a:off x="1986056" y="2834640"/>
            <a:ext cx="269464" cy="26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2969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2192000" cy="981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8903" y="0"/>
            <a:ext cx="5558419" cy="940282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서울한강 장체L" pitchFamily="18" charset="-127"/>
                <a:ea typeface="서울한강 장체L" pitchFamily="18" charset="-127"/>
              </a:rPr>
              <a:t>진행상황</a:t>
            </a:r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3139440" y="1603324"/>
            <a:ext cx="8458200" cy="3698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858585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2639166" cy="6858000"/>
          </a:xfrm>
          <a:prstGeom prst="rect">
            <a:avLst/>
          </a:prstGeom>
          <a:solidFill>
            <a:srgbClr val="02033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0" y="983909"/>
            <a:ext cx="208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서울한강 장체BL" pitchFamily="18" charset="-127"/>
                <a:ea typeface="서울한강 장체BL" pitchFamily="18" charset="-127"/>
                <a:cs typeface="조선일보명조" pitchFamily="18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서울한강 장체BL" pitchFamily="18" charset="-127"/>
              <a:ea typeface="서울한강 장체BL" pitchFamily="18" charset="-127"/>
              <a:cs typeface="조선일보명조" pitchFamily="18" charset="-127"/>
            </a:endParaRPr>
          </a:p>
        </p:txBody>
      </p:sp>
      <p:grpSp>
        <p:nvGrpSpPr>
          <p:cNvPr id="3" name="그룹 42"/>
          <p:cNvGrpSpPr/>
          <p:nvPr/>
        </p:nvGrpSpPr>
        <p:grpSpPr>
          <a:xfrm>
            <a:off x="-25477" y="1625008"/>
            <a:ext cx="2664643" cy="369332"/>
            <a:chOff x="-25477" y="1701208"/>
            <a:chExt cx="2664643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-25477" y="1701208"/>
              <a:ext cx="2664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1.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목표설정</a:t>
              </a:r>
            </a:p>
          </p:txBody>
        </p:sp>
        <p:pic>
          <p:nvPicPr>
            <p:cNvPr id="45" name="그림 44" descr="edit.png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tretch>
              <a:fillRect/>
            </a:stretch>
          </p:blipFill>
          <p:spPr>
            <a:xfrm>
              <a:off x="1341175" y="1784667"/>
              <a:ext cx="259025" cy="259025"/>
            </a:xfrm>
            <a:prstGeom prst="rect">
              <a:avLst/>
            </a:prstGeom>
          </p:spPr>
        </p:pic>
      </p:grpSp>
      <p:grpSp>
        <p:nvGrpSpPr>
          <p:cNvPr id="4" name="그룹 45"/>
          <p:cNvGrpSpPr/>
          <p:nvPr/>
        </p:nvGrpSpPr>
        <p:grpSpPr>
          <a:xfrm>
            <a:off x="-25477" y="3397212"/>
            <a:ext cx="2664643" cy="415132"/>
            <a:chOff x="-25477" y="3214332"/>
            <a:chExt cx="2664643" cy="415132"/>
          </a:xfrm>
        </p:grpSpPr>
        <p:sp>
          <p:nvSpPr>
            <p:cNvPr id="47" name="TextBox 46"/>
            <p:cNvSpPr txBox="1"/>
            <p:nvPr/>
          </p:nvSpPr>
          <p:spPr>
            <a:xfrm>
              <a:off x="-25477" y="3214332"/>
              <a:ext cx="2664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4.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진행상황</a:t>
              </a:r>
              <a:endParaRPr lang="ko-KR" altLang="en-US" sz="2400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pic>
          <p:nvPicPr>
            <p:cNvPr id="48" name="그림 47" descr="eye.png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tretch>
              <a:fillRect/>
            </a:stretch>
          </p:blipFill>
          <p:spPr>
            <a:xfrm>
              <a:off x="1171136" y="3230880"/>
              <a:ext cx="398584" cy="3985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7" name="그룹 23"/>
          <p:cNvGrpSpPr/>
          <p:nvPr/>
        </p:nvGrpSpPr>
        <p:grpSpPr>
          <a:xfrm>
            <a:off x="-25477" y="2205147"/>
            <a:ext cx="2664643" cy="369332"/>
            <a:chOff x="-25477" y="2205147"/>
            <a:chExt cx="2664643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-25477" y="2205147"/>
              <a:ext cx="2664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2.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제약조건</a:t>
              </a:r>
            </a:p>
          </p:txBody>
        </p:sp>
        <p:pic>
          <p:nvPicPr>
            <p:cNvPr id="31" name="그림 30" descr="book.png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</a:blip>
            <a:stretch>
              <a:fillRect/>
            </a:stretch>
          </p:blipFill>
          <p:spPr>
            <a:xfrm>
              <a:off x="1325880" y="2272292"/>
              <a:ext cx="272788" cy="272788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3048000" y="1188720"/>
            <a:ext cx="553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한강 장체L" pitchFamily="18" charset="-127"/>
                <a:ea typeface="서울한강 장체L" pitchFamily="18" charset="-127"/>
                <a:cs typeface="+mn-cs"/>
              </a:rPr>
              <a:t>(3) </a:t>
            </a:r>
            <a:r>
              <a:rPr lang="en-US" altLang="ko-KR" sz="2800" b="1" dirty="0" err="1">
                <a:solidFill>
                  <a:prstClr val="black"/>
                </a:solidFill>
                <a:latin typeface="서울한강 장체L" pitchFamily="18" charset="-127"/>
                <a:ea typeface="서울한강 장체L" pitchFamily="18" charset="-127"/>
              </a:rPr>
              <a:t>Handong</a:t>
            </a:r>
            <a:r>
              <a:rPr lang="en-US" altLang="ko-KR" sz="2800" b="1" dirty="0">
                <a:solidFill>
                  <a:prstClr val="black"/>
                </a:solidFill>
                <a:latin typeface="서울한강 장체L" pitchFamily="18" charset="-127"/>
                <a:ea typeface="서울한강 장체L" pitchFamily="18" charset="-127"/>
              </a:rPr>
              <a:t> Go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  <a:cs typeface="+mn-cs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3182817" y="2125394"/>
            <a:ext cx="8826303" cy="4024532"/>
          </a:xfrm>
        </p:spPr>
        <p:txBody>
          <a:bodyPr>
            <a:normAutofit/>
          </a:bodyPr>
          <a:lstStyle/>
          <a:p>
            <a:pPr marL="0" indent="0">
              <a:buFontTx/>
              <a:buChar char="-"/>
            </a:pPr>
            <a:r>
              <a:rPr lang="en-US" altLang="ko-KR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GPS</a:t>
            </a:r>
          </a:p>
          <a:p>
            <a:pPr marL="457200" lvl="1" indent="0">
              <a:buFontTx/>
              <a:buChar char="-"/>
            </a:pPr>
            <a:r>
              <a:rPr lang="en-US" altLang="ko-KR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23" name="그림 22" descr="eye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14057" y="147902"/>
            <a:ext cx="663661" cy="663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6" name="그룹 31"/>
          <p:cNvGrpSpPr/>
          <p:nvPr/>
        </p:nvGrpSpPr>
        <p:grpSpPr>
          <a:xfrm>
            <a:off x="-25477" y="3397212"/>
            <a:ext cx="2664643" cy="430372"/>
            <a:chOff x="-25477" y="3214332"/>
            <a:chExt cx="2664643" cy="430372"/>
          </a:xfrm>
        </p:grpSpPr>
        <p:sp>
          <p:nvSpPr>
            <p:cNvPr id="28" name="TextBox 27"/>
            <p:cNvSpPr txBox="1"/>
            <p:nvPr/>
          </p:nvSpPr>
          <p:spPr>
            <a:xfrm>
              <a:off x="-25477" y="3214332"/>
              <a:ext cx="2664643" cy="369332"/>
            </a:xfrm>
            <a:prstGeom prst="rect">
              <a:avLst/>
            </a:prstGeom>
            <a:solidFill>
              <a:srgbClr val="000032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4. </a:t>
              </a:r>
              <a:r>
                <a:rPr lang="ko-KR" altLang="en-US" b="1" noProof="0" dirty="0">
                  <a:solidFill>
                    <a:prstClr val="white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진행 상황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pic>
          <p:nvPicPr>
            <p:cNvPr id="29" name="그림 28" descr="eye.png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tretch>
              <a:fillRect/>
            </a:stretch>
          </p:blipFill>
          <p:spPr>
            <a:xfrm>
              <a:off x="1369256" y="3246120"/>
              <a:ext cx="398584" cy="3985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36" name="TextBox 35"/>
          <p:cNvSpPr txBox="1"/>
          <p:nvPr/>
        </p:nvSpPr>
        <p:spPr>
          <a:xfrm>
            <a:off x="-25477" y="2834639"/>
            <a:ext cx="24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3. </a:t>
            </a:r>
            <a:r>
              <a:rPr lang="ko-KR" altLang="en-US" b="1" noProof="0" dirty="0">
                <a:solidFill>
                  <a:prstClr val="white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상세 설계 및 구현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37" name="그림 36" descr="settings.png"/>
          <p:cNvPicPr>
            <a:picLocks noChangeAspect="1"/>
          </p:cNvPicPr>
          <p:nvPr/>
        </p:nvPicPr>
        <p:blipFill>
          <a:blip r:embed="rId6" cstate="print">
            <a:lum bright="70000" contrast="-70000"/>
          </a:blip>
          <a:stretch>
            <a:fillRect/>
          </a:stretch>
        </p:blipFill>
        <p:spPr>
          <a:xfrm>
            <a:off x="1986056" y="2834640"/>
            <a:ext cx="269464" cy="2694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222" y="1994340"/>
            <a:ext cx="6071353" cy="462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3617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0448" y="2192571"/>
            <a:ext cx="2688336" cy="1190006"/>
          </a:xfrm>
          <a:prstGeom prst="rect">
            <a:avLst/>
          </a:prstGeom>
        </p:spPr>
        <p:txBody>
          <a:bodyPr vert="horz" wrap="square" lIns="121920" tIns="60960" rIns="121920" bIns="60960" anchor="t">
            <a:spAutoFit/>
          </a:bodyPr>
          <a:lstStyle/>
          <a:p>
            <a:pPr algn="ctr" defTabSz="1219170">
              <a:defRPr lang="ko-KR" altLang="en-US"/>
            </a:pPr>
            <a:endParaRPr lang="en-US" altLang="ko-KR" sz="3200" b="1" dirty="0">
              <a:solidFill>
                <a:srgbClr val="000032"/>
              </a:solidFill>
              <a:latin typeface="서울한강 장체BL" pitchFamily="18" charset="-127"/>
              <a:ea typeface="서울한강 장체BL" pitchFamily="18" charset="-127"/>
            </a:endParaRPr>
          </a:p>
          <a:p>
            <a:pPr algn="ctr" defTabSz="1219170">
              <a:defRPr lang="ko-KR" altLang="en-US"/>
            </a:pPr>
            <a:r>
              <a:rPr lang="en-US" altLang="ko-KR" sz="3733" b="1" dirty="0">
                <a:solidFill>
                  <a:srgbClr val="FF0000"/>
                </a:solidFill>
                <a:latin typeface="서울한강 장체BL" pitchFamily="18" charset="-127"/>
                <a:ea typeface="서울한강 장체BL" pitchFamily="18" charset="-127"/>
              </a:rPr>
              <a:t>Q &amp; A</a:t>
            </a:r>
            <a:endParaRPr lang="ko-KR" altLang="en-US" sz="3733" b="1" dirty="0">
              <a:solidFill>
                <a:srgbClr val="FF0000"/>
              </a:solidFill>
              <a:latin typeface="서울한강 장체BL" pitchFamily="18" charset="-127"/>
              <a:ea typeface="서울한강 장체BL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21767" y="1738774"/>
            <a:ext cx="2688336" cy="2592323"/>
          </a:xfrm>
          <a:prstGeom prst="rect">
            <a:avLst/>
          </a:prstGeom>
          <a:noFill/>
          <a:ln w="38100" algn="ctr">
            <a:solidFill>
              <a:srgbClr val="000032">
                <a:alpha val="8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algn="ctr" defTabSz="1219170">
              <a:defRPr lang="ko-KR" altLang="en-US"/>
            </a:pPr>
            <a:endParaRPr lang="en-US" altLang="ko-KR" sz="2400">
              <a:solidFill>
                <a:prstClr val="white"/>
              </a:solidFill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10030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7680" y="2849880"/>
            <a:ext cx="3901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nS Calli" pitchFamily="2" charset="-127"/>
                <a:ea typeface="HanS Calli" pitchFamily="2" charset="-127"/>
                <a:cs typeface="+mn-cs"/>
              </a:rPr>
              <a:t>감사합니다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62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7680" y="197485"/>
            <a:ext cx="2240280" cy="1128395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>
                <a:latin typeface="서울한강 장체BL" pitchFamily="18" charset="-127"/>
                <a:ea typeface="서울한강 장체BL" pitchFamily="18" charset="-127"/>
                <a:cs typeface="조선일보명조" pitchFamily="18" charset="-127"/>
              </a:rPr>
              <a:t>Contents</a:t>
            </a:r>
            <a:endParaRPr lang="ko-KR" altLang="en-US" sz="4000" b="1" dirty="0">
              <a:latin typeface="서울한강 장체BL" pitchFamily="18" charset="-127"/>
              <a:ea typeface="서울한강 장체BL" pitchFamily="18" charset="-127"/>
              <a:cs typeface="조선일보명조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5520" y="146304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5">
                    <a:lumMod val="75000"/>
                  </a:schemeClr>
                </a:solidFill>
                <a:latin typeface="DX경필명조B" pitchFamily="2" charset="-127"/>
                <a:ea typeface="DX경필명조B" pitchFamily="2" charset="-127"/>
                <a:cs typeface="조선일보명조" pitchFamily="18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64080" y="2042160"/>
            <a:ext cx="1158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DX경필명조B" pitchFamily="2" charset="-127"/>
                <a:ea typeface="DX경필명조B" pitchFamily="2" charset="-127"/>
                <a:cs typeface="조선일보명조" pitchFamily="18" charset="-127"/>
              </a:rPr>
              <a:t>목표설정</a:t>
            </a:r>
            <a:endParaRPr lang="en-US" altLang="ko-KR" sz="2800" dirty="0">
              <a:latin typeface="DX경필명조B" pitchFamily="2" charset="-127"/>
              <a:ea typeface="DX경필명조B" pitchFamily="2" charset="-127"/>
              <a:cs typeface="조선일보명조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32960" y="486156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  <a:latin typeface="DX경필명조B" pitchFamily="2" charset="-127"/>
                <a:ea typeface="DX경필명조B" pitchFamily="2" charset="-127"/>
                <a:cs typeface="조선일보명조" pitchFamily="18" charset="-127"/>
              </a:rPr>
              <a:t>02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60520" y="5516880"/>
            <a:ext cx="163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DX경필명조B" pitchFamily="2" charset="-127"/>
                <a:ea typeface="DX경필명조B" pitchFamily="2" charset="-127"/>
                <a:cs typeface="조선일보명조" pitchFamily="18" charset="-127"/>
              </a:rPr>
              <a:t>제약조건</a:t>
            </a:r>
            <a:endParaRPr lang="en-US" altLang="ko-KR" sz="2400" dirty="0">
              <a:latin typeface="DX경필명조B" pitchFamily="2" charset="-127"/>
              <a:ea typeface="DX경필명조B" pitchFamily="2" charset="-127"/>
              <a:cs typeface="조선일보명조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4640" y="1447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112B43"/>
                </a:solidFill>
                <a:latin typeface="DX경필명조B" pitchFamily="2" charset="-127"/>
                <a:ea typeface="DX경필명조B" pitchFamily="2" charset="-127"/>
                <a:cs typeface="조선일보명조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72200" y="2087880"/>
            <a:ext cx="1965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DX경필명조B" pitchFamily="2" charset="-127"/>
                <a:ea typeface="DX경필명조B" pitchFamily="2" charset="-127"/>
                <a:cs typeface="조선일보명조" pitchFamily="18" charset="-127"/>
              </a:rPr>
              <a:t>상세 설계 및 </a:t>
            </a:r>
            <a:endParaRPr lang="en-US" altLang="ko-KR" sz="2400" dirty="0">
              <a:latin typeface="DX경필명조B" pitchFamily="2" charset="-127"/>
              <a:ea typeface="DX경필명조B" pitchFamily="2" charset="-127"/>
              <a:cs typeface="조선일보명조" pitchFamily="18" charset="-127"/>
            </a:endParaRPr>
          </a:p>
          <a:p>
            <a:pPr algn="ctr"/>
            <a:r>
              <a:rPr lang="ko-KR" altLang="en-US" sz="2400" dirty="0">
                <a:latin typeface="DX경필명조B" pitchFamily="2" charset="-127"/>
                <a:ea typeface="DX경필명조B" pitchFamily="2" charset="-127"/>
                <a:cs typeface="조선일보명조" pitchFamily="18" charset="-127"/>
              </a:rPr>
              <a:t>구현</a:t>
            </a:r>
            <a:endParaRPr lang="en-US" altLang="ko-KR" sz="2400" dirty="0">
              <a:latin typeface="DX경필명조B" pitchFamily="2" charset="-127"/>
              <a:ea typeface="DX경필명조B" pitchFamily="2" charset="-127"/>
              <a:cs typeface="조선일보명조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74480" y="48768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A1A28"/>
                </a:solidFill>
                <a:latin typeface="DX경필명조B" pitchFamily="2" charset="-127"/>
                <a:ea typeface="DX경필명조B" pitchFamily="2" charset="-127"/>
                <a:cs typeface="조선일보명조" pitchFamily="18" charset="-127"/>
              </a:rPr>
              <a:t>04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49640" y="5593080"/>
            <a:ext cx="204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DX경필명조B" pitchFamily="2" charset="-127"/>
                <a:ea typeface="DX경필명조B" pitchFamily="2" charset="-127"/>
                <a:cs typeface="조선일보명조" pitchFamily="18" charset="-127"/>
              </a:rPr>
              <a:t>진행상황</a:t>
            </a:r>
            <a:endParaRPr lang="en-US" altLang="ko-KR" sz="2400" dirty="0">
              <a:latin typeface="DX경필명조B" pitchFamily="2" charset="-127"/>
              <a:ea typeface="DX경필명조B" pitchFamily="2" charset="-127"/>
              <a:cs typeface="조선일보명조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493520" y="3078480"/>
            <a:ext cx="9144000" cy="1661160"/>
            <a:chOff x="1493520" y="3078480"/>
            <a:chExt cx="9144000" cy="1661160"/>
          </a:xfrm>
        </p:grpSpPr>
        <p:sp>
          <p:nvSpPr>
            <p:cNvPr id="4" name="직사각형 3"/>
            <p:cNvSpPr/>
            <p:nvPr/>
          </p:nvSpPr>
          <p:spPr>
            <a:xfrm>
              <a:off x="1493520" y="3078480"/>
              <a:ext cx="2286000" cy="16611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시인과나" pitchFamily="18" charset="-127"/>
                <a:ea typeface="DX시인과나" pitchFamily="18" charset="-127"/>
                <a:cs typeface="조선일보명조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79520" y="3078480"/>
              <a:ext cx="2286000" cy="166116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시인과나" pitchFamily="18" charset="-127"/>
                <a:ea typeface="DX시인과나" pitchFamily="18" charset="-127"/>
                <a:cs typeface="조선일보명조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065520" y="3078480"/>
              <a:ext cx="2286000" cy="1661160"/>
            </a:xfrm>
            <a:prstGeom prst="rect">
              <a:avLst/>
            </a:prstGeom>
            <a:solidFill>
              <a:srgbClr val="112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시인과나" pitchFamily="18" charset="-127"/>
                <a:ea typeface="DX시인과나" pitchFamily="18" charset="-127"/>
                <a:cs typeface="조선일보명조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351520" y="3078480"/>
              <a:ext cx="2286000" cy="1661160"/>
            </a:xfrm>
            <a:prstGeom prst="rect">
              <a:avLst/>
            </a:prstGeom>
            <a:solidFill>
              <a:srgbClr val="0A1A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시인과나" pitchFamily="18" charset="-127"/>
                <a:ea typeface="DX시인과나" pitchFamily="18" charset="-127"/>
                <a:cs typeface="조선일보명조" pitchFamily="18" charset="-127"/>
              </a:endParaRPr>
            </a:p>
          </p:txBody>
        </p:sp>
        <p:pic>
          <p:nvPicPr>
            <p:cNvPr id="16" name="그림 15" descr="edit.png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tretch>
              <a:fillRect/>
            </a:stretch>
          </p:blipFill>
          <p:spPr>
            <a:xfrm>
              <a:off x="2133655" y="3339147"/>
              <a:ext cx="1097225" cy="1097225"/>
            </a:xfrm>
            <a:prstGeom prst="rect">
              <a:avLst/>
            </a:prstGeom>
          </p:spPr>
        </p:pic>
        <p:pic>
          <p:nvPicPr>
            <p:cNvPr id="19" name="그림 18" descr="book.png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tretch>
              <a:fillRect/>
            </a:stretch>
          </p:blipFill>
          <p:spPr>
            <a:xfrm>
              <a:off x="4361095" y="3341547"/>
              <a:ext cx="1216745" cy="1140545"/>
            </a:xfrm>
            <a:prstGeom prst="rect">
              <a:avLst/>
            </a:prstGeom>
          </p:spPr>
        </p:pic>
        <p:pic>
          <p:nvPicPr>
            <p:cNvPr id="24" name="그림 23" descr="settings.png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</a:blip>
            <a:stretch>
              <a:fillRect/>
            </a:stretch>
          </p:blipFill>
          <p:spPr>
            <a:xfrm>
              <a:off x="6695215" y="3322319"/>
              <a:ext cx="1188721" cy="1188721"/>
            </a:xfrm>
            <a:prstGeom prst="rect">
              <a:avLst/>
            </a:prstGeom>
          </p:spPr>
        </p:pic>
        <p:pic>
          <p:nvPicPr>
            <p:cNvPr id="25" name="그림 24" descr="eye.png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</a:blip>
            <a:stretch>
              <a:fillRect/>
            </a:stretch>
          </p:blipFill>
          <p:spPr>
            <a:xfrm>
              <a:off x="8897816" y="3261360"/>
              <a:ext cx="1389184" cy="13891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6" name="이등변 삼각형 25"/>
            <p:cNvSpPr/>
            <p:nvPr/>
          </p:nvSpPr>
          <p:spPr>
            <a:xfrm rot="5400000">
              <a:off x="3688080" y="3749040"/>
              <a:ext cx="541020" cy="373380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/>
            <p:cNvSpPr/>
            <p:nvPr/>
          </p:nvSpPr>
          <p:spPr>
            <a:xfrm rot="5400000">
              <a:off x="5974080" y="3749040"/>
              <a:ext cx="541020" cy="373380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8260080" y="3764280"/>
              <a:ext cx="541020" cy="373380"/>
            </a:xfrm>
            <a:prstGeom prst="triangle">
              <a:avLst/>
            </a:prstGeom>
            <a:solidFill>
              <a:srgbClr val="112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2192000" cy="981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2639166" cy="6858000"/>
          </a:xfrm>
          <a:prstGeom prst="rect">
            <a:avLst/>
          </a:prstGeom>
          <a:solidFill>
            <a:srgbClr val="02033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8903" y="0"/>
            <a:ext cx="5558419" cy="940282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서울한강 장체L" pitchFamily="18" charset="-127"/>
                <a:ea typeface="서울한강 장체L" pitchFamily="18" charset="-127"/>
              </a:rPr>
              <a:t>목표 설정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0" y="983909"/>
            <a:ext cx="208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서울한강 장체BL" pitchFamily="18" charset="-127"/>
                <a:ea typeface="서울한강 장체BL" pitchFamily="18" charset="-127"/>
                <a:cs typeface="조선일보명조" pitchFamily="18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서울한강 장체BL" pitchFamily="18" charset="-127"/>
              <a:ea typeface="서울한강 장체BL" pitchFamily="18" charset="-127"/>
              <a:cs typeface="조선일보명조" pitchFamily="18" charset="-127"/>
            </a:endParaRPr>
          </a:p>
        </p:txBody>
      </p:sp>
      <p:grpSp>
        <p:nvGrpSpPr>
          <p:cNvPr id="3" name="그룹 17"/>
          <p:cNvGrpSpPr/>
          <p:nvPr/>
        </p:nvGrpSpPr>
        <p:grpSpPr>
          <a:xfrm>
            <a:off x="-25477" y="2205147"/>
            <a:ext cx="2664643" cy="646331"/>
            <a:chOff x="-25477" y="2205147"/>
            <a:chExt cx="2664643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25477" y="2205147"/>
              <a:ext cx="2664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2.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제약조건</a:t>
              </a:r>
            </a:p>
            <a:p>
              <a:endParaRPr lang="ko-KR" altLang="en-US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pic>
          <p:nvPicPr>
            <p:cNvPr id="12" name="그림 11" descr="book.png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tretch>
              <a:fillRect/>
            </a:stretch>
          </p:blipFill>
          <p:spPr>
            <a:xfrm>
              <a:off x="1310640" y="2287532"/>
              <a:ext cx="272788" cy="272788"/>
            </a:xfrm>
            <a:prstGeom prst="rect">
              <a:avLst/>
            </a:prstGeom>
          </p:spPr>
        </p:pic>
      </p:grpSp>
      <p:grpSp>
        <p:nvGrpSpPr>
          <p:cNvPr id="11" name="그룹 16"/>
          <p:cNvGrpSpPr/>
          <p:nvPr/>
        </p:nvGrpSpPr>
        <p:grpSpPr>
          <a:xfrm>
            <a:off x="-25477" y="1625008"/>
            <a:ext cx="2664643" cy="369332"/>
            <a:chOff x="-25477" y="1701208"/>
            <a:chExt cx="2664643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-25477" y="1701208"/>
              <a:ext cx="2664643" cy="369332"/>
            </a:xfrm>
            <a:prstGeom prst="rect">
              <a:avLst/>
            </a:prstGeom>
            <a:solidFill>
              <a:srgbClr val="00003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1.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목표설정</a:t>
              </a:r>
            </a:p>
          </p:txBody>
        </p:sp>
        <p:pic>
          <p:nvPicPr>
            <p:cNvPr id="13" name="그림 12" descr="edit.png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tretch>
              <a:fillRect/>
            </a:stretch>
          </p:blipFill>
          <p:spPr>
            <a:xfrm>
              <a:off x="1234495" y="1754187"/>
              <a:ext cx="259025" cy="259025"/>
            </a:xfrm>
            <a:prstGeom prst="rect">
              <a:avLst/>
            </a:prstGeom>
          </p:spPr>
        </p:pic>
      </p:grpSp>
      <p:grpSp>
        <p:nvGrpSpPr>
          <p:cNvPr id="16" name="그룹 19"/>
          <p:cNvGrpSpPr/>
          <p:nvPr/>
        </p:nvGrpSpPr>
        <p:grpSpPr>
          <a:xfrm>
            <a:off x="-25477" y="3397212"/>
            <a:ext cx="2664643" cy="415132"/>
            <a:chOff x="-25477" y="3214332"/>
            <a:chExt cx="2664643" cy="415132"/>
          </a:xfrm>
        </p:grpSpPr>
        <p:sp>
          <p:nvSpPr>
            <p:cNvPr id="9" name="TextBox 8"/>
            <p:cNvSpPr txBox="1"/>
            <p:nvPr/>
          </p:nvSpPr>
          <p:spPr>
            <a:xfrm>
              <a:off x="-25477" y="3214332"/>
              <a:ext cx="2664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4.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진행상황</a:t>
              </a:r>
            </a:p>
          </p:txBody>
        </p:sp>
        <p:pic>
          <p:nvPicPr>
            <p:cNvPr id="14" name="그림 13" descr="eye.png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</a:blip>
            <a:stretch>
              <a:fillRect/>
            </a:stretch>
          </p:blipFill>
          <p:spPr>
            <a:xfrm>
              <a:off x="1338776" y="3230880"/>
              <a:ext cx="398584" cy="3985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7" name="그룹 18"/>
          <p:cNvGrpSpPr/>
          <p:nvPr/>
        </p:nvGrpSpPr>
        <p:grpSpPr>
          <a:xfrm>
            <a:off x="0" y="2739567"/>
            <a:ext cx="2664643" cy="923330"/>
            <a:chOff x="-25477" y="2724327"/>
            <a:chExt cx="2664643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-25477" y="2724327"/>
              <a:ext cx="26646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3.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상세 설계 및 </a:t>
              </a:r>
            </a:p>
            <a:p>
              <a:r>
                <a:rPr lang="en-US" altLang="ko-KR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	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구현</a:t>
              </a:r>
            </a:p>
            <a:p>
              <a:endParaRPr lang="ko-KR" altLang="en-US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pic>
          <p:nvPicPr>
            <p:cNvPr id="15" name="그림 14" descr="settings.png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</a:blip>
            <a:stretch>
              <a:fillRect/>
            </a:stretch>
          </p:blipFill>
          <p:spPr>
            <a:xfrm>
              <a:off x="1528856" y="2788920"/>
              <a:ext cx="269464" cy="269464"/>
            </a:xfrm>
            <a:prstGeom prst="rect">
              <a:avLst/>
            </a:prstGeom>
          </p:spPr>
        </p:pic>
      </p:grpSp>
      <p:cxnSp>
        <p:nvCxnSpPr>
          <p:cNvPr id="21" name="직선 연결선 20"/>
          <p:cNvCxnSpPr/>
          <p:nvPr/>
        </p:nvCxnSpPr>
        <p:spPr>
          <a:xfrm>
            <a:off x="5876176" y="1606704"/>
            <a:ext cx="0" cy="35283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699845" y="1576224"/>
            <a:ext cx="0" cy="35283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79993" y="3431861"/>
            <a:ext cx="1728192" cy="507831"/>
          </a:xfrm>
          <a:prstGeom prst="rect">
            <a:avLst/>
          </a:prstGeom>
          <a:noFill/>
          <a:ln>
            <a:noFill/>
          </a:ln>
        </p:spPr>
        <p:txBody>
          <a:bodyPr wrap="square" lIns="121917" tIns="60958" rIns="121917" bIns="60958" rtlCol="0">
            <a:spAutoFit/>
          </a:bodyPr>
          <a:lstStyle/>
          <a:p>
            <a:pPr defTabSz="914377"/>
            <a:r>
              <a:rPr lang="en-US" altLang="ko-KR" sz="2500" b="1" dirty="0">
                <a:solidFill>
                  <a:srgbClr val="A8815A"/>
                </a:solidFill>
                <a:latin typeface="서울한강 장체L" pitchFamily="18" charset="-127"/>
                <a:ea typeface="서울한강 장체L" pitchFamily="18" charset="-127"/>
              </a:rPr>
              <a:t>Guide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05240" y="4164321"/>
            <a:ext cx="2087840" cy="110799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 defTabSz="914377"/>
            <a:r>
              <a:rPr lang="ko-KR" altLang="en-US" sz="16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서울한강 장체L" pitchFamily="18" charset="-127"/>
                <a:ea typeface="서울한강 장체L" pitchFamily="18" charset="-127"/>
              </a:rPr>
              <a:t>한동대학교를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서울한강 장체L" pitchFamily="18" charset="-127"/>
                <a:ea typeface="서울한강 장체L" pitchFamily="18" charset="-127"/>
              </a:rPr>
              <a:t> 방문하는 재학생 및 방문객들이 편리하게 사용할 수 있는 안내 애플리케이션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28360" y="3369201"/>
            <a:ext cx="2712281" cy="892548"/>
          </a:xfrm>
          <a:prstGeom prst="rect">
            <a:avLst/>
          </a:prstGeom>
          <a:noFill/>
          <a:ln>
            <a:noFill/>
          </a:ln>
        </p:spPr>
        <p:txBody>
          <a:bodyPr wrap="square" lIns="121917" tIns="60958" rIns="121917" bIns="60958" rtlCol="0">
            <a:spAutoFit/>
          </a:bodyPr>
          <a:lstStyle/>
          <a:p>
            <a:pPr algn="ctr" defTabSz="914377"/>
            <a:r>
              <a:rPr lang="en-US" altLang="ko-KR" sz="2500" b="1" dirty="0">
                <a:solidFill>
                  <a:srgbClr val="A8815A"/>
                </a:solidFill>
                <a:latin typeface="서울한강 장체L" pitchFamily="18" charset="-127"/>
                <a:ea typeface="서울한강 장체L" pitchFamily="18" charset="-127"/>
              </a:rPr>
              <a:t>GPS</a:t>
            </a:r>
          </a:p>
          <a:p>
            <a:pPr algn="ctr" defTabSz="914377"/>
            <a:r>
              <a:rPr lang="ko-KR" altLang="en-US" sz="2500" b="1" dirty="0">
                <a:solidFill>
                  <a:srgbClr val="A8815A"/>
                </a:solidFill>
                <a:latin typeface="서울한강 장체L" pitchFamily="18" charset="-127"/>
                <a:ea typeface="서울한강 장체L" pitchFamily="18" charset="-127"/>
              </a:rPr>
              <a:t>카메라</a:t>
            </a:r>
            <a:endParaRPr lang="en-US" altLang="ko-KR" sz="2500" b="1" dirty="0">
              <a:solidFill>
                <a:srgbClr val="A8815A"/>
              </a:solidFill>
              <a:latin typeface="서울한강 장체L" pitchFamily="18" charset="-127"/>
              <a:ea typeface="서울한강 장체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29706" y="4240521"/>
            <a:ext cx="2304255" cy="110799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 defTabSz="914377"/>
            <a:r>
              <a:rPr lang="ko-KR" altLang="en-US" sz="16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서울한강 장체L" pitchFamily="18" charset="-127"/>
                <a:ea typeface="서울한강 장체L" pitchFamily="18" charset="-127"/>
              </a:rPr>
              <a:t>안드로이드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서울한강 장체L" pitchFamily="18" charset="-127"/>
                <a:ea typeface="서울한강 장체L" pitchFamily="18" charset="-127"/>
              </a:rPr>
              <a:t> 핸드폰에</a:t>
            </a:r>
            <a:endParaRPr lang="en-US" altLang="ko-KR" sz="1600" dirty="0">
              <a:solidFill>
                <a:prstClr val="black">
                  <a:lumMod val="50000"/>
                  <a:lumOff val="50000"/>
                </a:prstClr>
              </a:solidFill>
              <a:latin typeface="서울한강 장체L" pitchFamily="18" charset="-127"/>
              <a:ea typeface="서울한강 장체L" pitchFamily="18" charset="-127"/>
            </a:endParaRPr>
          </a:p>
          <a:p>
            <a:pPr algn="ctr" defTabSz="914377"/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서울한강 장체L" pitchFamily="18" charset="-127"/>
                <a:ea typeface="서울한강 장체L" pitchFamily="18" charset="-127"/>
              </a:rPr>
              <a:t> 내장된 카메라 및 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서울한강 장체L" pitchFamily="18" charset="-127"/>
                <a:ea typeface="서울한강 장체L" pitchFamily="18" charset="-127"/>
              </a:rPr>
              <a:t>GPS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서울한강 장체L" pitchFamily="18" charset="-127"/>
                <a:ea typeface="서울한강 장체L" pitchFamily="18" charset="-127"/>
              </a:rPr>
              <a:t>를 이용</a:t>
            </a:r>
          </a:p>
          <a:p>
            <a:pPr algn="ctr" defTabSz="914377"/>
            <a:endParaRPr lang="en-US" altLang="ko-KR" sz="1600" dirty="0">
              <a:solidFill>
                <a:prstClr val="black">
                  <a:lumMod val="50000"/>
                  <a:lumOff val="50000"/>
                </a:prstClr>
              </a:solidFill>
              <a:latin typeface="서울한강 장체L" pitchFamily="18" charset="-127"/>
              <a:ea typeface="서울한강 장체L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14792" y="3467864"/>
            <a:ext cx="2386608" cy="507827"/>
          </a:xfrm>
          <a:prstGeom prst="rect">
            <a:avLst/>
          </a:prstGeom>
          <a:noFill/>
          <a:ln>
            <a:noFill/>
          </a:ln>
        </p:spPr>
        <p:txBody>
          <a:bodyPr wrap="square" lIns="121917" tIns="60958" rIns="121917" bIns="60958" rtlCol="0">
            <a:spAutoFit/>
          </a:bodyPr>
          <a:lstStyle/>
          <a:p>
            <a:pPr algn="ctr" defTabSz="914377"/>
            <a:r>
              <a:rPr lang="en-US" altLang="ko-KR" sz="2500" b="1" dirty="0">
                <a:solidFill>
                  <a:srgbClr val="A8815A"/>
                </a:solidFill>
                <a:latin typeface="서울한강 장체L" pitchFamily="18" charset="-127"/>
                <a:ea typeface="서울한강 장체L" pitchFamily="18" charset="-127"/>
              </a:rPr>
              <a:t>AR </a:t>
            </a:r>
            <a:r>
              <a:rPr lang="ko-KR" altLang="en-US" sz="2500" b="1" dirty="0">
                <a:solidFill>
                  <a:srgbClr val="A8815A"/>
                </a:solidFill>
                <a:latin typeface="서울한강 장체L" pitchFamily="18" charset="-127"/>
                <a:ea typeface="서울한강 장체L" pitchFamily="18" charset="-127"/>
              </a:rPr>
              <a:t>적용</a:t>
            </a:r>
            <a:endParaRPr lang="en-US" altLang="ko-KR" sz="2500" b="1" dirty="0">
              <a:solidFill>
                <a:srgbClr val="A8815A"/>
              </a:solidFill>
              <a:latin typeface="서울한강 장체L" pitchFamily="18" charset="-127"/>
              <a:ea typeface="서울한강 장체L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75752" y="4210041"/>
            <a:ext cx="2352261" cy="86177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 defTabSz="914377"/>
            <a:r>
              <a:rPr lang="ko-KR" altLang="en-US" sz="16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서울한강 장체L" pitchFamily="18" charset="-127"/>
                <a:ea typeface="서울한강 장체L" pitchFamily="18" charset="-127"/>
              </a:rPr>
              <a:t>한동고와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서울한강 장체L" pitchFamily="18" charset="-127"/>
                <a:ea typeface="서울한강 장체L" pitchFamily="18" charset="-127"/>
              </a:rPr>
              <a:t> 같은</a:t>
            </a:r>
            <a:endParaRPr lang="en-US" altLang="ko-KR" sz="1600" dirty="0">
              <a:solidFill>
                <a:prstClr val="black">
                  <a:lumMod val="50000"/>
                  <a:lumOff val="50000"/>
                </a:prstClr>
              </a:solidFill>
              <a:latin typeface="서울한강 장체L" pitchFamily="18" charset="-127"/>
              <a:ea typeface="서울한강 장체L" pitchFamily="18" charset="-127"/>
            </a:endParaRPr>
          </a:p>
          <a:p>
            <a:pPr algn="ctr" defTabSz="914377"/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서울한강 장체L" pitchFamily="18" charset="-127"/>
                <a:ea typeface="서울한강 장체L" pitchFamily="18" charset="-127"/>
              </a:rPr>
              <a:t>게임적 요소를 줄 수</a:t>
            </a:r>
            <a:endParaRPr lang="en-US" altLang="ko-KR" sz="1600" dirty="0">
              <a:solidFill>
                <a:prstClr val="black">
                  <a:lumMod val="50000"/>
                  <a:lumOff val="50000"/>
                </a:prstClr>
              </a:solidFill>
              <a:latin typeface="서울한강 장체L" pitchFamily="18" charset="-127"/>
              <a:ea typeface="서울한강 장체L" pitchFamily="18" charset="-127"/>
            </a:endParaRPr>
          </a:p>
          <a:p>
            <a:pPr algn="ctr" defTabSz="914377"/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서울한강 장체L" pitchFamily="18" charset="-127"/>
                <a:ea typeface="서울한강 장체L" pitchFamily="18" charset="-127"/>
              </a:rPr>
              <a:t>AR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서울한강 장체L" pitchFamily="18" charset="-127"/>
                <a:ea typeface="서울한강 장체L" pitchFamily="18" charset="-127"/>
              </a:rPr>
              <a:t>적용</a:t>
            </a:r>
            <a:endParaRPr lang="en-US" altLang="ko-KR" sz="1600" dirty="0">
              <a:solidFill>
                <a:prstClr val="black">
                  <a:lumMod val="50000"/>
                  <a:lumOff val="50000"/>
                </a:prstClr>
              </a:solidFill>
              <a:latin typeface="서울한강 장체L" pitchFamily="18" charset="-127"/>
              <a:ea typeface="서울한강 장체L" pitchFamily="18" charset="-127"/>
            </a:endParaRPr>
          </a:p>
        </p:txBody>
      </p:sp>
      <p:pic>
        <p:nvPicPr>
          <p:cNvPr id="35" name="그림 34" descr="edit.png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85215" y="137161"/>
            <a:ext cx="650465" cy="650465"/>
          </a:xfrm>
          <a:prstGeom prst="rect">
            <a:avLst/>
          </a:prstGeom>
        </p:spPr>
      </p:pic>
      <p:pic>
        <p:nvPicPr>
          <p:cNvPr id="30" name="그림 29" descr="guide.png"/>
          <p:cNvPicPr>
            <a:picLocks noChangeAspect="1"/>
          </p:cNvPicPr>
          <p:nvPr/>
        </p:nvPicPr>
        <p:blipFill>
          <a:blip r:embed="rId8" cstate="print"/>
          <a:srcRect r="7311" b="13333"/>
          <a:stretch>
            <a:fillRect/>
          </a:stretch>
        </p:blipFill>
        <p:spPr>
          <a:xfrm>
            <a:off x="3474719" y="1752600"/>
            <a:ext cx="2243014" cy="1569720"/>
          </a:xfrm>
          <a:prstGeom prst="rect">
            <a:avLst/>
          </a:prstGeom>
        </p:spPr>
      </p:pic>
      <p:pic>
        <p:nvPicPr>
          <p:cNvPr id="31" name="그림 30" descr="camera.png"/>
          <p:cNvPicPr>
            <a:picLocks noChangeAspect="1"/>
          </p:cNvPicPr>
          <p:nvPr/>
        </p:nvPicPr>
        <p:blipFill>
          <a:blip r:embed="rId9" cstate="print"/>
          <a:srcRect r="5926" b="16274"/>
          <a:stretch>
            <a:fillRect/>
          </a:stretch>
        </p:blipFill>
        <p:spPr>
          <a:xfrm>
            <a:off x="6035040" y="1859280"/>
            <a:ext cx="1295400" cy="1356360"/>
          </a:xfrm>
          <a:prstGeom prst="rect">
            <a:avLst/>
          </a:prstGeom>
        </p:spPr>
      </p:pic>
      <p:pic>
        <p:nvPicPr>
          <p:cNvPr id="32" name="그림 31" descr="ar_image.png"/>
          <p:cNvPicPr>
            <a:picLocks noChangeAspect="1"/>
          </p:cNvPicPr>
          <p:nvPr/>
        </p:nvPicPr>
        <p:blipFill>
          <a:blip r:embed="rId10" cstate="print"/>
          <a:srcRect l="3805" b="14382"/>
          <a:stretch>
            <a:fillRect/>
          </a:stretch>
        </p:blipFill>
        <p:spPr>
          <a:xfrm>
            <a:off x="9098280" y="1752600"/>
            <a:ext cx="1706880" cy="1600200"/>
          </a:xfrm>
          <a:prstGeom prst="rect">
            <a:avLst/>
          </a:prstGeom>
        </p:spPr>
      </p:pic>
      <p:pic>
        <p:nvPicPr>
          <p:cNvPr id="36" name="그림 35" descr="gps.png"/>
          <p:cNvPicPr>
            <a:picLocks noChangeAspect="1"/>
          </p:cNvPicPr>
          <p:nvPr/>
        </p:nvPicPr>
        <p:blipFill>
          <a:blip r:embed="rId11" cstate="print"/>
          <a:srcRect b="14393"/>
          <a:stretch>
            <a:fillRect/>
          </a:stretch>
        </p:blipFill>
        <p:spPr>
          <a:xfrm>
            <a:off x="7101840" y="1813560"/>
            <a:ext cx="1620000" cy="1386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2192000" cy="981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8903" y="0"/>
            <a:ext cx="5558419" cy="940282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서울한강 장체L" pitchFamily="18" charset="-127"/>
                <a:ea typeface="서울한강 장체L" pitchFamily="18" charset="-127"/>
              </a:rPr>
              <a:t>목표 설정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2871802" y="4165837"/>
            <a:ext cx="3239688" cy="64575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1600" dirty="0">
                <a:solidFill>
                  <a:srgbClr val="0B3A8A"/>
                </a:solidFill>
                <a:latin typeface="서울한강 장체L" pitchFamily="18" charset="-127"/>
                <a:ea typeface="서울한강 장체L" pitchFamily="18" charset="-127"/>
              </a:rPr>
              <a:t>정보</a:t>
            </a:r>
            <a:endParaRPr lang="en-US" altLang="ko-KR" sz="800" dirty="0">
              <a:solidFill>
                <a:srgbClr val="858585"/>
              </a:solidFill>
              <a:latin typeface="서울한강 장체L" pitchFamily="18" charset="-127"/>
              <a:ea typeface="서울한강 장체L" pitchFamily="18" charset="-127"/>
            </a:endParaRPr>
          </a:p>
          <a:p>
            <a:pPr marL="0" indent="0" algn="ctr">
              <a:buNone/>
            </a:pPr>
            <a:r>
              <a:rPr lang="en-US" altLang="ko-KR" sz="1600" dirty="0">
                <a:solidFill>
                  <a:srgbClr val="858585"/>
                </a:solidFill>
                <a:latin typeface="서울한강 장체L" pitchFamily="18" charset="-127"/>
                <a:ea typeface="서울한강 장체L" pitchFamily="18" charset="-127"/>
              </a:rPr>
              <a:t>“</a:t>
            </a:r>
            <a:r>
              <a:rPr lang="ko-KR" altLang="en-US" sz="1600" dirty="0" err="1">
                <a:solidFill>
                  <a:srgbClr val="858585"/>
                </a:solidFill>
                <a:latin typeface="서울한강 장체L" pitchFamily="18" charset="-127"/>
                <a:ea typeface="서울한강 장체L" pitchFamily="18" charset="-127"/>
              </a:rPr>
              <a:t>한동대학교</a:t>
            </a:r>
            <a:r>
              <a:rPr lang="ko-KR" altLang="en-US" sz="1600" dirty="0">
                <a:solidFill>
                  <a:srgbClr val="858585"/>
                </a:solidFill>
                <a:latin typeface="서울한강 장체L" pitchFamily="18" charset="-127"/>
                <a:ea typeface="서울한강 장체L" pitchFamily="18" charset="-127"/>
              </a:rPr>
              <a:t> 캠퍼스 내부를 소개</a:t>
            </a:r>
            <a:r>
              <a:rPr lang="en-US" altLang="ko-KR" sz="1600" dirty="0">
                <a:solidFill>
                  <a:srgbClr val="858585"/>
                </a:solidFill>
                <a:latin typeface="서울한강 장체L" pitchFamily="18" charset="-127"/>
                <a:ea typeface="서울한강 장체L" pitchFamily="18" charset="-127"/>
              </a:rPr>
              <a:t>”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099" y="2214960"/>
            <a:ext cx="1522746" cy="1607305"/>
          </a:xfrm>
          <a:prstGeom prst="rect">
            <a:avLst/>
          </a:prstGeom>
        </p:spPr>
      </p:pic>
      <p:sp>
        <p:nvSpPr>
          <p:cNvPr id="28" name="내용 개체 틀 2"/>
          <p:cNvSpPr txBox="1">
            <a:spLocks/>
          </p:cNvSpPr>
          <p:nvPr/>
        </p:nvSpPr>
        <p:spPr>
          <a:xfrm>
            <a:off x="6280103" y="4493483"/>
            <a:ext cx="3253460" cy="1114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6400" dirty="0">
              <a:latin typeface="서울한강 장체L" pitchFamily="18" charset="-127"/>
              <a:ea typeface="서울한강 장체L" pitchFamily="18" charset="-127"/>
            </a:endParaRPr>
          </a:p>
        </p:txBody>
      </p:sp>
      <p:sp>
        <p:nvSpPr>
          <p:cNvPr id="29" name="내용 개체 틀 2"/>
          <p:cNvSpPr txBox="1">
            <a:spLocks/>
          </p:cNvSpPr>
          <p:nvPr/>
        </p:nvSpPr>
        <p:spPr>
          <a:xfrm>
            <a:off x="9316466" y="4432835"/>
            <a:ext cx="2692654" cy="520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>
                <a:solidFill>
                  <a:srgbClr val="858585"/>
                </a:solidFill>
                <a:latin typeface="서울한강 장체L" pitchFamily="18" charset="-127"/>
                <a:ea typeface="서울한강 장체L" pitchFamily="18" charset="-127"/>
              </a:rPr>
              <a:t>“</a:t>
            </a:r>
            <a:r>
              <a:rPr lang="ko-KR" altLang="en-US" sz="1600" dirty="0">
                <a:solidFill>
                  <a:srgbClr val="858585"/>
                </a:solidFill>
                <a:latin typeface="서울한강 장체L" pitchFamily="18" charset="-127"/>
                <a:ea typeface="서울한강 장체L" pitchFamily="18" charset="-127"/>
              </a:rPr>
              <a:t>동작 중 다른 애플리케이션에 </a:t>
            </a:r>
            <a:endParaRPr lang="en-US" altLang="ko-KR" sz="1600" dirty="0">
              <a:solidFill>
                <a:srgbClr val="858585"/>
              </a:solidFill>
              <a:latin typeface="서울한강 장체L" pitchFamily="18" charset="-127"/>
              <a:ea typeface="서울한강 장체L" pitchFamily="18" charset="-127"/>
            </a:endParaRPr>
          </a:p>
          <a:p>
            <a:pPr marL="0" indent="0" algn="ctr">
              <a:buNone/>
            </a:pPr>
            <a:r>
              <a:rPr lang="ko-KR" altLang="en-US" sz="1600" dirty="0">
                <a:solidFill>
                  <a:srgbClr val="858585"/>
                </a:solidFill>
                <a:latin typeface="서울한강 장체L" pitchFamily="18" charset="-127"/>
                <a:ea typeface="서울한강 장체L" pitchFamily="18" charset="-127"/>
              </a:rPr>
              <a:t>영향을 주지 않도록</a:t>
            </a:r>
            <a:r>
              <a:rPr lang="en-US" altLang="ko-KR" sz="1600" dirty="0">
                <a:solidFill>
                  <a:srgbClr val="858585"/>
                </a:solidFill>
                <a:latin typeface="서울한강 장체L" pitchFamily="18" charset="-127"/>
                <a:ea typeface="서울한강 장체L" pitchFamily="18" charset="-127"/>
              </a:rPr>
              <a:t>”</a:t>
            </a:r>
            <a:endParaRPr lang="ko-KR" altLang="en-US" sz="1600" dirty="0">
              <a:solidFill>
                <a:srgbClr val="858585"/>
              </a:solidFill>
              <a:latin typeface="서울한강 장체L" pitchFamily="18" charset="-127"/>
              <a:ea typeface="서울한강 장체L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0"/>
            <a:ext cx="2639166" cy="6858000"/>
          </a:xfrm>
          <a:prstGeom prst="rect">
            <a:avLst/>
          </a:prstGeom>
          <a:solidFill>
            <a:srgbClr val="02033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20" y="983909"/>
            <a:ext cx="208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서울한강 장체BL" pitchFamily="18" charset="-127"/>
                <a:ea typeface="서울한강 장체BL" pitchFamily="18" charset="-127"/>
                <a:cs typeface="조선일보명조" pitchFamily="18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서울한강 장체BL" pitchFamily="18" charset="-127"/>
              <a:ea typeface="서울한강 장체BL" pitchFamily="18" charset="-127"/>
              <a:cs typeface="조선일보명조" pitchFamily="18" charset="-127"/>
            </a:endParaRPr>
          </a:p>
        </p:txBody>
      </p:sp>
      <p:pic>
        <p:nvPicPr>
          <p:cNvPr id="35" name="그림 34" descr="book.png"/>
          <p:cNvPicPr>
            <a:picLocks noChangeAspect="1"/>
          </p:cNvPicPr>
          <p:nvPr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1280160" y="2272292"/>
            <a:ext cx="272788" cy="272788"/>
          </a:xfrm>
          <a:prstGeom prst="rect">
            <a:avLst/>
          </a:prstGeom>
        </p:spPr>
      </p:pic>
      <p:pic>
        <p:nvPicPr>
          <p:cNvPr id="38" name="그림 37" descr="edit.png"/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tretch>
            <a:fillRect/>
          </a:stretch>
        </p:blipFill>
        <p:spPr>
          <a:xfrm>
            <a:off x="1249735" y="1677987"/>
            <a:ext cx="259025" cy="259025"/>
          </a:xfrm>
          <a:prstGeom prst="rect">
            <a:avLst/>
          </a:prstGeom>
        </p:spPr>
      </p:pic>
      <p:grpSp>
        <p:nvGrpSpPr>
          <p:cNvPr id="6" name="그룹 38"/>
          <p:cNvGrpSpPr/>
          <p:nvPr/>
        </p:nvGrpSpPr>
        <p:grpSpPr>
          <a:xfrm>
            <a:off x="-25477" y="3397212"/>
            <a:ext cx="2664643" cy="415132"/>
            <a:chOff x="-25477" y="3214332"/>
            <a:chExt cx="2664643" cy="415132"/>
          </a:xfrm>
        </p:grpSpPr>
        <p:sp>
          <p:nvSpPr>
            <p:cNvPr id="40" name="TextBox 39"/>
            <p:cNvSpPr txBox="1"/>
            <p:nvPr/>
          </p:nvSpPr>
          <p:spPr>
            <a:xfrm>
              <a:off x="-25477" y="3214332"/>
              <a:ext cx="2664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4.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진행상황</a:t>
              </a:r>
            </a:p>
          </p:txBody>
        </p:sp>
        <p:pic>
          <p:nvPicPr>
            <p:cNvPr id="41" name="그림 40" descr="eye.png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</a:blip>
            <a:stretch>
              <a:fillRect/>
            </a:stretch>
          </p:blipFill>
          <p:spPr>
            <a:xfrm>
              <a:off x="1369256" y="3230880"/>
              <a:ext cx="398584" cy="3985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7" name="그룹 18"/>
          <p:cNvGrpSpPr/>
          <p:nvPr/>
        </p:nvGrpSpPr>
        <p:grpSpPr>
          <a:xfrm>
            <a:off x="0" y="2739567"/>
            <a:ext cx="2664643" cy="923330"/>
            <a:chOff x="-25477" y="2724327"/>
            <a:chExt cx="2664643" cy="923330"/>
          </a:xfrm>
        </p:grpSpPr>
        <p:sp>
          <p:nvSpPr>
            <p:cNvPr id="46" name="TextBox 45"/>
            <p:cNvSpPr txBox="1"/>
            <p:nvPr/>
          </p:nvSpPr>
          <p:spPr>
            <a:xfrm>
              <a:off x="-25477" y="2724327"/>
              <a:ext cx="26646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3.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상세 설계 및 </a:t>
              </a:r>
            </a:p>
            <a:p>
              <a:r>
                <a:rPr lang="en-US" altLang="ko-KR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	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구현</a:t>
              </a:r>
            </a:p>
            <a:p>
              <a:endParaRPr lang="ko-KR" altLang="en-US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pic>
          <p:nvPicPr>
            <p:cNvPr id="47" name="그림 46" descr="settings.png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</a:blip>
            <a:stretch>
              <a:fillRect/>
            </a:stretch>
          </p:blipFill>
          <p:spPr>
            <a:xfrm>
              <a:off x="1528856" y="2788920"/>
              <a:ext cx="269464" cy="269464"/>
            </a:xfrm>
            <a:prstGeom prst="rect">
              <a:avLst/>
            </a:prstGeom>
          </p:spPr>
        </p:pic>
      </p:grpSp>
      <p:sp>
        <p:nvSpPr>
          <p:cNvPr id="48" name="내용 개체 틀 2"/>
          <p:cNvSpPr txBox="1">
            <a:spLocks/>
          </p:cNvSpPr>
          <p:nvPr/>
        </p:nvSpPr>
        <p:spPr>
          <a:xfrm>
            <a:off x="6102682" y="4104877"/>
            <a:ext cx="3239688" cy="467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600" dirty="0">
                <a:solidFill>
                  <a:srgbClr val="0B3A8A"/>
                </a:solidFill>
                <a:latin typeface="서울한강 장체L" pitchFamily="18" charset="-127"/>
                <a:ea typeface="서울한강 장체L" pitchFamily="18" charset="-127"/>
              </a:rPr>
              <a:t>호환성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858585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858585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858585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  <a:cs typeface="+mn-cs"/>
            </a:endParaRPr>
          </a:p>
        </p:txBody>
      </p:sp>
      <p:sp>
        <p:nvSpPr>
          <p:cNvPr id="49" name="내용 개체 틀 2"/>
          <p:cNvSpPr txBox="1">
            <a:spLocks/>
          </p:cNvSpPr>
          <p:nvPr/>
        </p:nvSpPr>
        <p:spPr>
          <a:xfrm>
            <a:off x="8952312" y="4104877"/>
            <a:ext cx="3239688" cy="645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noProof="0" dirty="0">
                <a:solidFill>
                  <a:srgbClr val="0B3A8A"/>
                </a:solidFill>
                <a:latin typeface="서울한강 장체L" pitchFamily="18" charset="-127"/>
                <a:ea typeface="서울한강 장체L" pitchFamily="18" charset="-127"/>
              </a:rPr>
              <a:t>AR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858585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858585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  <a:cs typeface="+mn-cs"/>
            </a:endParaRPr>
          </a:p>
        </p:txBody>
      </p:sp>
      <p:pic>
        <p:nvPicPr>
          <p:cNvPr id="51" name="그림 50" descr="info_image.png"/>
          <p:cNvPicPr>
            <a:picLocks noChangeAspect="1"/>
          </p:cNvPicPr>
          <p:nvPr/>
        </p:nvPicPr>
        <p:blipFill>
          <a:blip r:embed="rId8" cstate="print"/>
          <a:srcRect l="2002" b="18936"/>
          <a:stretch>
            <a:fillRect/>
          </a:stretch>
        </p:blipFill>
        <p:spPr>
          <a:xfrm>
            <a:off x="3581400" y="2286000"/>
            <a:ext cx="1842370" cy="1524000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6953024" y="4507864"/>
            <a:ext cx="172996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ko-KR" sz="1600" dirty="0">
                <a:solidFill>
                  <a:srgbClr val="858585"/>
                </a:solidFill>
                <a:latin typeface="서울한강 장체L" pitchFamily="18" charset="-127"/>
                <a:ea typeface="서울한강 장체L" pitchFamily="18" charset="-127"/>
              </a:rPr>
              <a:t>“</a:t>
            </a:r>
            <a:r>
              <a:rPr lang="ko-KR" altLang="en-US" sz="1600" dirty="0" err="1">
                <a:solidFill>
                  <a:srgbClr val="858585"/>
                </a:solidFill>
                <a:latin typeface="서울한강 장체L" pitchFamily="18" charset="-127"/>
                <a:ea typeface="서울한강 장체L" pitchFamily="18" charset="-127"/>
              </a:rPr>
              <a:t>안드로이드</a:t>
            </a:r>
            <a:r>
              <a:rPr lang="ko-KR" altLang="en-US" sz="1600" dirty="0">
                <a:solidFill>
                  <a:srgbClr val="858585"/>
                </a:solidFill>
                <a:latin typeface="서울한강 장체L" pitchFamily="18" charset="-127"/>
                <a:ea typeface="서울한강 장체L" pitchFamily="18" charset="-127"/>
              </a:rPr>
              <a:t> 시스템</a:t>
            </a:r>
            <a:r>
              <a:rPr lang="en-US" altLang="ko-KR" sz="1600" dirty="0">
                <a:solidFill>
                  <a:srgbClr val="858585"/>
                </a:solidFill>
                <a:latin typeface="서울한강 장체L" pitchFamily="18" charset="-127"/>
                <a:ea typeface="서울한강 장체L" pitchFamily="18" charset="-127"/>
              </a:rPr>
              <a:t>”</a:t>
            </a:r>
          </a:p>
        </p:txBody>
      </p:sp>
      <p:pic>
        <p:nvPicPr>
          <p:cNvPr id="33" name="그림 32" descr="influ.png"/>
          <p:cNvPicPr>
            <a:picLocks noChangeAspect="1"/>
          </p:cNvPicPr>
          <p:nvPr/>
        </p:nvPicPr>
        <p:blipFill>
          <a:blip r:embed="rId9" cstate="print"/>
          <a:srcRect r="-2080" b="12931"/>
          <a:stretch>
            <a:fillRect/>
          </a:stretch>
        </p:blipFill>
        <p:spPr>
          <a:xfrm>
            <a:off x="9707879" y="2270760"/>
            <a:ext cx="1679553" cy="1432560"/>
          </a:xfrm>
          <a:prstGeom prst="rect">
            <a:avLst/>
          </a:prstGeom>
        </p:spPr>
      </p:pic>
      <p:pic>
        <p:nvPicPr>
          <p:cNvPr id="36" name="그림 35" descr="edit.png"/>
          <p:cNvPicPr>
            <a:picLocks noChangeAspect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39495" y="198121"/>
            <a:ext cx="650465" cy="650465"/>
          </a:xfrm>
          <a:prstGeom prst="rect">
            <a:avLst/>
          </a:prstGeom>
        </p:spPr>
      </p:pic>
      <p:grpSp>
        <p:nvGrpSpPr>
          <p:cNvPr id="39" name="그룹 16"/>
          <p:cNvGrpSpPr/>
          <p:nvPr/>
        </p:nvGrpSpPr>
        <p:grpSpPr>
          <a:xfrm>
            <a:off x="-25477" y="1625008"/>
            <a:ext cx="2664643" cy="369332"/>
            <a:chOff x="-25477" y="1701208"/>
            <a:chExt cx="2664643" cy="369332"/>
          </a:xfrm>
        </p:grpSpPr>
        <p:sp>
          <p:nvSpPr>
            <p:cNvPr id="42" name="TextBox 41"/>
            <p:cNvSpPr txBox="1"/>
            <p:nvPr/>
          </p:nvSpPr>
          <p:spPr>
            <a:xfrm>
              <a:off x="-25477" y="1701208"/>
              <a:ext cx="2664643" cy="369332"/>
            </a:xfrm>
            <a:prstGeom prst="rect">
              <a:avLst/>
            </a:prstGeom>
            <a:solidFill>
              <a:srgbClr val="00003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1.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목표설정</a:t>
              </a:r>
            </a:p>
          </p:txBody>
        </p:sp>
        <p:pic>
          <p:nvPicPr>
            <p:cNvPr id="43" name="그림 42" descr="edit.png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</a:blip>
            <a:stretch>
              <a:fillRect/>
            </a:stretch>
          </p:blipFill>
          <p:spPr>
            <a:xfrm>
              <a:off x="1234495" y="1754187"/>
              <a:ext cx="259025" cy="259025"/>
            </a:xfrm>
            <a:prstGeom prst="rect">
              <a:avLst/>
            </a:prstGeom>
          </p:spPr>
        </p:pic>
      </p:grpSp>
      <p:sp>
        <p:nvSpPr>
          <p:cNvPr id="44" name="TextBox 43"/>
          <p:cNvSpPr txBox="1"/>
          <p:nvPr/>
        </p:nvSpPr>
        <p:spPr>
          <a:xfrm>
            <a:off x="-25477" y="2205147"/>
            <a:ext cx="266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2. </a:t>
            </a:r>
            <a:r>
              <a:rPr lang="ko-KR" altLang="en-US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제약조건</a:t>
            </a:r>
          </a:p>
          <a:p>
            <a:endParaRPr lang="ko-KR" altLang="en-US" b="1" dirty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2192000" cy="981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8903" y="0"/>
            <a:ext cx="5558419" cy="940282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서울한강 장체L" pitchFamily="18" charset="-127"/>
                <a:ea typeface="서울한강 장체L" pitchFamily="18" charset="-127"/>
              </a:rPr>
              <a:t>목표 설정</a:t>
            </a:r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3139440" y="1603324"/>
            <a:ext cx="8458200" cy="3698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858585"/>
                </a:solidFill>
                <a:effectLst/>
                <a:uLnTx/>
                <a:uFillTx/>
                <a:latin typeface="서울한강 장체L" pitchFamily="18" charset="-127"/>
                <a:ea typeface="서울한강 장체L" pitchFamily="18" charset="-127"/>
              </a:rPr>
              <a:t>1. </a:t>
            </a:r>
            <a:r>
              <a:rPr lang="ko-KR" altLang="en-US" sz="2800" dirty="0" err="1">
                <a:solidFill>
                  <a:srgbClr val="858585"/>
                </a:solidFill>
                <a:latin typeface="서울한강 장체L" pitchFamily="18" charset="-127"/>
                <a:ea typeface="서울한강 장체L" pitchFamily="18" charset="-127"/>
              </a:rPr>
              <a:t>한동대학교</a:t>
            </a:r>
            <a:r>
              <a:rPr lang="ko-KR" altLang="en-US" sz="2800" dirty="0">
                <a:solidFill>
                  <a:srgbClr val="858585"/>
                </a:solidFill>
                <a:latin typeface="서울한강 장체L" pitchFamily="18" charset="-127"/>
                <a:ea typeface="서울한강 장체L" pitchFamily="18" charset="-127"/>
              </a:rPr>
              <a:t> 캠퍼스 내부를 소개한다</a:t>
            </a:r>
            <a:r>
              <a:rPr lang="en-US" altLang="ko-KR" sz="2800" dirty="0">
                <a:solidFill>
                  <a:srgbClr val="858585"/>
                </a:solidFill>
                <a:latin typeface="서울한강 장체L" pitchFamily="18" charset="-127"/>
                <a:ea typeface="서울한강 장체L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858585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2639166" cy="6858000"/>
          </a:xfrm>
          <a:prstGeom prst="rect">
            <a:avLst/>
          </a:prstGeom>
          <a:solidFill>
            <a:srgbClr val="02033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0" y="983909"/>
            <a:ext cx="208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서울한강 장체BL" pitchFamily="18" charset="-127"/>
                <a:ea typeface="서울한강 장체BL" pitchFamily="18" charset="-127"/>
                <a:cs typeface="조선일보명조" pitchFamily="18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서울한강 장체BL" pitchFamily="18" charset="-127"/>
              <a:ea typeface="서울한강 장체BL" pitchFamily="18" charset="-127"/>
              <a:cs typeface="조선일보명조" pitchFamily="18" charset="-127"/>
            </a:endParaRPr>
          </a:p>
        </p:txBody>
      </p:sp>
      <p:pic>
        <p:nvPicPr>
          <p:cNvPr id="42" name="그림 41" descr="book.png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1219200" y="2287532"/>
            <a:ext cx="272788" cy="272788"/>
          </a:xfrm>
          <a:prstGeom prst="rect">
            <a:avLst/>
          </a:prstGeom>
        </p:spPr>
      </p:pic>
      <p:pic>
        <p:nvPicPr>
          <p:cNvPr id="45" name="그림 44" descr="edit.png"/>
          <p:cNvPicPr>
            <a:picLocks noChangeAspect="1"/>
          </p:cNvPicPr>
          <p:nvPr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1341175" y="1708467"/>
            <a:ext cx="259025" cy="259025"/>
          </a:xfrm>
          <a:prstGeom prst="rect">
            <a:avLst/>
          </a:prstGeom>
        </p:spPr>
      </p:pic>
      <p:grpSp>
        <p:nvGrpSpPr>
          <p:cNvPr id="6" name="그룹 45"/>
          <p:cNvGrpSpPr/>
          <p:nvPr/>
        </p:nvGrpSpPr>
        <p:grpSpPr>
          <a:xfrm>
            <a:off x="-25477" y="3397212"/>
            <a:ext cx="2664643" cy="415132"/>
            <a:chOff x="-25477" y="3214332"/>
            <a:chExt cx="2664643" cy="415132"/>
          </a:xfrm>
        </p:grpSpPr>
        <p:sp>
          <p:nvSpPr>
            <p:cNvPr id="47" name="TextBox 46"/>
            <p:cNvSpPr txBox="1"/>
            <p:nvPr/>
          </p:nvSpPr>
          <p:spPr>
            <a:xfrm>
              <a:off x="-25477" y="3214332"/>
              <a:ext cx="2664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4. </a:t>
              </a:r>
              <a:r>
                <a:rPr lang="ko-KR" altLang="en-US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진행상황</a:t>
              </a:r>
              <a:endParaRPr lang="ko-KR" altLang="en-US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pic>
          <p:nvPicPr>
            <p:cNvPr id="48" name="그림 47" descr="eye.png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</a:blip>
            <a:stretch>
              <a:fillRect/>
            </a:stretch>
          </p:blipFill>
          <p:spPr>
            <a:xfrm>
              <a:off x="1171136" y="3230880"/>
              <a:ext cx="398584" cy="3985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51" name="그림 50" descr="settings.png"/>
          <p:cNvPicPr>
            <a:picLocks noChangeAspect="1"/>
          </p:cNvPicPr>
          <p:nvPr/>
        </p:nvPicPr>
        <p:blipFill>
          <a:blip r:embed="rId6" cstate="print">
            <a:lum bright="70000" contrast="-70000"/>
          </a:blip>
          <a:stretch>
            <a:fillRect/>
          </a:stretch>
        </p:blipFill>
        <p:spPr>
          <a:xfrm>
            <a:off x="1528856" y="2865120"/>
            <a:ext cx="269464" cy="269464"/>
          </a:xfrm>
          <a:prstGeom prst="rect">
            <a:avLst/>
          </a:prstGeom>
        </p:spPr>
      </p:pic>
      <p:pic>
        <p:nvPicPr>
          <p:cNvPr id="25" name="그림 24" descr="한동_map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18560" y="2780497"/>
            <a:ext cx="3992880" cy="32959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내용 개체 틀 2"/>
          <p:cNvSpPr txBox="1">
            <a:spLocks/>
          </p:cNvSpPr>
          <p:nvPr/>
        </p:nvSpPr>
        <p:spPr>
          <a:xfrm>
            <a:off x="8732520" y="2282933"/>
            <a:ext cx="2270760" cy="148551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1050" dirty="0">
              <a:solidFill>
                <a:srgbClr val="0B3A8A"/>
              </a:solidFill>
              <a:latin typeface="서울한강 장체L" pitchFamily="18" charset="-127"/>
              <a:ea typeface="서울한강 장체L" pitchFamily="18" charset="-127"/>
            </a:endParaRPr>
          </a:p>
          <a:p>
            <a:pPr marL="0" indent="0" algn="ctr">
              <a:buNone/>
            </a:pPr>
            <a:r>
              <a:rPr lang="ko-KR" altLang="en-US" sz="2200" dirty="0">
                <a:solidFill>
                  <a:srgbClr val="0B3A8A"/>
                </a:solidFill>
                <a:latin typeface="서울한강 장체L" pitchFamily="18" charset="-127"/>
                <a:ea typeface="서울한강 장체L" pitchFamily="18" charset="-127"/>
              </a:rPr>
              <a:t>정확도</a:t>
            </a:r>
            <a:endParaRPr lang="en-US" altLang="ko-KR" sz="2200" dirty="0">
              <a:solidFill>
                <a:srgbClr val="0B3A8A"/>
              </a:solidFill>
              <a:latin typeface="서울한강 장체L" pitchFamily="18" charset="-127"/>
              <a:ea typeface="서울한강 장체L" pitchFamily="18" charset="-127"/>
            </a:endParaRPr>
          </a:p>
          <a:p>
            <a:pPr marL="0" indent="0" algn="ctr">
              <a:buNone/>
            </a:pPr>
            <a:r>
              <a:rPr lang="ko-KR" altLang="en-US" sz="2200" dirty="0">
                <a:solidFill>
                  <a:srgbClr val="0B3A8A"/>
                </a:solidFill>
                <a:latin typeface="서울한강 장체L" pitchFamily="18" charset="-127"/>
                <a:ea typeface="서울한강 장체L" pitchFamily="18" charset="-127"/>
              </a:rPr>
              <a:t>높은 </a:t>
            </a:r>
            <a:endParaRPr lang="en-US" altLang="ko-KR" sz="2200" dirty="0">
              <a:solidFill>
                <a:srgbClr val="0B3A8A"/>
              </a:solidFill>
              <a:latin typeface="서울한강 장체L" pitchFamily="18" charset="-127"/>
              <a:ea typeface="서울한강 장체L" pitchFamily="18" charset="-127"/>
            </a:endParaRPr>
          </a:p>
          <a:p>
            <a:pPr marL="0" indent="0" algn="ctr">
              <a:buNone/>
            </a:pPr>
            <a:r>
              <a:rPr lang="ko-KR" altLang="en-US" sz="2200" dirty="0">
                <a:solidFill>
                  <a:srgbClr val="0B3A8A"/>
                </a:solidFill>
                <a:latin typeface="서울한강 장체L" pitchFamily="18" charset="-127"/>
                <a:ea typeface="서울한강 장체L" pitchFamily="18" charset="-127"/>
              </a:rPr>
              <a:t>정보</a:t>
            </a:r>
            <a:endParaRPr lang="en-US" altLang="ko-KR" sz="2200" dirty="0">
              <a:solidFill>
                <a:srgbClr val="0B3A8A"/>
              </a:solidFill>
              <a:latin typeface="서울한강 장체L" pitchFamily="18" charset="-127"/>
              <a:ea typeface="서울한강 장체L" pitchFamily="18" charset="-127"/>
            </a:endParaRPr>
          </a:p>
          <a:p>
            <a:pPr marL="0" indent="0" algn="ctr">
              <a:buNone/>
            </a:pPr>
            <a:endParaRPr lang="en-US" altLang="ko-KR" sz="2400" dirty="0">
              <a:solidFill>
                <a:srgbClr val="858585"/>
              </a:solidFill>
              <a:latin typeface="서울한강 장체L" pitchFamily="18" charset="-127"/>
              <a:ea typeface="서울한강 장체L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2739567"/>
            <a:ext cx="2664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상세 설계 및 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	</a:t>
            </a:r>
            <a:r>
              <a:rPr lang="ko-KR" altLang="en-US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구현</a:t>
            </a:r>
          </a:p>
          <a:p>
            <a:endParaRPr lang="ko-KR" altLang="en-US" b="1" dirty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23" name="그림 22" descr="edit.png"/>
          <p:cNvPicPr>
            <a:picLocks noChangeAspect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39495" y="198121"/>
            <a:ext cx="650465" cy="650465"/>
          </a:xfrm>
          <a:prstGeom prst="rect">
            <a:avLst/>
          </a:prstGeom>
        </p:spPr>
      </p:pic>
      <p:grpSp>
        <p:nvGrpSpPr>
          <p:cNvPr id="24" name="그룹 16"/>
          <p:cNvGrpSpPr/>
          <p:nvPr/>
        </p:nvGrpSpPr>
        <p:grpSpPr>
          <a:xfrm>
            <a:off x="-25477" y="1625008"/>
            <a:ext cx="2664643" cy="369332"/>
            <a:chOff x="-25477" y="1701208"/>
            <a:chExt cx="2664643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-25477" y="1701208"/>
              <a:ext cx="2664643" cy="369332"/>
            </a:xfrm>
            <a:prstGeom prst="rect">
              <a:avLst/>
            </a:prstGeom>
            <a:solidFill>
              <a:srgbClr val="00003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1.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목표설정</a:t>
              </a:r>
            </a:p>
          </p:txBody>
        </p:sp>
        <p:pic>
          <p:nvPicPr>
            <p:cNvPr id="29" name="그림 28" descr="edit.png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tretch>
              <a:fillRect/>
            </a:stretch>
          </p:blipFill>
          <p:spPr>
            <a:xfrm>
              <a:off x="1234495" y="1754187"/>
              <a:ext cx="259025" cy="259025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-25477" y="2205147"/>
            <a:ext cx="266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2. </a:t>
            </a:r>
            <a:r>
              <a:rPr lang="ko-KR" altLang="en-US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제약조건</a:t>
            </a:r>
          </a:p>
          <a:p>
            <a:endParaRPr lang="ko-KR" altLang="en-US" b="1" dirty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2192000" cy="981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8903" y="0"/>
            <a:ext cx="5558419" cy="940282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서울한강 장체L" pitchFamily="18" charset="-127"/>
                <a:ea typeface="서울한강 장체L" pitchFamily="18" charset="-127"/>
              </a:rPr>
              <a:t>목표 설정</a:t>
            </a:r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3139440" y="1603324"/>
            <a:ext cx="8458200" cy="3698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858585"/>
                </a:solidFill>
                <a:effectLst/>
                <a:uLnTx/>
                <a:uFillTx/>
                <a:latin typeface="서울한강 장체L" pitchFamily="18" charset="-127"/>
                <a:ea typeface="서울한강 장체L" pitchFamily="18" charset="-127"/>
              </a:rPr>
              <a:t>2.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858585"/>
                </a:solidFill>
                <a:effectLst/>
                <a:uLnTx/>
                <a:uFillTx/>
                <a:latin typeface="서울한강 장체L" pitchFamily="18" charset="-127"/>
                <a:ea typeface="서울한강 장체L" pitchFamily="18" charset="-127"/>
              </a:rPr>
              <a:t>호환성 높은 시스템을 지향한다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858585"/>
                </a:solidFill>
                <a:effectLst/>
                <a:uLnTx/>
                <a:uFillTx/>
                <a:latin typeface="서울한강 장체L" pitchFamily="18" charset="-127"/>
                <a:ea typeface="서울한강 장체L" pitchFamily="18" charset="-127"/>
              </a:rPr>
              <a:t>.</a:t>
            </a:r>
            <a:endParaRPr lang="en-US" altLang="ko-KR" sz="2800" dirty="0">
              <a:solidFill>
                <a:srgbClr val="858585"/>
              </a:solidFill>
              <a:latin typeface="서울한강 장체L" pitchFamily="18" charset="-127"/>
              <a:ea typeface="서울한강 장체L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858585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2639166" cy="6858000"/>
          </a:xfrm>
          <a:prstGeom prst="rect">
            <a:avLst/>
          </a:prstGeom>
          <a:solidFill>
            <a:srgbClr val="02033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0" y="983909"/>
            <a:ext cx="208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서울한강 장체BL" pitchFamily="18" charset="-127"/>
                <a:ea typeface="서울한강 장체BL" pitchFamily="18" charset="-127"/>
                <a:cs typeface="조선일보명조" pitchFamily="18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서울한강 장체BL" pitchFamily="18" charset="-127"/>
              <a:ea typeface="서울한강 장체BL" pitchFamily="18" charset="-127"/>
              <a:cs typeface="조선일보명조" pitchFamily="18" charset="-127"/>
            </a:endParaRPr>
          </a:p>
        </p:txBody>
      </p:sp>
      <p:pic>
        <p:nvPicPr>
          <p:cNvPr id="42" name="그림 41" descr="book.png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1188720" y="2287532"/>
            <a:ext cx="272788" cy="272788"/>
          </a:xfrm>
          <a:prstGeom prst="rect">
            <a:avLst/>
          </a:prstGeom>
        </p:spPr>
      </p:pic>
      <p:pic>
        <p:nvPicPr>
          <p:cNvPr id="45" name="그림 44" descr="edit.png"/>
          <p:cNvPicPr>
            <a:picLocks noChangeAspect="1"/>
          </p:cNvPicPr>
          <p:nvPr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1341175" y="1708467"/>
            <a:ext cx="259025" cy="259025"/>
          </a:xfrm>
          <a:prstGeom prst="rect">
            <a:avLst/>
          </a:prstGeom>
        </p:spPr>
      </p:pic>
      <p:grpSp>
        <p:nvGrpSpPr>
          <p:cNvPr id="6" name="그룹 45"/>
          <p:cNvGrpSpPr/>
          <p:nvPr/>
        </p:nvGrpSpPr>
        <p:grpSpPr>
          <a:xfrm>
            <a:off x="-25477" y="3397212"/>
            <a:ext cx="2664643" cy="415132"/>
            <a:chOff x="-25477" y="3214332"/>
            <a:chExt cx="2664643" cy="415132"/>
          </a:xfrm>
        </p:grpSpPr>
        <p:sp>
          <p:nvSpPr>
            <p:cNvPr id="47" name="TextBox 46"/>
            <p:cNvSpPr txBox="1"/>
            <p:nvPr/>
          </p:nvSpPr>
          <p:spPr>
            <a:xfrm>
              <a:off x="-25477" y="3214332"/>
              <a:ext cx="2664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4. </a:t>
              </a:r>
              <a:r>
                <a:rPr lang="ko-KR" altLang="en-US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진행상황</a:t>
              </a:r>
              <a:endParaRPr lang="ko-KR" altLang="en-US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pic>
          <p:nvPicPr>
            <p:cNvPr id="48" name="그림 47" descr="eye.png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</a:blip>
            <a:stretch>
              <a:fillRect/>
            </a:stretch>
          </p:blipFill>
          <p:spPr>
            <a:xfrm>
              <a:off x="1171136" y="3230880"/>
              <a:ext cx="398584" cy="3985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51" name="그림 50" descr="settings.png"/>
          <p:cNvPicPr>
            <a:picLocks noChangeAspect="1"/>
          </p:cNvPicPr>
          <p:nvPr/>
        </p:nvPicPr>
        <p:blipFill>
          <a:blip r:embed="rId6" cstate="print">
            <a:lum bright="70000" contrast="-70000"/>
          </a:blip>
          <a:stretch>
            <a:fillRect/>
          </a:stretch>
        </p:blipFill>
        <p:spPr>
          <a:xfrm>
            <a:off x="1528856" y="2865120"/>
            <a:ext cx="269464" cy="269464"/>
          </a:xfrm>
          <a:prstGeom prst="rect">
            <a:avLst/>
          </a:prstGeom>
        </p:spPr>
      </p:pic>
      <p:sp>
        <p:nvSpPr>
          <p:cNvPr id="26" name="내용 개체 틀 2"/>
          <p:cNvSpPr txBox="1">
            <a:spLocks/>
          </p:cNvSpPr>
          <p:nvPr/>
        </p:nvSpPr>
        <p:spPr>
          <a:xfrm>
            <a:off x="8732520" y="2282933"/>
            <a:ext cx="2270760" cy="148551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1050" dirty="0">
              <a:solidFill>
                <a:srgbClr val="0B3A8A"/>
              </a:solidFill>
              <a:latin typeface="서울한강 장체L" pitchFamily="18" charset="-127"/>
              <a:ea typeface="서울한강 장체L" pitchFamily="18" charset="-127"/>
            </a:endParaRPr>
          </a:p>
          <a:p>
            <a:pPr marL="0" indent="0" algn="ctr">
              <a:buNone/>
            </a:pPr>
            <a:r>
              <a:rPr lang="ko-KR" altLang="en-US" sz="2200" dirty="0" err="1">
                <a:solidFill>
                  <a:srgbClr val="0B3A8A"/>
                </a:solidFill>
                <a:latin typeface="서울한강 장체L" pitchFamily="18" charset="-127"/>
                <a:ea typeface="서울한강 장체L" pitchFamily="18" charset="-127"/>
              </a:rPr>
              <a:t>안드로이드</a:t>
            </a:r>
            <a:r>
              <a:rPr lang="ko-KR" altLang="en-US" sz="2200" dirty="0">
                <a:solidFill>
                  <a:srgbClr val="0B3A8A"/>
                </a:solidFill>
                <a:latin typeface="서울한강 장체L" pitchFamily="18" charset="-127"/>
                <a:ea typeface="서울한강 장체L" pitchFamily="18" charset="-127"/>
              </a:rPr>
              <a:t> </a:t>
            </a:r>
            <a:endParaRPr lang="en-US" altLang="ko-KR" sz="2200" dirty="0">
              <a:solidFill>
                <a:srgbClr val="0B3A8A"/>
              </a:solidFill>
              <a:latin typeface="서울한강 장체L" pitchFamily="18" charset="-127"/>
              <a:ea typeface="서울한강 장체L" pitchFamily="18" charset="-127"/>
            </a:endParaRPr>
          </a:p>
          <a:p>
            <a:pPr marL="0" indent="0" algn="ctr">
              <a:buNone/>
            </a:pPr>
            <a:r>
              <a:rPr lang="ko-KR" altLang="en-US" sz="2200" dirty="0">
                <a:solidFill>
                  <a:srgbClr val="0B3A8A"/>
                </a:solidFill>
                <a:latin typeface="서울한강 장체L" pitchFamily="18" charset="-127"/>
                <a:ea typeface="서울한강 장체L" pitchFamily="18" charset="-127"/>
              </a:rPr>
              <a:t>시스템</a:t>
            </a:r>
            <a:endParaRPr lang="en-US" altLang="ko-KR" sz="2200" dirty="0">
              <a:solidFill>
                <a:srgbClr val="0B3A8A"/>
              </a:solidFill>
              <a:latin typeface="서울한강 장체L" pitchFamily="18" charset="-127"/>
              <a:ea typeface="서울한강 장체L" pitchFamily="18" charset="-127"/>
            </a:endParaRPr>
          </a:p>
          <a:p>
            <a:pPr marL="0" indent="0" algn="ctr">
              <a:buNone/>
            </a:pPr>
            <a:endParaRPr lang="en-US" altLang="ko-KR" sz="2400" dirty="0">
              <a:solidFill>
                <a:srgbClr val="858585"/>
              </a:solidFill>
              <a:latin typeface="서울한강 장체L" pitchFamily="18" charset="-127"/>
              <a:ea typeface="서울한강 장체L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2739567"/>
            <a:ext cx="2664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상세 설계 및 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	</a:t>
            </a:r>
            <a:r>
              <a:rPr lang="ko-KR" altLang="en-US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구현</a:t>
            </a:r>
          </a:p>
          <a:p>
            <a:endParaRPr lang="ko-KR" altLang="en-US" b="1" dirty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8732520" y="4172693"/>
            <a:ext cx="2270760" cy="148551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1050" dirty="0">
              <a:solidFill>
                <a:srgbClr val="0B3A8A"/>
              </a:solidFill>
              <a:latin typeface="서울한강 장체L" pitchFamily="18" charset="-127"/>
              <a:ea typeface="서울한강 장체L" pitchFamily="18" charset="-127"/>
            </a:endParaRPr>
          </a:p>
          <a:p>
            <a:pPr marL="0" indent="0" algn="ctr">
              <a:buNone/>
            </a:pPr>
            <a:r>
              <a:rPr lang="ko-KR" altLang="en-US" sz="2200" dirty="0">
                <a:solidFill>
                  <a:srgbClr val="0B3A8A"/>
                </a:solidFill>
                <a:latin typeface="서울한강 장체L" pitchFamily="18" charset="-127"/>
                <a:ea typeface="서울한강 장체L" pitchFamily="18" charset="-127"/>
              </a:rPr>
              <a:t>가벼운 </a:t>
            </a:r>
            <a:r>
              <a:rPr lang="en-US" altLang="ko-KR" sz="2200" dirty="0" err="1">
                <a:solidFill>
                  <a:srgbClr val="0B3A8A"/>
                </a:solidFill>
                <a:latin typeface="서울한강 장체L" pitchFamily="18" charset="-127"/>
                <a:ea typeface="서울한강 장체L" pitchFamily="18" charset="-127"/>
              </a:rPr>
              <a:t>Applicaiton</a:t>
            </a:r>
            <a:endParaRPr lang="en-US" altLang="ko-KR" sz="2200" dirty="0">
              <a:solidFill>
                <a:srgbClr val="0B3A8A"/>
              </a:solidFill>
              <a:latin typeface="서울한강 장체L" pitchFamily="18" charset="-127"/>
              <a:ea typeface="서울한강 장체L" pitchFamily="18" charset="-127"/>
            </a:endParaRPr>
          </a:p>
        </p:txBody>
      </p:sp>
      <p:grpSp>
        <p:nvGrpSpPr>
          <p:cNvPr id="7" name="그룹 23"/>
          <p:cNvGrpSpPr/>
          <p:nvPr/>
        </p:nvGrpSpPr>
        <p:grpSpPr>
          <a:xfrm>
            <a:off x="4221480" y="2298794"/>
            <a:ext cx="2392680" cy="4178206"/>
            <a:chOff x="431540" y="1380266"/>
            <a:chExt cx="3120932" cy="5477734"/>
          </a:xfrm>
        </p:grpSpPr>
        <p:grpSp>
          <p:nvGrpSpPr>
            <p:cNvPr id="8" name="그룹 100"/>
            <p:cNvGrpSpPr/>
            <p:nvPr/>
          </p:nvGrpSpPr>
          <p:grpSpPr>
            <a:xfrm>
              <a:off x="431540" y="1380266"/>
              <a:ext cx="3120932" cy="5477734"/>
              <a:chOff x="88900" y="887230"/>
              <a:chExt cx="2754908" cy="5004556"/>
            </a:xfrm>
          </p:grpSpPr>
          <p:grpSp>
            <p:nvGrpSpPr>
              <p:cNvPr id="9" name="그룹 171"/>
              <p:cNvGrpSpPr/>
              <p:nvPr/>
            </p:nvGrpSpPr>
            <p:grpSpPr>
              <a:xfrm>
                <a:off x="88900" y="887230"/>
                <a:ext cx="2754908" cy="5004556"/>
                <a:chOff x="287524" y="1052736"/>
                <a:chExt cx="2304256" cy="4500500"/>
              </a:xfrm>
            </p:grpSpPr>
            <p:grpSp>
              <p:nvGrpSpPr>
                <p:cNvPr id="10" name="그룹 19"/>
                <p:cNvGrpSpPr/>
                <p:nvPr/>
              </p:nvGrpSpPr>
              <p:grpSpPr>
                <a:xfrm>
                  <a:off x="287524" y="1052736"/>
                  <a:ext cx="2304256" cy="4500500"/>
                  <a:chOff x="287524" y="1052736"/>
                  <a:chExt cx="2304256" cy="4500500"/>
                </a:xfrm>
              </p:grpSpPr>
              <p:sp>
                <p:nvSpPr>
                  <p:cNvPr id="36" name="모서리가 둥근 직사각형 35"/>
                  <p:cNvSpPr/>
                  <p:nvPr/>
                </p:nvSpPr>
                <p:spPr>
                  <a:xfrm>
                    <a:off x="287524" y="1052736"/>
                    <a:ext cx="2304256" cy="45005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0" name="직사각형 39"/>
                  <p:cNvSpPr/>
                  <p:nvPr/>
                </p:nvSpPr>
                <p:spPr>
                  <a:xfrm>
                    <a:off x="431540" y="1520788"/>
                    <a:ext cx="2016224" cy="3564396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43" name="모서리가 둥근 직사각형 42"/>
                  <p:cNvSpPr/>
                  <p:nvPr/>
                </p:nvSpPr>
                <p:spPr>
                  <a:xfrm>
                    <a:off x="1187624" y="5229200"/>
                    <a:ext cx="576064" cy="108012"/>
                  </a:xfrm>
                  <a:prstGeom prst="round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dk1"/>
                  </a:lnRef>
                  <a:fillRef idx="3">
                    <a:schemeClr val="dk1"/>
                  </a:fillRef>
                  <a:effectRef idx="2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직사각형 45"/>
                  <p:cNvSpPr/>
                  <p:nvPr/>
                </p:nvSpPr>
                <p:spPr>
                  <a:xfrm>
                    <a:off x="719572" y="5229200"/>
                    <a:ext cx="144016" cy="10801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49" name="직선 연결선 48"/>
                  <p:cNvCxnSpPr>
                    <a:stCxn id="46" idx="1"/>
                    <a:endCxn id="46" idx="3"/>
                  </p:cNvCxnSpPr>
                  <p:nvPr/>
                </p:nvCxnSpPr>
                <p:spPr>
                  <a:xfrm>
                    <a:off x="719572" y="5283206"/>
                    <a:ext cx="144016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오른쪽으로 구부러진 화살표 49"/>
                  <p:cNvSpPr/>
                  <p:nvPr/>
                </p:nvSpPr>
                <p:spPr>
                  <a:xfrm flipH="1" flipV="1">
                    <a:off x="2051720" y="5229200"/>
                    <a:ext cx="180020" cy="108012"/>
                  </a:xfrm>
                  <a:prstGeom prst="curvedRightArrow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4" name="TextBox 33"/>
                <p:cNvSpPr txBox="1"/>
                <p:nvPr/>
              </p:nvSpPr>
              <p:spPr>
                <a:xfrm>
                  <a:off x="669927" y="1539195"/>
                  <a:ext cx="1422837" cy="332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n w="12700">
                        <a:solidFill>
                          <a:schemeClr val="tx1"/>
                        </a:solidFill>
                      </a:ln>
                    </a:rPr>
                    <a:t>Open Campus</a:t>
                  </a:r>
                  <a:endParaRPr lang="ko-KR" altLang="en-US" dirty="0">
                    <a:ln w="12700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87198" y="3565144"/>
                  <a:ext cx="1228424" cy="830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4500000"/>
                    </a:lightRig>
                  </a:scene3d>
                  <a:sp3d contourW="6350" prstMaterial="metal">
                    <a:bevelT w="127000" h="31750" prst="relaxedInset"/>
                    <a:contourClr>
                      <a:schemeClr val="accent1">
                        <a:shade val="75000"/>
                      </a:schemeClr>
                    </a:contourClr>
                  </a:sp3d>
                </a:bodyPr>
                <a:lstStyle/>
                <a:p>
                  <a:r>
                    <a:rPr lang="en-US" altLang="ko-KR" b="1" cap="all" dirty="0" err="1">
                      <a:ln w="0"/>
                      <a:gradFill flip="none">
                        <a:gsLst>
                          <a:gs pos="0">
                            <a:schemeClr val="accent1">
                              <a:tint val="75000"/>
                              <a:shade val="75000"/>
                              <a:satMod val="170000"/>
                            </a:schemeClr>
                          </a:gs>
                          <a:gs pos="49000">
                            <a:schemeClr val="accent1">
                              <a:tint val="88000"/>
                              <a:shade val="65000"/>
                              <a:satMod val="172000"/>
                            </a:schemeClr>
                          </a:gs>
                          <a:gs pos="50000">
                            <a:schemeClr val="accent1">
                              <a:shade val="65000"/>
                              <a:satMod val="130000"/>
                            </a:schemeClr>
                          </a:gs>
                          <a:gs pos="92000">
                            <a:schemeClr val="accent1">
                              <a:shade val="50000"/>
                              <a:satMod val="120000"/>
                            </a:schemeClr>
                          </a:gs>
                          <a:gs pos="100000">
                            <a:schemeClr val="accent1">
                              <a:shade val="48000"/>
                              <a:satMod val="120000"/>
                            </a:schemeClr>
                          </a:gs>
                        </a:gsLst>
                        <a:lin ang="5400000"/>
                      </a:gradFill>
                      <a:effectLst>
                        <a:reflection blurRad="12700" stA="50000" endPos="50000" dist="5000" dir="5400000" sy="-100000" rotWithShape="0"/>
                      </a:effectLst>
                    </a:rPr>
                    <a:t>Handong</a:t>
                  </a:r>
                  <a:endParaRPr lang="en-US" altLang="ko-KR" b="1" cap="all" dirty="0">
                    <a:ln w="0"/>
                    <a:gradFill flip="none">
                      <a:gsLst>
                        <a:gs pos="0">
                          <a:schemeClr val="accent1">
                            <a:tint val="75000"/>
                            <a:shade val="75000"/>
                            <a:satMod val="170000"/>
                          </a:schemeClr>
                        </a:gs>
                        <a:gs pos="49000">
                          <a:schemeClr val="accent1">
                            <a:tint val="88000"/>
                            <a:shade val="65000"/>
                            <a:satMod val="172000"/>
                          </a:schemeClr>
                        </a:gs>
                        <a:gs pos="50000">
                          <a:schemeClr val="accent1">
                            <a:shade val="65000"/>
                            <a:satMod val="130000"/>
                          </a:schemeClr>
                        </a:gs>
                        <a:gs pos="92000">
                          <a:schemeClr val="accent1">
                            <a:shade val="50000"/>
                            <a:satMod val="120000"/>
                          </a:schemeClr>
                        </a:gs>
                        <a:gs pos="100000">
                          <a:schemeClr val="accent1">
                            <a:shade val="48000"/>
                            <a:satMod val="120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50000" endPos="50000" dist="5000" dir="5400000" sy="-100000" rotWithShape="0"/>
                    </a:effectLst>
                  </a:endParaRPr>
                </a:p>
                <a:p>
                  <a:r>
                    <a:rPr lang="en-US" altLang="ko-KR" b="1" cap="all" dirty="0">
                      <a:ln w="0"/>
                      <a:gradFill flip="none">
                        <a:gsLst>
                          <a:gs pos="0">
                            <a:schemeClr val="accent1">
                              <a:tint val="75000"/>
                              <a:shade val="75000"/>
                              <a:satMod val="170000"/>
                            </a:schemeClr>
                          </a:gs>
                          <a:gs pos="49000">
                            <a:schemeClr val="accent1">
                              <a:tint val="88000"/>
                              <a:shade val="65000"/>
                              <a:satMod val="172000"/>
                            </a:schemeClr>
                          </a:gs>
                          <a:gs pos="50000">
                            <a:schemeClr val="accent1">
                              <a:shade val="65000"/>
                              <a:satMod val="130000"/>
                            </a:schemeClr>
                          </a:gs>
                          <a:gs pos="92000">
                            <a:schemeClr val="accent1">
                              <a:shade val="50000"/>
                              <a:satMod val="120000"/>
                            </a:schemeClr>
                          </a:gs>
                          <a:gs pos="100000">
                            <a:schemeClr val="accent1">
                              <a:shade val="48000"/>
                              <a:satMod val="120000"/>
                            </a:schemeClr>
                          </a:gs>
                        </a:gsLst>
                        <a:lin ang="5400000"/>
                      </a:gradFill>
                      <a:effectLst>
                        <a:reflection blurRad="12700" stA="50000" endPos="50000" dist="5000" dir="5400000" sy="-100000" rotWithShape="0"/>
                      </a:effectLst>
                    </a:rPr>
                    <a:t>Global</a:t>
                  </a:r>
                </a:p>
                <a:p>
                  <a:r>
                    <a:rPr lang="en-US" altLang="ko-KR" b="1" cap="all" dirty="0">
                      <a:ln w="0"/>
                      <a:gradFill flip="none">
                        <a:gsLst>
                          <a:gs pos="0">
                            <a:schemeClr val="accent1">
                              <a:tint val="75000"/>
                              <a:shade val="75000"/>
                              <a:satMod val="170000"/>
                            </a:schemeClr>
                          </a:gs>
                          <a:gs pos="49000">
                            <a:schemeClr val="accent1">
                              <a:tint val="88000"/>
                              <a:shade val="65000"/>
                              <a:satMod val="172000"/>
                            </a:schemeClr>
                          </a:gs>
                          <a:gs pos="50000">
                            <a:schemeClr val="accent1">
                              <a:shade val="65000"/>
                              <a:satMod val="130000"/>
                            </a:schemeClr>
                          </a:gs>
                          <a:gs pos="92000">
                            <a:schemeClr val="accent1">
                              <a:shade val="50000"/>
                              <a:satMod val="120000"/>
                            </a:schemeClr>
                          </a:gs>
                          <a:gs pos="100000">
                            <a:schemeClr val="accent1">
                              <a:shade val="48000"/>
                              <a:satMod val="120000"/>
                            </a:schemeClr>
                          </a:gs>
                        </a:gsLst>
                        <a:lin ang="5400000"/>
                      </a:gradFill>
                      <a:effectLst>
                        <a:reflection blurRad="12700" stA="50000" endPos="50000" dist="5000" dir="5400000" sy="-100000" rotWithShape="0"/>
                      </a:effectLst>
                    </a:rPr>
                    <a:t>University</a:t>
                  </a:r>
                  <a:endParaRPr lang="ko-KR" altLang="en-US" b="1" cap="all" dirty="0">
                    <a:ln w="0"/>
                    <a:gradFill flip="none">
                      <a:gsLst>
                        <a:gs pos="0">
                          <a:schemeClr val="accent1">
                            <a:tint val="75000"/>
                            <a:shade val="75000"/>
                            <a:satMod val="170000"/>
                          </a:schemeClr>
                        </a:gs>
                        <a:gs pos="49000">
                          <a:schemeClr val="accent1">
                            <a:tint val="88000"/>
                            <a:shade val="65000"/>
                            <a:satMod val="172000"/>
                          </a:schemeClr>
                        </a:gs>
                        <a:gs pos="50000">
                          <a:schemeClr val="accent1">
                            <a:shade val="65000"/>
                            <a:satMod val="130000"/>
                          </a:schemeClr>
                        </a:gs>
                        <a:gs pos="92000">
                          <a:schemeClr val="accent1">
                            <a:shade val="50000"/>
                            <a:satMod val="120000"/>
                          </a:schemeClr>
                        </a:gs>
                        <a:gs pos="100000">
                          <a:schemeClr val="accent1">
                            <a:shade val="48000"/>
                            <a:satMod val="120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50000" endPos="50000" dist="5000" dir="5400000" sy="-100000" rotWithShape="0"/>
                    </a:effectLst>
                  </a:endParaRPr>
                </a:p>
              </p:txBody>
            </p:sp>
          </p:grpSp>
          <p:cxnSp>
            <p:nvCxnSpPr>
              <p:cNvPr id="31" name="직선 연결선 30"/>
              <p:cNvCxnSpPr/>
              <p:nvPr/>
            </p:nvCxnSpPr>
            <p:spPr>
              <a:xfrm>
                <a:off x="251520" y="1844824"/>
                <a:ext cx="239426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23628" y="2636912"/>
              <a:ext cx="1417420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2" name="그림 51" descr="edit.png"/>
          <p:cNvPicPr>
            <a:picLocks noChangeAspect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39495" y="198121"/>
            <a:ext cx="650465" cy="65046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-25477" y="2205147"/>
            <a:ext cx="266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2. </a:t>
            </a:r>
            <a:r>
              <a:rPr lang="ko-KR" altLang="en-US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제약조건</a:t>
            </a:r>
          </a:p>
          <a:p>
            <a:endParaRPr lang="ko-KR" altLang="en-US" b="1" dirty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-25477" y="1625008"/>
            <a:ext cx="2664643" cy="369332"/>
          </a:xfrm>
          <a:prstGeom prst="rect">
            <a:avLst/>
          </a:prstGeom>
          <a:solidFill>
            <a:srgbClr val="000032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목표설정</a:t>
            </a:r>
          </a:p>
        </p:txBody>
      </p:sp>
      <p:pic>
        <p:nvPicPr>
          <p:cNvPr id="56" name="그림 55" descr="edit.png"/>
          <p:cNvPicPr>
            <a:picLocks noChangeAspect="1"/>
          </p:cNvPicPr>
          <p:nvPr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1234495" y="1677987"/>
            <a:ext cx="259025" cy="259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2192000" cy="981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8903" y="0"/>
            <a:ext cx="5558419" cy="940282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서울한강 장체L" pitchFamily="18" charset="-127"/>
                <a:ea typeface="서울한강 장체L" pitchFamily="18" charset="-127"/>
              </a:rPr>
              <a:t>목표 설정</a:t>
            </a:r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3139440" y="1603324"/>
            <a:ext cx="8458200" cy="3698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858585"/>
                </a:solidFill>
                <a:effectLst/>
                <a:uLnTx/>
                <a:uFillTx/>
                <a:latin typeface="서울한강 장체L" pitchFamily="18" charset="-127"/>
                <a:ea typeface="서울한강 장체L" pitchFamily="18" charset="-127"/>
              </a:rPr>
              <a:t>3. </a:t>
            </a:r>
            <a:r>
              <a:rPr lang="en-US" altLang="ko-KR" sz="2800" noProof="0" dirty="0">
                <a:solidFill>
                  <a:srgbClr val="858585"/>
                </a:solidFill>
                <a:latin typeface="서울한강 장체L" pitchFamily="18" charset="-127"/>
                <a:ea typeface="서울한강 장체L" pitchFamily="18" charset="-127"/>
              </a:rPr>
              <a:t>AR</a:t>
            </a:r>
            <a:r>
              <a:rPr lang="ko-KR" altLang="en-US" sz="2800" noProof="0" dirty="0">
                <a:solidFill>
                  <a:srgbClr val="858585"/>
                </a:solidFill>
                <a:latin typeface="서울한강 장체L" pitchFamily="18" charset="-127"/>
                <a:ea typeface="서울한강 장체L" pitchFamily="18" charset="-127"/>
              </a:rPr>
              <a:t>적 요소를 도입한다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858585"/>
                </a:solidFill>
                <a:effectLst/>
                <a:uLnTx/>
                <a:uFillTx/>
                <a:latin typeface="서울한강 장체L" pitchFamily="18" charset="-127"/>
                <a:ea typeface="서울한강 장체L" pitchFamily="18" charset="-127"/>
              </a:rPr>
              <a:t>.</a:t>
            </a:r>
            <a:endParaRPr lang="en-US" altLang="ko-KR" sz="2800" dirty="0">
              <a:solidFill>
                <a:srgbClr val="858585"/>
              </a:solidFill>
              <a:latin typeface="서울한강 장체L" pitchFamily="18" charset="-127"/>
              <a:ea typeface="서울한강 장체L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858585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2639166" cy="6858000"/>
          </a:xfrm>
          <a:prstGeom prst="rect">
            <a:avLst/>
          </a:prstGeom>
          <a:solidFill>
            <a:srgbClr val="02033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0" y="983909"/>
            <a:ext cx="208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서울한강 장체BL" pitchFamily="18" charset="-127"/>
                <a:ea typeface="서울한강 장체BL" pitchFamily="18" charset="-127"/>
                <a:cs typeface="조선일보명조" pitchFamily="18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서울한강 장체BL" pitchFamily="18" charset="-127"/>
              <a:ea typeface="서울한강 장체BL" pitchFamily="18" charset="-127"/>
              <a:cs typeface="조선일보명조" pitchFamily="18" charset="-127"/>
            </a:endParaRPr>
          </a:p>
        </p:txBody>
      </p:sp>
      <p:pic>
        <p:nvPicPr>
          <p:cNvPr id="45" name="그림 44" descr="edit.png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1341175" y="1708467"/>
            <a:ext cx="259025" cy="259025"/>
          </a:xfrm>
          <a:prstGeom prst="rect">
            <a:avLst/>
          </a:prstGeom>
        </p:spPr>
      </p:pic>
      <p:grpSp>
        <p:nvGrpSpPr>
          <p:cNvPr id="6" name="그룹 45"/>
          <p:cNvGrpSpPr/>
          <p:nvPr/>
        </p:nvGrpSpPr>
        <p:grpSpPr>
          <a:xfrm>
            <a:off x="-25477" y="3397212"/>
            <a:ext cx="2664643" cy="415132"/>
            <a:chOff x="-25477" y="3214332"/>
            <a:chExt cx="2664643" cy="415132"/>
          </a:xfrm>
        </p:grpSpPr>
        <p:sp>
          <p:nvSpPr>
            <p:cNvPr id="47" name="TextBox 46"/>
            <p:cNvSpPr txBox="1"/>
            <p:nvPr/>
          </p:nvSpPr>
          <p:spPr>
            <a:xfrm>
              <a:off x="-25477" y="3214332"/>
              <a:ext cx="2664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4. </a:t>
              </a:r>
              <a:r>
                <a:rPr lang="ko-KR" altLang="en-US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진행상황</a:t>
              </a:r>
              <a:endParaRPr lang="ko-KR" altLang="en-US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pic>
          <p:nvPicPr>
            <p:cNvPr id="48" name="그림 47" descr="eye.png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tretch>
              <a:fillRect/>
            </a:stretch>
          </p:blipFill>
          <p:spPr>
            <a:xfrm>
              <a:off x="1171136" y="3230880"/>
              <a:ext cx="398584" cy="3985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51" name="그림 50" descr="settings.png"/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tretch>
            <a:fillRect/>
          </a:stretch>
        </p:blipFill>
        <p:spPr>
          <a:xfrm>
            <a:off x="1528856" y="2865120"/>
            <a:ext cx="269464" cy="269464"/>
          </a:xfrm>
          <a:prstGeom prst="rect">
            <a:avLst/>
          </a:prstGeom>
        </p:spPr>
      </p:pic>
      <p:sp>
        <p:nvSpPr>
          <p:cNvPr id="26" name="내용 개체 틀 2"/>
          <p:cNvSpPr txBox="1">
            <a:spLocks/>
          </p:cNvSpPr>
          <p:nvPr/>
        </p:nvSpPr>
        <p:spPr>
          <a:xfrm>
            <a:off x="8732520" y="1551413"/>
            <a:ext cx="2270760" cy="148551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1050" dirty="0">
              <a:solidFill>
                <a:srgbClr val="0B3A8A"/>
              </a:solidFill>
              <a:latin typeface="서울한강 장체L" pitchFamily="18" charset="-127"/>
              <a:ea typeface="서울한강 장체L" pitchFamily="18" charset="-127"/>
            </a:endParaRPr>
          </a:p>
          <a:p>
            <a:pPr marL="0" indent="0" algn="ctr">
              <a:buNone/>
            </a:pPr>
            <a:r>
              <a:rPr lang="ko-KR" altLang="en-US" sz="2200" dirty="0" err="1">
                <a:solidFill>
                  <a:srgbClr val="0B3A8A"/>
                </a:solidFill>
                <a:latin typeface="서울한강 장체L" pitchFamily="18" charset="-127"/>
                <a:ea typeface="서울한강 장체L" pitchFamily="18" charset="-127"/>
              </a:rPr>
              <a:t>한동의</a:t>
            </a:r>
            <a:r>
              <a:rPr lang="ko-KR" altLang="en-US" sz="2200" dirty="0">
                <a:solidFill>
                  <a:srgbClr val="0B3A8A"/>
                </a:solidFill>
                <a:latin typeface="서울한강 장체L" pitchFamily="18" charset="-127"/>
                <a:ea typeface="서울한강 장체L" pitchFamily="18" charset="-127"/>
              </a:rPr>
              <a:t> 풍경을 소개</a:t>
            </a:r>
            <a:endParaRPr lang="en-US" altLang="ko-KR" sz="2200" dirty="0">
              <a:solidFill>
                <a:srgbClr val="0B3A8A"/>
              </a:solidFill>
              <a:latin typeface="서울한강 장체L" pitchFamily="18" charset="-127"/>
              <a:ea typeface="서울한강 장체L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2739567"/>
            <a:ext cx="2664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상세 설계 및 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	</a:t>
            </a:r>
            <a:r>
              <a:rPr lang="ko-KR" altLang="en-US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구현</a:t>
            </a:r>
          </a:p>
          <a:p>
            <a:endParaRPr lang="ko-KR" altLang="en-US" b="1" dirty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8732520" y="3319253"/>
            <a:ext cx="2270760" cy="148551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1050" dirty="0">
              <a:solidFill>
                <a:srgbClr val="0B3A8A"/>
              </a:solidFill>
              <a:latin typeface="서울한강 장체L" pitchFamily="18" charset="-127"/>
              <a:ea typeface="서울한강 장체L" pitchFamily="18" charset="-127"/>
            </a:endParaRPr>
          </a:p>
          <a:p>
            <a:pPr marL="0" indent="0" algn="ctr">
              <a:buNone/>
            </a:pPr>
            <a:r>
              <a:rPr lang="ko-KR" altLang="en-US" sz="2200" dirty="0">
                <a:solidFill>
                  <a:srgbClr val="0B3A8A"/>
                </a:solidFill>
                <a:latin typeface="서울한강 장체L" pitchFamily="18" charset="-127"/>
                <a:ea typeface="서울한강 장체L" pitchFamily="18" charset="-127"/>
              </a:rPr>
              <a:t>체험</a:t>
            </a:r>
            <a:endParaRPr lang="en-US" altLang="ko-KR" sz="2200" dirty="0">
              <a:solidFill>
                <a:srgbClr val="0B3A8A"/>
              </a:solidFill>
              <a:latin typeface="서울한강 장체L" pitchFamily="18" charset="-127"/>
              <a:ea typeface="서울한강 장체L" pitchFamily="18" charset="-127"/>
            </a:endParaRPr>
          </a:p>
        </p:txBody>
      </p:sp>
      <p:sp>
        <p:nvSpPr>
          <p:cNvPr id="52" name="내용 개체 틀 2"/>
          <p:cNvSpPr txBox="1">
            <a:spLocks/>
          </p:cNvSpPr>
          <p:nvPr/>
        </p:nvSpPr>
        <p:spPr>
          <a:xfrm>
            <a:off x="8717280" y="5052444"/>
            <a:ext cx="2270760" cy="148551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1050" dirty="0">
              <a:solidFill>
                <a:srgbClr val="0B3A8A"/>
              </a:solidFill>
              <a:latin typeface="서울한강 장체L" pitchFamily="18" charset="-127"/>
              <a:ea typeface="서울한강 장체L" pitchFamily="18" charset="-127"/>
            </a:endParaRPr>
          </a:p>
          <a:p>
            <a:pPr marL="0" indent="0" algn="ctr">
              <a:buNone/>
            </a:pPr>
            <a:r>
              <a:rPr lang="ko-KR" altLang="en-US" sz="2200" dirty="0">
                <a:solidFill>
                  <a:srgbClr val="0B3A8A"/>
                </a:solidFill>
                <a:latin typeface="서울한강 장체L" pitchFamily="18" charset="-127"/>
                <a:ea typeface="서울한강 장체L" pitchFamily="18" charset="-127"/>
              </a:rPr>
              <a:t>동작 중 다른 애플리케이션에 영향을 주지 않음</a:t>
            </a:r>
            <a:endParaRPr lang="en-US" altLang="ko-KR" sz="2200" dirty="0">
              <a:solidFill>
                <a:srgbClr val="0B3A8A"/>
              </a:solidFill>
              <a:latin typeface="서울한강 장체L" pitchFamily="18" charset="-127"/>
              <a:ea typeface="서울한강 장체L" pitchFamily="18" charset="-127"/>
            </a:endParaRPr>
          </a:p>
        </p:txBody>
      </p:sp>
      <p:pic>
        <p:nvPicPr>
          <p:cNvPr id="53" name="그림 52" descr="pokemon.png"/>
          <p:cNvPicPr>
            <a:picLocks noChangeAspect="1"/>
          </p:cNvPicPr>
          <p:nvPr/>
        </p:nvPicPr>
        <p:blipFill>
          <a:blip r:embed="rId6" cstate="print"/>
          <a:srcRect r="1222" b="13452"/>
          <a:stretch>
            <a:fillRect/>
          </a:stretch>
        </p:blipFill>
        <p:spPr>
          <a:xfrm>
            <a:off x="3261360" y="2464671"/>
            <a:ext cx="3535680" cy="3097930"/>
          </a:xfrm>
          <a:prstGeom prst="rect">
            <a:avLst/>
          </a:prstGeom>
        </p:spPr>
      </p:pic>
      <p:pic>
        <p:nvPicPr>
          <p:cNvPr id="24" name="그림 23" descr="edit.png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39495" y="198121"/>
            <a:ext cx="650465" cy="65046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-25477" y="2205147"/>
            <a:ext cx="266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2. </a:t>
            </a:r>
            <a:r>
              <a:rPr lang="ko-KR" altLang="en-US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제약조건</a:t>
            </a:r>
          </a:p>
          <a:p>
            <a:endParaRPr lang="ko-KR" altLang="en-US" b="1" dirty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pic>
        <p:nvPicPr>
          <p:cNvPr id="27" name="그림 26" descr="book.png"/>
          <p:cNvPicPr>
            <a:picLocks noChangeAspect="1"/>
          </p:cNvPicPr>
          <p:nvPr/>
        </p:nvPicPr>
        <p:blipFill>
          <a:blip r:embed="rId8" cstate="print">
            <a:lum bright="70000" contrast="-70000"/>
          </a:blip>
          <a:stretch>
            <a:fillRect/>
          </a:stretch>
        </p:blipFill>
        <p:spPr>
          <a:xfrm>
            <a:off x="1203960" y="2272292"/>
            <a:ext cx="272788" cy="27278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-25477" y="1625008"/>
            <a:ext cx="2664643" cy="369332"/>
          </a:xfrm>
          <a:prstGeom prst="rect">
            <a:avLst/>
          </a:prstGeom>
          <a:solidFill>
            <a:srgbClr val="000032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목표설정</a:t>
            </a:r>
          </a:p>
        </p:txBody>
      </p:sp>
      <p:pic>
        <p:nvPicPr>
          <p:cNvPr id="30" name="그림 29" descr="edit.png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1234495" y="1677987"/>
            <a:ext cx="259025" cy="259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2192000" cy="981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8903" y="0"/>
            <a:ext cx="5558419" cy="940282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서울한강 장체L" pitchFamily="18" charset="-127"/>
                <a:ea typeface="서울한강 장체L" pitchFamily="18" charset="-127"/>
              </a:rPr>
              <a:t>제약조건</a:t>
            </a:r>
          </a:p>
        </p:txBody>
      </p:sp>
      <p:pic>
        <p:nvPicPr>
          <p:cNvPr id="22" name="그림 21" descr="boo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7576" y="106681"/>
            <a:ext cx="762000" cy="762000"/>
          </a:xfrm>
          <a:prstGeom prst="rect">
            <a:avLst/>
          </a:prstGeom>
        </p:spPr>
      </p:pic>
      <p:pic>
        <p:nvPicPr>
          <p:cNvPr id="37" name="그림 36" descr="book.png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17576" y="106681"/>
            <a:ext cx="762000" cy="76200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0" y="0"/>
            <a:ext cx="2639166" cy="6858000"/>
          </a:xfrm>
          <a:prstGeom prst="rect">
            <a:avLst/>
          </a:prstGeom>
          <a:solidFill>
            <a:srgbClr val="02033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0" y="983909"/>
            <a:ext cx="208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서울한강 장체BL" pitchFamily="18" charset="-127"/>
                <a:ea typeface="서울한강 장체BL" pitchFamily="18" charset="-127"/>
                <a:cs typeface="조선일보명조" pitchFamily="18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서울한강 장체BL" pitchFamily="18" charset="-127"/>
              <a:ea typeface="서울한강 장체BL" pitchFamily="18" charset="-127"/>
              <a:cs typeface="조선일보명조" pitchFamily="18" charset="-127"/>
            </a:endParaRPr>
          </a:p>
        </p:txBody>
      </p:sp>
      <p:grpSp>
        <p:nvGrpSpPr>
          <p:cNvPr id="3" name="그룹 39"/>
          <p:cNvGrpSpPr/>
          <p:nvPr/>
        </p:nvGrpSpPr>
        <p:grpSpPr>
          <a:xfrm>
            <a:off x="-25477" y="2205147"/>
            <a:ext cx="2664643" cy="369332"/>
            <a:chOff x="-25477" y="2205147"/>
            <a:chExt cx="2664643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-25477" y="2205147"/>
              <a:ext cx="2664643" cy="369332"/>
            </a:xfrm>
            <a:prstGeom prst="rect">
              <a:avLst/>
            </a:prstGeom>
            <a:solidFill>
              <a:srgbClr val="00003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2.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제약조건</a:t>
              </a:r>
            </a:p>
          </p:txBody>
        </p:sp>
        <p:pic>
          <p:nvPicPr>
            <p:cNvPr id="42" name="그림 41" descr="book.png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tretch>
              <a:fillRect/>
            </a:stretch>
          </p:blipFill>
          <p:spPr>
            <a:xfrm>
              <a:off x="1432560" y="2272292"/>
              <a:ext cx="272788" cy="272788"/>
            </a:xfrm>
            <a:prstGeom prst="rect">
              <a:avLst/>
            </a:prstGeom>
          </p:spPr>
        </p:pic>
      </p:grpSp>
      <p:grpSp>
        <p:nvGrpSpPr>
          <p:cNvPr id="4" name="그룹 42"/>
          <p:cNvGrpSpPr/>
          <p:nvPr/>
        </p:nvGrpSpPr>
        <p:grpSpPr>
          <a:xfrm>
            <a:off x="-25477" y="1625008"/>
            <a:ext cx="2664643" cy="369332"/>
            <a:chOff x="-25477" y="1701208"/>
            <a:chExt cx="2664643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-25477" y="1701208"/>
              <a:ext cx="2664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1.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목표설정</a:t>
              </a:r>
            </a:p>
          </p:txBody>
        </p:sp>
        <p:pic>
          <p:nvPicPr>
            <p:cNvPr id="45" name="그림 44" descr="edit.png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</a:blip>
            <a:stretch>
              <a:fillRect/>
            </a:stretch>
          </p:blipFill>
          <p:spPr>
            <a:xfrm>
              <a:off x="1341175" y="1784667"/>
              <a:ext cx="259025" cy="259025"/>
            </a:xfrm>
            <a:prstGeom prst="rect">
              <a:avLst/>
            </a:prstGeom>
          </p:spPr>
        </p:pic>
      </p:grpSp>
      <p:grpSp>
        <p:nvGrpSpPr>
          <p:cNvPr id="6" name="그룹 45"/>
          <p:cNvGrpSpPr/>
          <p:nvPr/>
        </p:nvGrpSpPr>
        <p:grpSpPr>
          <a:xfrm>
            <a:off x="-25477" y="3397212"/>
            <a:ext cx="2664643" cy="415132"/>
            <a:chOff x="-25477" y="3214332"/>
            <a:chExt cx="2664643" cy="415132"/>
          </a:xfrm>
        </p:grpSpPr>
        <p:sp>
          <p:nvSpPr>
            <p:cNvPr id="47" name="TextBox 46"/>
            <p:cNvSpPr txBox="1"/>
            <p:nvPr/>
          </p:nvSpPr>
          <p:spPr>
            <a:xfrm>
              <a:off x="-25477" y="3214332"/>
              <a:ext cx="26646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4. </a:t>
              </a:r>
              <a:r>
                <a:rPr lang="ko-KR" altLang="en-US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진행상황</a:t>
              </a:r>
              <a:endParaRPr lang="ko-KR" altLang="en-US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pic>
          <p:nvPicPr>
            <p:cNvPr id="48" name="그림 47" descr="eye.png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</a:blip>
            <a:stretch>
              <a:fillRect/>
            </a:stretch>
          </p:blipFill>
          <p:spPr>
            <a:xfrm>
              <a:off x="1171136" y="3230880"/>
              <a:ext cx="398584" cy="3985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51" name="그림 50" descr="settings.png"/>
          <p:cNvPicPr>
            <a:picLocks noChangeAspect="1"/>
          </p:cNvPicPr>
          <p:nvPr/>
        </p:nvPicPr>
        <p:blipFill>
          <a:blip r:embed="rId7" cstate="print">
            <a:lum bright="70000" contrast="-70000"/>
          </a:blip>
          <a:stretch>
            <a:fillRect/>
          </a:stretch>
        </p:blipFill>
        <p:spPr>
          <a:xfrm>
            <a:off x="1528856" y="2865120"/>
            <a:ext cx="269464" cy="26946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0" y="2739567"/>
            <a:ext cx="2664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상세 설계 및 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	</a:t>
            </a:r>
            <a:r>
              <a:rPr lang="ko-KR" altLang="en-US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구현</a:t>
            </a:r>
          </a:p>
          <a:p>
            <a:endParaRPr lang="ko-KR" altLang="en-US" b="1" dirty="0">
              <a:solidFill>
                <a:schemeClr val="bg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84882"/>
              </p:ext>
            </p:extLst>
          </p:nvPr>
        </p:nvGraphicFramePr>
        <p:xfrm>
          <a:off x="3032760" y="1577852"/>
          <a:ext cx="8587740" cy="4956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4575">
                  <a:extLst>
                    <a:ext uri="{9D8B030D-6E8A-4147-A177-3AD203B41FA5}">
                      <a16:colId xmlns:a16="http://schemas.microsoft.com/office/drawing/2014/main" val="1558255792"/>
                    </a:ext>
                  </a:extLst>
                </a:gridCol>
                <a:gridCol w="2299301">
                  <a:extLst>
                    <a:ext uri="{9D8B030D-6E8A-4147-A177-3AD203B41FA5}">
                      <a16:colId xmlns:a16="http://schemas.microsoft.com/office/drawing/2014/main" val="400590391"/>
                    </a:ext>
                  </a:extLst>
                </a:gridCol>
                <a:gridCol w="4883864">
                  <a:extLst>
                    <a:ext uri="{9D8B030D-6E8A-4147-A177-3AD203B41FA5}">
                      <a16:colId xmlns:a16="http://schemas.microsoft.com/office/drawing/2014/main" val="3579037650"/>
                    </a:ext>
                  </a:extLst>
                </a:gridCol>
              </a:tblGrid>
              <a:tr h="630167">
                <a:tc>
                  <a:txBody>
                    <a:bodyPr/>
                    <a:lstStyle/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Metric # 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669" marR="69901" marT="54853" marB="34951"/>
                </a:tc>
                <a:tc>
                  <a:txBody>
                    <a:bodyPr/>
                    <a:lstStyle/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Requirements 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669" marR="69901" marT="54853" marB="34951"/>
                </a:tc>
                <a:tc>
                  <a:txBody>
                    <a:bodyPr/>
                    <a:lstStyle/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Target 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669" marR="69901" marT="54853" marB="34951"/>
                </a:tc>
                <a:extLst>
                  <a:ext uri="{0D108BD9-81ED-4DB2-BD59-A6C34878D82A}">
                    <a16:rowId xmlns:a16="http://schemas.microsoft.com/office/drawing/2014/main" val="3691253315"/>
                  </a:ext>
                </a:extLst>
              </a:tr>
              <a:tr h="521233">
                <a:tc>
                  <a:txBody>
                    <a:bodyPr/>
                    <a:lstStyle/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1.1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669" marR="69901" marT="34951" marB="34951"/>
                </a:tc>
                <a:tc>
                  <a:txBody>
                    <a:bodyPr/>
                    <a:lstStyle/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ko-KR" sz="1600" kern="100" dirty="0">
                          <a:effectLst/>
                        </a:rPr>
                        <a:t>비용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669" marR="69901" marT="34951" marB="34951"/>
                </a:tc>
                <a:tc>
                  <a:txBody>
                    <a:bodyPr/>
                    <a:lstStyle/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200,000</a:t>
                      </a:r>
                      <a:r>
                        <a:rPr lang="ko-KR" sz="1600" kern="100" dirty="0">
                          <a:effectLst/>
                        </a:rPr>
                        <a:t>원 이하 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669" marR="69901" marT="34951" marB="34951"/>
                </a:tc>
                <a:extLst>
                  <a:ext uri="{0D108BD9-81ED-4DB2-BD59-A6C34878D82A}">
                    <a16:rowId xmlns:a16="http://schemas.microsoft.com/office/drawing/2014/main" val="1294383601"/>
                  </a:ext>
                </a:extLst>
              </a:tr>
              <a:tr h="870311">
                <a:tc>
                  <a:txBody>
                    <a:bodyPr/>
                    <a:lstStyle/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1.2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669" marR="69901" marT="34951" marB="34951"/>
                </a:tc>
                <a:tc>
                  <a:txBody>
                    <a:bodyPr/>
                    <a:lstStyle/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ko-KR" sz="1600" kern="100" dirty="0">
                          <a:effectLst/>
                        </a:rPr>
                        <a:t>기간</a:t>
                      </a:r>
                      <a:r>
                        <a:rPr lang="en-US" sz="1600" kern="100" dirty="0">
                          <a:effectLst/>
                        </a:rPr>
                        <a:t>(Semester) 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669" marR="69901" marT="34951" marB="34951"/>
                </a:tc>
                <a:tc>
                  <a:txBody>
                    <a:bodyPr/>
                    <a:lstStyle/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Proto type :  2016 - 2</a:t>
                      </a:r>
                      <a:endParaRPr lang="ko-KR" sz="1600" kern="100" dirty="0">
                        <a:effectLst/>
                      </a:endParaRPr>
                    </a:p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실제</a:t>
                      </a:r>
                      <a:r>
                        <a:rPr lang="en-US" sz="1600" kern="100" dirty="0">
                          <a:effectLst/>
                        </a:rPr>
                        <a:t> Application </a:t>
                      </a:r>
                      <a:r>
                        <a:rPr lang="ko-KR" sz="1600" kern="100" dirty="0">
                          <a:effectLst/>
                        </a:rPr>
                        <a:t>구현</a:t>
                      </a:r>
                      <a:r>
                        <a:rPr lang="en-US" sz="1600" kern="100" dirty="0">
                          <a:effectLst/>
                        </a:rPr>
                        <a:t> : 2017-Winter</a:t>
                      </a:r>
                      <a:endParaRPr lang="ko-KR" sz="1600" kern="100" dirty="0">
                        <a:effectLst/>
                      </a:endParaRPr>
                    </a:p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Debugging </a:t>
                      </a:r>
                      <a:r>
                        <a:rPr lang="ko-KR" sz="1600" kern="100" dirty="0">
                          <a:effectLst/>
                        </a:rPr>
                        <a:t>및</a:t>
                      </a:r>
                      <a:r>
                        <a:rPr lang="en-US" sz="1600" kern="100" dirty="0">
                          <a:effectLst/>
                        </a:rPr>
                        <a:t> test : 2017-1 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669" marR="69901" marT="34951" marB="34951"/>
                </a:tc>
                <a:extLst>
                  <a:ext uri="{0D108BD9-81ED-4DB2-BD59-A6C34878D82A}">
                    <a16:rowId xmlns:a16="http://schemas.microsoft.com/office/drawing/2014/main" val="2186785408"/>
                  </a:ext>
                </a:extLst>
              </a:tr>
              <a:tr h="461906">
                <a:tc>
                  <a:txBody>
                    <a:bodyPr/>
                    <a:lstStyle/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2.1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669" marR="69901" marT="34951" marB="34951"/>
                </a:tc>
                <a:tc>
                  <a:txBody>
                    <a:bodyPr/>
                    <a:lstStyle/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동작환경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669" marR="69901" marT="34951" marB="34951"/>
                </a:tc>
                <a:tc>
                  <a:txBody>
                    <a:bodyPr/>
                    <a:lstStyle/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Android 4.0 </a:t>
                      </a:r>
                      <a:r>
                        <a:rPr lang="ko-KR" sz="1600" kern="100" dirty="0">
                          <a:effectLst/>
                        </a:rPr>
                        <a:t>이상 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669" marR="69901" marT="34951" marB="34951"/>
                </a:tc>
                <a:extLst>
                  <a:ext uri="{0D108BD9-81ED-4DB2-BD59-A6C34878D82A}">
                    <a16:rowId xmlns:a16="http://schemas.microsoft.com/office/drawing/2014/main" val="419427303"/>
                  </a:ext>
                </a:extLst>
              </a:tr>
              <a:tr h="639889">
                <a:tc>
                  <a:txBody>
                    <a:bodyPr/>
                    <a:lstStyle/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2.2 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669" marR="69901" marT="34951" marB="34951"/>
                </a:tc>
                <a:tc>
                  <a:txBody>
                    <a:bodyPr/>
                    <a:lstStyle/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친환경적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669" marR="69901" marT="34951" marB="34951"/>
                </a:tc>
                <a:tc>
                  <a:txBody>
                    <a:bodyPr/>
                    <a:lstStyle/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종이로 된 안내책자 대신</a:t>
                      </a:r>
                      <a:r>
                        <a:rPr lang="en-US" sz="1600" kern="100" dirty="0">
                          <a:effectLst/>
                        </a:rPr>
                        <a:t>  Android Application </a:t>
                      </a:r>
                      <a:r>
                        <a:rPr lang="ko-KR" sz="1600" kern="100" dirty="0">
                          <a:effectLst/>
                        </a:rPr>
                        <a:t>이용 권장 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669" marR="69901" marT="34951" marB="34951"/>
                </a:tc>
                <a:extLst>
                  <a:ext uri="{0D108BD9-81ED-4DB2-BD59-A6C34878D82A}">
                    <a16:rowId xmlns:a16="http://schemas.microsoft.com/office/drawing/2014/main" val="3961699274"/>
                  </a:ext>
                </a:extLst>
              </a:tr>
              <a:tr h="461906">
                <a:tc>
                  <a:txBody>
                    <a:bodyPr/>
                    <a:lstStyle/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669" marR="69901" marT="34951" marB="34951"/>
                </a:tc>
                <a:tc>
                  <a:txBody>
                    <a:bodyPr/>
                    <a:lstStyle/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사회 및 윤리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669" marR="69901" marT="34951" marB="34951"/>
                </a:tc>
                <a:tc>
                  <a:txBody>
                    <a:bodyPr/>
                    <a:lstStyle/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사진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글</a:t>
                      </a:r>
                      <a:r>
                        <a:rPr lang="en-US" sz="1600" kern="100" dirty="0">
                          <a:effectLst/>
                        </a:rPr>
                        <a:t>  </a:t>
                      </a:r>
                      <a:r>
                        <a:rPr lang="ko-KR" sz="1600" kern="100" dirty="0">
                          <a:effectLst/>
                        </a:rPr>
                        <a:t>이용 시</a:t>
                      </a:r>
                      <a:r>
                        <a:rPr lang="en-US" sz="1600" kern="100" dirty="0">
                          <a:effectLst/>
                        </a:rPr>
                        <a:t>  </a:t>
                      </a:r>
                      <a:r>
                        <a:rPr lang="ko-KR" sz="1600" kern="100" dirty="0">
                          <a:effectLst/>
                        </a:rPr>
                        <a:t>저작권 표시 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669" marR="69901" marT="34951" marB="34951"/>
                </a:tc>
                <a:extLst>
                  <a:ext uri="{0D108BD9-81ED-4DB2-BD59-A6C34878D82A}">
                    <a16:rowId xmlns:a16="http://schemas.microsoft.com/office/drawing/2014/main" val="3358563798"/>
                  </a:ext>
                </a:extLst>
              </a:tr>
              <a:tr h="693918">
                <a:tc>
                  <a:txBody>
                    <a:bodyPr/>
                    <a:lstStyle/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4.1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669" marR="69901" marT="34951" marB="34951"/>
                </a:tc>
                <a:tc>
                  <a:txBody>
                    <a:bodyPr/>
                    <a:lstStyle/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안전 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669" marR="69901" marT="34951" marB="34951"/>
                </a:tc>
                <a:tc>
                  <a:txBody>
                    <a:bodyPr/>
                    <a:lstStyle/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Application</a:t>
                      </a:r>
                      <a:r>
                        <a:rPr lang="ko-KR" sz="1600" kern="100" dirty="0">
                          <a:effectLst/>
                        </a:rPr>
                        <a:t>에서 길 안내 시에 휴대기기 사용하면서 갈 수 있는 안전한 루트 제공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669" marR="69901" marT="34951" marB="34951"/>
                </a:tc>
                <a:extLst>
                  <a:ext uri="{0D108BD9-81ED-4DB2-BD59-A6C34878D82A}">
                    <a16:rowId xmlns:a16="http://schemas.microsoft.com/office/drawing/2014/main" val="73749179"/>
                  </a:ext>
                </a:extLst>
              </a:tr>
              <a:tr h="676967">
                <a:tc>
                  <a:txBody>
                    <a:bodyPr/>
                    <a:lstStyle/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4.2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669" marR="69901" marT="34951" marB="34951"/>
                </a:tc>
                <a:tc>
                  <a:txBody>
                    <a:bodyPr/>
                    <a:lstStyle/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미학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669" marR="69901" marT="34951" marB="34951"/>
                </a:tc>
                <a:tc>
                  <a:txBody>
                    <a:bodyPr/>
                    <a:lstStyle/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한동대학교의 신앙과 문화를 </a:t>
                      </a:r>
                    </a:p>
                    <a:p>
                      <a:pPr marL="508000"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잘 드러낼 수 있는 디자인과 로고 사용 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7669" marR="69901" marT="34951" marB="34951"/>
                </a:tc>
                <a:extLst>
                  <a:ext uri="{0D108BD9-81ED-4DB2-BD59-A6C34878D82A}">
                    <a16:rowId xmlns:a16="http://schemas.microsoft.com/office/drawing/2014/main" val="1631608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58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2192000" cy="981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8903" y="0"/>
            <a:ext cx="5558419" cy="940282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서울한강 장체L" pitchFamily="18" charset="-127"/>
                <a:ea typeface="서울한강 장체L" pitchFamily="18" charset="-127"/>
              </a:rPr>
              <a:t>상세 설계 및 구현</a:t>
            </a:r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3139440" y="1603324"/>
            <a:ext cx="8458200" cy="3698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858585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2639166" cy="6858000"/>
          </a:xfrm>
          <a:prstGeom prst="rect">
            <a:avLst/>
          </a:prstGeom>
          <a:solidFill>
            <a:srgbClr val="02033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20" y="983909"/>
            <a:ext cx="208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서울한강 장체BL" pitchFamily="18" charset="-127"/>
                <a:ea typeface="서울한강 장체BL" pitchFamily="18" charset="-127"/>
                <a:cs typeface="조선일보명조" pitchFamily="18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서울한강 장체BL" pitchFamily="18" charset="-127"/>
              <a:ea typeface="서울한강 장체BL" pitchFamily="18" charset="-127"/>
              <a:cs typeface="조선일보명조" pitchFamily="18" charset="-127"/>
            </a:endParaRPr>
          </a:p>
        </p:txBody>
      </p:sp>
      <p:grpSp>
        <p:nvGrpSpPr>
          <p:cNvPr id="4" name="그룹 42"/>
          <p:cNvGrpSpPr/>
          <p:nvPr/>
        </p:nvGrpSpPr>
        <p:grpSpPr>
          <a:xfrm>
            <a:off x="-25477" y="1625008"/>
            <a:ext cx="2664643" cy="369332"/>
            <a:chOff x="-25477" y="1701208"/>
            <a:chExt cx="2664643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-25477" y="1701208"/>
              <a:ext cx="2664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1.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목표설정</a:t>
              </a:r>
            </a:p>
          </p:txBody>
        </p:sp>
        <p:pic>
          <p:nvPicPr>
            <p:cNvPr id="45" name="그림 44" descr="edit.png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tretch>
              <a:fillRect/>
            </a:stretch>
          </p:blipFill>
          <p:spPr>
            <a:xfrm>
              <a:off x="1341175" y="1784667"/>
              <a:ext cx="259025" cy="259025"/>
            </a:xfrm>
            <a:prstGeom prst="rect">
              <a:avLst/>
            </a:prstGeom>
          </p:spPr>
        </p:pic>
      </p:grpSp>
      <p:grpSp>
        <p:nvGrpSpPr>
          <p:cNvPr id="6" name="그룹 45"/>
          <p:cNvGrpSpPr/>
          <p:nvPr/>
        </p:nvGrpSpPr>
        <p:grpSpPr>
          <a:xfrm>
            <a:off x="-25477" y="3397212"/>
            <a:ext cx="2664643" cy="415132"/>
            <a:chOff x="-25477" y="3214332"/>
            <a:chExt cx="2664643" cy="415132"/>
          </a:xfrm>
        </p:grpSpPr>
        <p:sp>
          <p:nvSpPr>
            <p:cNvPr id="47" name="TextBox 46"/>
            <p:cNvSpPr txBox="1"/>
            <p:nvPr/>
          </p:nvSpPr>
          <p:spPr>
            <a:xfrm>
              <a:off x="-25477" y="3214332"/>
              <a:ext cx="2664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4.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진행상황</a:t>
              </a:r>
              <a:endParaRPr lang="ko-KR" altLang="en-US" sz="2400" b="1" dirty="0">
                <a:solidFill>
                  <a:schemeClr val="bg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pic>
          <p:nvPicPr>
            <p:cNvPr id="48" name="그림 47" descr="eye.png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tretch>
              <a:fillRect/>
            </a:stretch>
          </p:blipFill>
          <p:spPr>
            <a:xfrm>
              <a:off x="1171136" y="3230880"/>
              <a:ext cx="398584" cy="3985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51" name="그림 50" descr="settings.png"/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tretch>
            <a:fillRect/>
          </a:stretch>
        </p:blipFill>
        <p:spPr>
          <a:xfrm>
            <a:off x="1528856" y="2865120"/>
            <a:ext cx="269464" cy="269464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1" y="2788920"/>
            <a:ext cx="2590800" cy="411419"/>
            <a:chOff x="-25477" y="2709087"/>
            <a:chExt cx="2664643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-25477" y="2709087"/>
              <a:ext cx="2664643" cy="369332"/>
            </a:xfrm>
            <a:prstGeom prst="rect">
              <a:avLst/>
            </a:prstGeom>
            <a:solidFill>
              <a:srgbClr val="000032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3. </a:t>
              </a:r>
              <a:r>
                <a:rPr lang="ko-KR" altLang="en-US" b="1" dirty="0">
                  <a:solidFill>
                    <a:prstClr val="white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상세 설계 및 구현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endParaRPr>
            </a:p>
          </p:txBody>
        </p:sp>
        <p:pic>
          <p:nvPicPr>
            <p:cNvPr id="27" name="그림 26" descr="settings.png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</a:blip>
            <a:stretch>
              <a:fillRect/>
            </a:stretch>
          </p:blipFill>
          <p:spPr>
            <a:xfrm>
              <a:off x="2031776" y="2788920"/>
              <a:ext cx="269464" cy="269464"/>
            </a:xfrm>
            <a:prstGeom prst="rect">
              <a:avLst/>
            </a:prstGeom>
          </p:spPr>
        </p:pic>
      </p:grpSp>
      <p:grpSp>
        <p:nvGrpSpPr>
          <p:cNvPr id="29" name="그룹 23"/>
          <p:cNvGrpSpPr/>
          <p:nvPr/>
        </p:nvGrpSpPr>
        <p:grpSpPr>
          <a:xfrm>
            <a:off x="-25477" y="2205147"/>
            <a:ext cx="2664643" cy="369332"/>
            <a:chOff x="-25477" y="2205147"/>
            <a:chExt cx="2664643" cy="369332"/>
          </a:xfrm>
        </p:grpSpPr>
        <p:sp>
          <p:nvSpPr>
            <p:cNvPr id="30" name="TextBox 29"/>
            <p:cNvSpPr txBox="1"/>
            <p:nvPr/>
          </p:nvSpPr>
          <p:spPr>
            <a:xfrm>
              <a:off x="-25477" y="2205147"/>
              <a:ext cx="2664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2. </a:t>
              </a:r>
              <a:r>
                <a:rPr lang="ko-KR" altLang="en-US" b="1" dirty="0">
                  <a:solidFill>
                    <a:schemeClr val="bg1"/>
                  </a:solidFill>
                  <a:latin typeface="조선일보명조" pitchFamily="18" charset="-127"/>
                  <a:ea typeface="조선일보명조" pitchFamily="18" charset="-127"/>
                  <a:cs typeface="조선일보명조" pitchFamily="18" charset="-127"/>
                </a:rPr>
                <a:t>제약조건</a:t>
              </a:r>
            </a:p>
          </p:txBody>
        </p:sp>
        <p:pic>
          <p:nvPicPr>
            <p:cNvPr id="31" name="그림 30" descr="book.png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</a:blip>
            <a:stretch>
              <a:fillRect/>
            </a:stretch>
          </p:blipFill>
          <p:spPr>
            <a:xfrm>
              <a:off x="1325880" y="2272292"/>
              <a:ext cx="272788" cy="272788"/>
            </a:xfrm>
            <a:prstGeom prst="rect">
              <a:avLst/>
            </a:prstGeom>
          </p:spPr>
        </p:pic>
      </p:grpSp>
      <p:pic>
        <p:nvPicPr>
          <p:cNvPr id="33" name="그림 32" descr="settings.png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3776" y="106680"/>
            <a:ext cx="711424" cy="71142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048000" y="1188720"/>
            <a:ext cx="553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한강 장체L" pitchFamily="18" charset="-127"/>
                <a:ea typeface="서울한강 장체L" pitchFamily="18" charset="-127"/>
                <a:cs typeface="+mn-cs"/>
              </a:rPr>
              <a:t>(1) </a:t>
            </a:r>
            <a:r>
              <a:rPr lang="en-US" altLang="ko-KR" sz="2800" b="1" dirty="0">
                <a:solidFill>
                  <a:prstClr val="black"/>
                </a:solidFill>
                <a:latin typeface="서울한강 장체L" pitchFamily="18" charset="-127"/>
                <a:ea typeface="서울한강 장체L" pitchFamily="18" charset="-127"/>
              </a:rPr>
              <a:t>Campus Map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한강 장체L" pitchFamily="18" charset="-127"/>
              <a:ea typeface="서울한강 장체L" pitchFamily="18" charset="-127"/>
              <a:cs typeface="+mn-cs"/>
            </a:endParaRPr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3182817" y="2125394"/>
            <a:ext cx="8826303" cy="4024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- 3D Object</a:t>
            </a:r>
            <a:r>
              <a: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를 이용한 </a:t>
            </a:r>
            <a:r>
              <a:rPr lang="en-US" altLang="ko-KR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Campus </a:t>
            </a:r>
            <a:r>
              <a: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구현 </a:t>
            </a:r>
            <a:r>
              <a:rPr lang="en-US" altLang="ko-KR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	</a:t>
            </a:r>
          </a:p>
          <a:p>
            <a:pPr marL="0" indent="0">
              <a:buNone/>
            </a:pPr>
            <a:r>
              <a:rPr lang="en-US" altLang="ko-KR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–</a:t>
            </a:r>
            <a:r>
              <a: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각 건물 </a:t>
            </a:r>
            <a:r>
              <a:rPr lang="ko-KR" altLang="en-US" dirty="0" err="1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클릭시</a:t>
            </a:r>
            <a:r>
              <a: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간단한 </a:t>
            </a:r>
            <a:r>
              <a:rPr lang="ko-KR" altLang="en-US" dirty="0" err="1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소개글</a:t>
            </a:r>
            <a:r>
              <a:rPr lang="ko-KR" altLang="en-US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및 건물사진 팝업</a:t>
            </a: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mtClean="0">
            <a:latin typeface="서울한강 장체L" panose="02020603020101020101" charset="-127"/>
            <a:ea typeface="서울한강 장체L" panose="02020603020101020101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696</Words>
  <Application>Microsoft Office PowerPoint</Application>
  <PresentationFormat>와이드스크린</PresentationFormat>
  <Paragraphs>249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33" baseType="lpstr">
      <vt:lpstr>DX경필명조B</vt:lpstr>
      <vt:lpstr>HanS Calli</vt:lpstr>
      <vt:lpstr>조선일보명조</vt:lpstr>
      <vt:lpstr>Arial</vt:lpstr>
      <vt:lpstr>포천 막걸리체</vt:lpstr>
      <vt:lpstr>한컴 윤고딕 250</vt:lpstr>
      <vt:lpstr>서울한강 장체L</vt:lpstr>
      <vt:lpstr>DX시인과나</vt:lpstr>
      <vt:lpstr>맑은 고딕</vt:lpstr>
      <vt:lpstr>Times New Roman</vt:lpstr>
      <vt:lpstr>나눔고딕 ExtraBold</vt:lpstr>
      <vt:lpstr>서울한강 장체BL</vt:lpstr>
      <vt:lpstr>Office 테마</vt:lpstr>
      <vt:lpstr>2_Office 테마</vt:lpstr>
      <vt:lpstr>PowerPoint 프레젠테이션</vt:lpstr>
      <vt:lpstr>Contents</vt:lpstr>
      <vt:lpstr>목표 설정</vt:lpstr>
      <vt:lpstr>목표 설정</vt:lpstr>
      <vt:lpstr>목표 설정</vt:lpstr>
      <vt:lpstr>목표 설정</vt:lpstr>
      <vt:lpstr>목표 설정</vt:lpstr>
      <vt:lpstr>제약조건</vt:lpstr>
      <vt:lpstr>상세 설계 및 구현</vt:lpstr>
      <vt:lpstr>상세 설계 및 구현</vt:lpstr>
      <vt:lpstr>상세 설계 및 구현</vt:lpstr>
      <vt:lpstr>진행상황</vt:lpstr>
      <vt:lpstr>진행상황</vt:lpstr>
      <vt:lpstr>진행상황</vt:lpstr>
      <vt:lpstr>진행상황</vt:lpstr>
      <vt:lpstr>데모영상</vt:lpstr>
      <vt:lpstr>진행상황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우주우주</dc:creator>
  <cp:lastModifiedBy>WADIPRO</cp:lastModifiedBy>
  <cp:revision>96</cp:revision>
  <dcterms:created xsi:type="dcterms:W3CDTF">2016-11-27T10:15:06Z</dcterms:created>
  <dcterms:modified xsi:type="dcterms:W3CDTF">2017-04-21T13:14:18Z</dcterms:modified>
</cp:coreProperties>
</file>