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267" r:id="rId21"/>
    <p:sldId id="1275" r:id="rId22"/>
    <p:sldId id="1289" r:id="rId23"/>
    <p:sldId id="1290" r:id="rId24"/>
    <p:sldId id="1276" r:id="rId25"/>
    <p:sldId id="1191" r:id="rId26"/>
    <p:sldId id="1292" r:id="rId27"/>
    <p:sldId id="1273" r:id="rId28"/>
    <p:sldId id="1278" r:id="rId29"/>
    <p:sldId id="1203" r:id="rId30"/>
    <p:sldId id="1285" r:id="rId31"/>
    <p:sldId id="1293" r:id="rId32"/>
    <p:sldId id="1286" r:id="rId33"/>
    <p:sldId id="1291" r:id="rId34"/>
    <p:sldId id="1198" r:id="rId35"/>
    <p:sldId id="1287" r:id="rId36"/>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467"/>
        <p:guide pos="1845"/>
        <p:guide pos="7545"/>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120"/>
        <p:guide pos="2166"/>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a:t>
            </a:r>
            <a:r>
              <a:rPr lang="en-US" altLang="zh-CN">
                <a:latin typeface="+mj-ea"/>
                <a:ea typeface="+mj-ea"/>
                <a:sym typeface="+mn-ea"/>
              </a:rPr>
              <a:t>JS</a:t>
            </a:r>
            <a:r>
              <a:rPr lang="zh-CN" altLang="en-US">
                <a:latin typeface="+mj-ea"/>
                <a:ea typeface="+mj-ea"/>
                <a:sym typeface="+mn-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
        <p:nvSpPr>
          <p:cNvPr id="6" name="文本框 5"/>
          <p:cNvSpPr txBox="1"/>
          <p:nvPr/>
        </p:nvSpPr>
        <p:spPr>
          <a:xfrm>
            <a:off x="6122035" y="2475865"/>
            <a:ext cx="5285740" cy="1106805"/>
          </a:xfrm>
          <a:prstGeom prst="rect">
            <a:avLst/>
          </a:prstGeom>
          <a:noFill/>
        </p:spPr>
        <p:txBody>
          <a:bodyPr wrap="square" rtlCol="0">
            <a:spAutoFit/>
          </a:bodyPr>
          <a:p>
            <a:pPr algn="l"/>
            <a:r>
              <a:rPr lang="zh-CN" sz="2200">
                <a:solidFill>
                  <a:srgbClr val="FF0000"/>
                </a:solidFill>
                <a:latin typeface="+mn-ea"/>
                <a:ea typeface="+mn-ea"/>
              </a:rPr>
              <a:t>思考：这样写</a:t>
            </a:r>
            <a:r>
              <a:rPr lang="en-US" altLang="zh-CN" sz="2200">
                <a:solidFill>
                  <a:srgbClr val="FF0000"/>
                </a:solidFill>
                <a:latin typeface="+mn-ea"/>
                <a:ea typeface="+mn-ea"/>
              </a:rPr>
              <a:t>name</a:t>
            </a:r>
            <a:r>
              <a:rPr lang="zh-CN" altLang="en-US" sz="2200">
                <a:solidFill>
                  <a:srgbClr val="FF0000"/>
                </a:solidFill>
                <a:latin typeface="+mn-ea"/>
                <a:ea typeface="+mn-ea"/>
              </a:rPr>
              <a:t>和</a:t>
            </a:r>
            <a:r>
              <a:rPr lang="en-US" altLang="zh-CN" sz="2200">
                <a:solidFill>
                  <a:srgbClr val="FF0000"/>
                </a:solidFill>
                <a:latin typeface="+mn-ea"/>
                <a:ea typeface="+mn-ea"/>
              </a:rPr>
              <a:t>age</a:t>
            </a:r>
            <a:r>
              <a:rPr lang="zh-CN" altLang="en-US" sz="2200">
                <a:solidFill>
                  <a:srgbClr val="FF0000"/>
                </a:solidFill>
                <a:latin typeface="+mn-ea"/>
                <a:ea typeface="+mn-ea"/>
              </a:rPr>
              <a:t>相当于给谁添加了属性？</a:t>
            </a:r>
            <a:r>
              <a:rPr lang="zh-CN" sz="2200">
                <a:solidFill>
                  <a:srgbClr val="FF0000"/>
                </a:solidFill>
                <a:latin typeface="+mn-ea"/>
                <a:ea typeface="+mn-ea"/>
                <a:sym typeface="+mn-ea"/>
              </a:rPr>
              <a:t>如果</a:t>
            </a:r>
            <a:r>
              <a:rPr lang="en-US" altLang="zh-CN" sz="2200">
                <a:solidFill>
                  <a:srgbClr val="FF0000"/>
                </a:solidFill>
                <a:latin typeface="+mn-ea"/>
                <a:ea typeface="+mn-ea"/>
                <a:sym typeface="+mn-ea"/>
              </a:rPr>
              <a:t>name</a:t>
            </a:r>
            <a:r>
              <a:rPr lang="zh-CN" altLang="en-US" sz="2200">
                <a:solidFill>
                  <a:srgbClr val="FF0000"/>
                </a:solidFill>
                <a:latin typeface="+mn-ea"/>
                <a:ea typeface="+mn-ea"/>
                <a:sym typeface="+mn-ea"/>
              </a:rPr>
              <a:t>和</a:t>
            </a:r>
            <a:r>
              <a:rPr lang="en-US" altLang="zh-CN" sz="2200">
                <a:solidFill>
                  <a:srgbClr val="FF0000"/>
                </a:solidFill>
                <a:latin typeface="+mn-ea"/>
                <a:ea typeface="+mn-ea"/>
                <a:sym typeface="+mn-ea"/>
              </a:rPr>
              <a:t>age</a:t>
            </a:r>
            <a:r>
              <a:rPr lang="zh-CN" altLang="en-US" sz="2200">
                <a:solidFill>
                  <a:srgbClr val="FF0000"/>
                </a:solidFill>
                <a:latin typeface="+mn-ea"/>
                <a:ea typeface="+mn-ea"/>
                <a:sym typeface="+mn-ea"/>
              </a:rPr>
              <a:t>属性写在</a:t>
            </a:r>
            <a:r>
              <a:rPr lang="en-US" altLang="zh-CN" sz="2200">
                <a:solidFill>
                  <a:srgbClr val="FF0000"/>
                </a:solidFill>
                <a:latin typeface="+mn-ea"/>
                <a:ea typeface="+mn-ea"/>
                <a:sym typeface="+mn-ea"/>
              </a:rPr>
              <a:t>Person</a:t>
            </a:r>
            <a:r>
              <a:rPr lang="zh-CN" altLang="en-US" sz="2200">
                <a:solidFill>
                  <a:srgbClr val="FF0000"/>
                </a:solidFill>
                <a:latin typeface="+mn-ea"/>
                <a:ea typeface="+mn-ea"/>
                <a:sym typeface="+mn-ea"/>
              </a:rPr>
              <a:t>构造函数中会怎样？</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4" name="图片 3"/>
          <p:cNvPicPr>
            <a:picLocks noChangeAspect="1"/>
          </p:cNvPicPr>
          <p:nvPr/>
        </p:nvPicPr>
        <p:blipFill>
          <a:blip r:embed="rId1"/>
          <a:stretch>
            <a:fillRect/>
          </a:stretch>
        </p:blipFill>
        <p:spPr>
          <a:xfrm>
            <a:off x="1109980" y="2531745"/>
            <a:ext cx="9971405" cy="3085465"/>
          </a:xfrm>
          <a:prstGeom prst="rect">
            <a:avLst/>
          </a:prstGeom>
        </p:spPr>
      </p:pic>
      <p:sp>
        <p:nvSpPr>
          <p:cNvPr id="6" name="文本框 5"/>
          <p:cNvSpPr txBox="1"/>
          <p:nvPr/>
        </p:nvSpPr>
        <p:spPr>
          <a:xfrm>
            <a:off x="4817110" y="2505710"/>
            <a:ext cx="7332980" cy="1322070"/>
          </a:xfrm>
          <a:prstGeom prst="rect">
            <a:avLst/>
          </a:prstGeom>
          <a:noFill/>
        </p:spPr>
        <p:txBody>
          <a:bodyPr wrap="square" rtlCol="0">
            <a:spAutoFit/>
          </a:bodyPr>
          <a:p>
            <a:pPr algn="l"/>
            <a:r>
              <a:rPr lang="zh-CN" altLang="en-US" sz="2000">
                <a:solidFill>
                  <a:srgbClr val="FF0000"/>
                </a:solidFill>
                <a:latin typeface="+mn-ea"/>
                <a:ea typeface="+mn-ea"/>
              </a:rPr>
              <a:t>思考：</a:t>
            </a:r>
            <a:r>
              <a:rPr lang="en-US" sz="2000">
                <a:solidFill>
                  <a:schemeClr val="tx1"/>
                </a:solidFill>
                <a:latin typeface="+mn-ea"/>
                <a:ea typeface="+mn-ea"/>
              </a:rPr>
              <a:t>name</a:t>
            </a:r>
            <a:r>
              <a:rPr lang="zh-CN" altLang="en-US" sz="2000">
                <a:solidFill>
                  <a:schemeClr val="tx1"/>
                </a:solidFill>
                <a:latin typeface="+mn-ea"/>
                <a:ea typeface="+mn-ea"/>
              </a:rPr>
              <a:t>属性是添加到</a:t>
            </a:r>
            <a:r>
              <a:rPr lang="en-US" altLang="zh-CN" sz="2000">
                <a:solidFill>
                  <a:schemeClr val="tx1"/>
                </a:solidFill>
                <a:latin typeface="+mn-ea"/>
                <a:ea typeface="+mn-ea"/>
              </a:rPr>
              <a:t>Person.prototype</a:t>
            </a:r>
            <a:r>
              <a:rPr lang="zh-CN" altLang="en-US" sz="2000">
                <a:solidFill>
                  <a:schemeClr val="tx1"/>
                </a:solidFill>
                <a:latin typeface="+mn-ea"/>
                <a:ea typeface="+mn-ea"/>
              </a:rPr>
              <a:t>上了，还是添加到</a:t>
            </a:r>
            <a:r>
              <a:rPr lang="en-US" altLang="zh-CN" sz="2000">
                <a:solidFill>
                  <a:schemeClr val="tx1"/>
                </a:solidFill>
                <a:latin typeface="+mn-ea"/>
                <a:ea typeface="+mn-ea"/>
              </a:rPr>
              <a:t>p1</a:t>
            </a:r>
            <a:r>
              <a:rPr lang="zh-CN" altLang="en-US" sz="2000">
                <a:solidFill>
                  <a:schemeClr val="tx1"/>
                </a:solidFill>
                <a:latin typeface="+mn-ea"/>
                <a:ea typeface="+mn-ea"/>
              </a:rPr>
              <a:t>上了？</a:t>
            </a:r>
            <a:endParaRPr lang="zh-CN" altLang="en-US" sz="2000">
              <a:solidFill>
                <a:schemeClr val="tx1"/>
              </a:solidFill>
              <a:latin typeface="+mn-ea"/>
              <a:ea typeface="+mn-ea"/>
            </a:endParaRPr>
          </a:p>
          <a:p>
            <a:pPr algn="l"/>
            <a:r>
              <a:rPr lang="zh-CN" altLang="en-US" sz="2000">
                <a:solidFill>
                  <a:srgbClr val="FF0000"/>
                </a:solidFill>
                <a:latin typeface="+mn-ea"/>
                <a:ea typeface="+mn-ea"/>
              </a:rPr>
              <a:t>不存在私有属性时：可</a:t>
            </a:r>
            <a:r>
              <a:rPr lang="zh-CN" altLang="en-US" sz="2000">
                <a:solidFill>
                  <a:schemeClr val="tx1"/>
                </a:solidFill>
                <a:latin typeface="+mn-ea"/>
                <a:ea typeface="+mn-ea"/>
              </a:rPr>
              <a:t>将</a:t>
            </a:r>
            <a:r>
              <a:rPr lang="zh-CN" altLang="en-US" sz="2000">
                <a:solidFill>
                  <a:schemeClr val="accent3"/>
                </a:solidFill>
                <a:latin typeface="+mn-ea"/>
                <a:ea typeface="+mn-ea"/>
              </a:rPr>
              <a:t>属性</a:t>
            </a:r>
            <a:r>
              <a:rPr lang="zh-CN" altLang="en-US" sz="2000">
                <a:solidFill>
                  <a:schemeClr val="tx1"/>
                </a:solidFill>
                <a:latin typeface="+mn-ea"/>
                <a:ea typeface="+mn-ea"/>
              </a:rPr>
              <a:t>写在构造函数中，将</a:t>
            </a:r>
            <a:r>
              <a:rPr lang="zh-CN" altLang="en-US" sz="2000">
                <a:solidFill>
                  <a:schemeClr val="accent3"/>
                </a:solidFill>
                <a:latin typeface="+mn-ea"/>
                <a:ea typeface="+mn-ea"/>
              </a:rPr>
              <a:t>方法</a:t>
            </a:r>
            <a:r>
              <a:rPr lang="zh-CN" altLang="en-US" sz="2000">
                <a:solidFill>
                  <a:schemeClr val="tx1"/>
                </a:solidFill>
                <a:latin typeface="+mn-ea"/>
                <a:ea typeface="+mn-ea"/>
              </a:rPr>
              <a:t>添加到构造函数的</a:t>
            </a:r>
            <a:r>
              <a:rPr lang="en-US" altLang="zh-CN" sz="2000">
                <a:solidFill>
                  <a:schemeClr val="tx1"/>
                </a:solidFill>
                <a:latin typeface="+mn-ea"/>
                <a:ea typeface="+mn-ea"/>
              </a:rPr>
              <a:t>prototype</a:t>
            </a:r>
            <a:r>
              <a:rPr lang="zh-CN" altLang="en-US" sz="2000">
                <a:solidFill>
                  <a:schemeClr val="tx1"/>
                </a:solidFill>
                <a:latin typeface="+mn-ea"/>
                <a:ea typeface="+mn-ea"/>
              </a:rPr>
              <a:t>属性上，实现方法共享</a:t>
            </a:r>
            <a:endParaRPr lang="zh-CN" altLang="en-US" sz="2000">
              <a:solidFill>
                <a:schemeClr val="tx1"/>
              </a:solidFill>
              <a:latin typeface="+mn-ea"/>
              <a:ea typeface="+mn-ea"/>
            </a:endParaRPr>
          </a:p>
        </p:txBody>
      </p:sp>
      <p:sp>
        <p:nvSpPr>
          <p:cNvPr id="3" name="文本框 2"/>
          <p:cNvSpPr txBox="1"/>
          <p:nvPr/>
        </p:nvSpPr>
        <p:spPr>
          <a:xfrm>
            <a:off x="6244590" y="6076950"/>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
        <p:nvSpPr>
          <p:cNvPr id="3" name="文本框 2"/>
          <p:cNvSpPr txBox="1"/>
          <p:nvPr/>
        </p:nvSpPr>
        <p:spPr>
          <a:xfrm>
            <a:off x="8481695" y="2562225"/>
            <a:ext cx="3205480" cy="110680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person.constructor</a:t>
            </a:r>
            <a:r>
              <a:rPr lang="zh-CN" altLang="en-US" sz="2200">
                <a:solidFill>
                  <a:srgbClr val="FF0000"/>
                </a:solidFill>
                <a:latin typeface="+mn-ea"/>
                <a:ea typeface="+mn-ea"/>
              </a:rPr>
              <a:t>得到的是什么？</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99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a:t>
            </a:r>
            <a:r>
              <a:rPr lang="en-US" altLang="zh-CN">
                <a:latin typeface="+mj-ea"/>
                <a:ea typeface="+mj-ea"/>
              </a:rPr>
              <a:t>JS</a:t>
            </a:r>
            <a:r>
              <a:rPr lang="zh-CN" altLang="en-US">
                <a:latin typeface="+mj-ea"/>
                <a:ea typeface="+mj-ea"/>
              </a:rPr>
              <a:t>的继承方式</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a:t>
            </a:r>
            <a:r>
              <a:rPr lang="en-US" altLang="zh-CN" sz="2800" b="1">
                <a:solidFill>
                  <a:srgbClr val="FF0000"/>
                </a:solidFill>
                <a:sym typeface="+mn-ea"/>
              </a:rPr>
              <a:t>-</a:t>
            </a:r>
            <a:r>
              <a:rPr lang="zh-CN" altLang="en-US" sz="2800" b="1">
                <a:solidFill>
                  <a:srgbClr val="FF0000"/>
                </a:solidFill>
                <a:sym typeface="+mn-ea"/>
              </a:rPr>
              <a:t>对象原型继承</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721975" cy="5253990"/>
          </a:xfrm>
        </p:spPr>
        <p:txBody>
          <a:bodyPr/>
          <a:lstStyle/>
          <a:p>
            <a:pPr>
              <a:lnSpc>
                <a:spcPct val="140000"/>
              </a:lnSpc>
            </a:pPr>
            <a:r>
              <a:rPr lang="en-US" sz="3200" dirty="0">
                <a:solidFill>
                  <a:schemeClr val="tx1"/>
                </a:solidFill>
                <a:sym typeface="+mn-ea"/>
              </a:rPr>
              <a:t>JavaScript</a:t>
            </a:r>
            <a:r>
              <a:rPr lang="zh-CN" altLang="en-US" sz="3200" dirty="0">
                <a:solidFill>
                  <a:schemeClr val="tx1"/>
                </a:solidFill>
                <a:sym typeface="+mn-ea"/>
              </a:rPr>
              <a:t>的原型继承是</a:t>
            </a:r>
            <a:r>
              <a:rPr lang="zh-CN" altLang="en-US" sz="3200" dirty="0">
                <a:solidFill>
                  <a:srgbClr val="FF0000"/>
                </a:solidFill>
                <a:sym typeface="+mn-ea"/>
              </a:rPr>
              <a:t>对象</a:t>
            </a:r>
            <a:r>
              <a:rPr lang="en-US" altLang="zh-CN" sz="3200" dirty="0">
                <a:solidFill>
                  <a:srgbClr val="FF0000"/>
                </a:solidFill>
                <a:sym typeface="+mn-ea"/>
              </a:rPr>
              <a:t>-</a:t>
            </a:r>
            <a:r>
              <a:rPr lang="zh-CN" altLang="en-US" sz="3200" dirty="0">
                <a:solidFill>
                  <a:srgbClr val="FF0000"/>
                </a:solidFill>
                <a:sym typeface="+mn-ea"/>
              </a:rPr>
              <a:t>对象</a:t>
            </a:r>
            <a:r>
              <a:rPr lang="zh-CN" altLang="en-US" sz="3200" dirty="0">
                <a:solidFill>
                  <a:schemeClr val="tx1"/>
                </a:solidFill>
                <a:sym typeface="+mn-ea"/>
              </a:rPr>
              <a:t>的继承</a:t>
            </a:r>
            <a:br>
              <a:rPr lang="zh-CN" altLang="en-US" sz="3200" dirty="0">
                <a:solidFill>
                  <a:schemeClr val="tx1"/>
                </a:solidFill>
              </a:rPr>
            </a:br>
            <a:r>
              <a:rPr lang="en-US" altLang="zh-CN" sz="2000" dirty="0">
                <a:solidFill>
                  <a:schemeClr val="tx1"/>
                </a:solidFill>
              </a:rPr>
              <a:t>- </a:t>
            </a:r>
            <a:r>
              <a:rPr lang="zh-CN" altLang="en-US" sz="2000" dirty="0">
                <a:solidFill>
                  <a:schemeClr val="tx1"/>
                </a:solidFill>
              </a:rPr>
              <a:t>每个对象都有一个原型对象（可动态的指定原型，来改变继承关系，最原始的原型是</a:t>
            </a:r>
            <a:r>
              <a:rPr lang="en-US" altLang="zh-CN" sz="2000" dirty="0">
                <a:solidFill>
                  <a:schemeClr val="tx1"/>
                </a:solidFill>
              </a:rPr>
              <a:t>null</a:t>
            </a:r>
            <a:r>
              <a:rPr lang="zh-CN" altLang="en-US" sz="2000" dirty="0">
                <a:solidFill>
                  <a:schemeClr val="tx1"/>
                </a:solidFill>
              </a:rPr>
              <a:t>）</a:t>
            </a:r>
            <a:br>
              <a:rPr lang="en-US" altLang="zh-CN" sz="2000" dirty="0">
                <a:solidFill>
                  <a:schemeClr val="tx1"/>
                </a:solidFill>
              </a:rPr>
            </a:br>
            <a:r>
              <a:rPr lang="en-US" altLang="zh-CN" sz="2000" dirty="0">
                <a:solidFill>
                  <a:schemeClr val="tx1"/>
                </a:solidFill>
              </a:rPr>
              <a:t>- </a:t>
            </a:r>
            <a:r>
              <a:rPr lang="zh-CN" altLang="en-US" sz="2000" dirty="0">
                <a:solidFill>
                  <a:schemeClr val="tx1"/>
                </a:solidFill>
              </a:rPr>
              <a:t>思考并回答三种方式创建的对象的原型都是什么？</a:t>
            </a:r>
            <a:br>
              <a:rPr lang="zh-CN" altLang="en-US" sz="2000" dirty="0">
                <a:solidFill>
                  <a:schemeClr val="tx1"/>
                </a:solidFill>
              </a:rPr>
            </a:br>
            <a:r>
              <a:rPr lang="en-US" altLang="zh-CN" sz="2000" dirty="0">
                <a:solidFill>
                  <a:schemeClr val="tx1"/>
                </a:solidFill>
              </a:rPr>
              <a:t>- </a:t>
            </a:r>
            <a:r>
              <a:rPr lang="zh-CN" sz="2000" dirty="0">
                <a:solidFill>
                  <a:schemeClr val="tx1"/>
                </a:solidFill>
                <a:sym typeface="+mn-ea"/>
              </a:rPr>
              <a:t>多个对象继承于一个原型时，存在</a:t>
            </a:r>
            <a:r>
              <a:rPr lang="zh-CN" sz="2000" dirty="0">
                <a:solidFill>
                  <a:schemeClr val="accent3"/>
                </a:solidFill>
                <a:sym typeface="+mn-ea"/>
              </a:rPr>
              <a:t>原型共享</a:t>
            </a:r>
            <a:r>
              <a:rPr lang="zh-CN" sz="2000" dirty="0">
                <a:solidFill>
                  <a:schemeClr val="tx1"/>
                </a:solidFill>
                <a:sym typeface="+mn-ea"/>
              </a:rPr>
              <a:t>（节省内存如共享方法，但也带来了共享问题）</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demo07</a:t>
            </a:r>
            <a:endParaRPr lang="zh-CN" altLang="en-US" sz="2200">
              <a:solidFill>
                <a:srgbClr val="FF0000"/>
              </a:solidFill>
              <a:latin typeface="+mn-ea"/>
              <a:ea typeface="+mn-ea"/>
            </a:endParaRPr>
          </a:p>
        </p:txBody>
      </p:sp>
      <p:pic>
        <p:nvPicPr>
          <p:cNvPr id="4" name="图片 3"/>
          <p:cNvPicPr>
            <a:picLocks noChangeAspect="1"/>
          </p:cNvPicPr>
          <p:nvPr/>
        </p:nvPicPr>
        <p:blipFill>
          <a:blip r:embed="rId1"/>
          <a:srcRect b="14179"/>
          <a:stretch>
            <a:fillRect/>
          </a:stretch>
        </p:blipFill>
        <p:spPr>
          <a:xfrm>
            <a:off x="1141730" y="2966720"/>
            <a:ext cx="7224395" cy="2842895"/>
          </a:xfrm>
          <a:prstGeom prst="rect">
            <a:avLst/>
          </a:prstGeom>
        </p:spPr>
      </p:pic>
      <p:sp>
        <p:nvSpPr>
          <p:cNvPr id="5" name="文本框 4"/>
          <p:cNvSpPr txBox="1"/>
          <p:nvPr/>
        </p:nvSpPr>
        <p:spPr>
          <a:xfrm>
            <a:off x="5638800" y="3365500"/>
            <a:ext cx="4947920" cy="768350"/>
          </a:xfrm>
          <a:prstGeom prst="rect">
            <a:avLst/>
          </a:prstGeom>
          <a:noFill/>
        </p:spPr>
        <p:txBody>
          <a:bodyPr wrap="square" rtlCol="0">
            <a:spAutoFit/>
          </a:bodyPr>
          <a:p>
            <a:pPr algn="l"/>
            <a:r>
              <a:rPr lang="zh-CN" altLang="en-US" sz="2200">
                <a:solidFill>
                  <a:srgbClr val="FF0000"/>
                </a:solidFill>
                <a:latin typeface="+mn-ea"/>
                <a:ea typeface="+mn-ea"/>
              </a:rPr>
              <a:t>思考：若此行写为</a:t>
            </a:r>
            <a:r>
              <a:rPr lang="en-US" altLang="zh-CN" sz="2200">
                <a:solidFill>
                  <a:srgbClr val="FF0000"/>
                </a:solidFill>
                <a:latin typeface="+mn-ea"/>
                <a:ea typeface="+mn-ea"/>
              </a:rPr>
              <a:t>subObj_First.x = 5;</a:t>
            </a:r>
            <a:r>
              <a:rPr lang="zh-CN" altLang="en-US" sz="2200">
                <a:solidFill>
                  <a:srgbClr val="FF0000"/>
                </a:solidFill>
                <a:latin typeface="+mn-ea"/>
                <a:ea typeface="+mn-ea"/>
              </a:rPr>
              <a:t>结果又是如何？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pic>
        <p:nvPicPr>
          <p:cNvPr id="5" name="图片 4"/>
          <p:cNvPicPr>
            <a:picLocks noChangeAspect="1"/>
          </p:cNvPicPr>
          <p:nvPr/>
        </p:nvPicPr>
        <p:blipFill>
          <a:blip r:embed="rId1"/>
          <a:stretch>
            <a:fillRect/>
          </a:stretch>
        </p:blipFill>
        <p:spPr>
          <a:xfrm>
            <a:off x="1184910" y="1478280"/>
            <a:ext cx="8837930" cy="5171440"/>
          </a:xfrm>
          <a:prstGeom prst="rect">
            <a:avLst/>
          </a:prstGeom>
        </p:spPr>
      </p:pic>
      <p:sp>
        <p:nvSpPr>
          <p:cNvPr id="6" name="文本框 5"/>
          <p:cNvSpPr txBox="1"/>
          <p:nvPr/>
        </p:nvSpPr>
        <p:spPr>
          <a:xfrm>
            <a:off x="7357110" y="6037580"/>
            <a:ext cx="272351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a:t>
            </a:r>
            <a:endParaRPr lang="zh-CN" altLang="en-US" sz="2200">
              <a:solidFill>
                <a:srgbClr val="FF0000"/>
              </a:solidFill>
              <a:latin typeface="+mn-ea"/>
              <a:ea typeface="+mn-ea"/>
            </a:endParaRPr>
          </a:p>
        </p:txBody>
      </p:sp>
      <p:sp>
        <p:nvSpPr>
          <p:cNvPr id="7" name="文本框 6"/>
          <p:cNvSpPr txBox="1"/>
          <p:nvPr/>
        </p:nvSpPr>
        <p:spPr>
          <a:xfrm>
            <a:off x="7285355" y="2993390"/>
            <a:ext cx="4503420" cy="2122805"/>
          </a:xfrm>
          <a:prstGeom prst="rect">
            <a:avLst/>
          </a:prstGeom>
          <a:noFill/>
        </p:spPr>
        <p:txBody>
          <a:bodyPr wrap="square" rtlCol="0">
            <a:spAutoFit/>
          </a:bodyPr>
          <a:p>
            <a:pPr algn="l"/>
            <a:r>
              <a:rPr lang="zh-CN" sz="2200">
                <a:solidFill>
                  <a:schemeClr val="tx1"/>
                </a:solidFill>
                <a:latin typeface="+mn-ea"/>
                <a:ea typeface="+mn-ea"/>
              </a:rPr>
              <a:t>思考共享的弊端，</a:t>
            </a:r>
            <a:r>
              <a:rPr lang="zh-CN" sz="2200">
                <a:solidFill>
                  <a:schemeClr val="accent3"/>
                </a:solidFill>
                <a:latin typeface="+mn-ea"/>
                <a:ea typeface="+mn-ea"/>
              </a:rPr>
              <a:t>如何给每个</a:t>
            </a:r>
            <a:r>
              <a:rPr lang="en-US" altLang="zh-CN" sz="2200">
                <a:solidFill>
                  <a:schemeClr val="accent3"/>
                </a:solidFill>
                <a:latin typeface="+mn-ea"/>
                <a:ea typeface="+mn-ea"/>
              </a:rPr>
              <a:t>Studnent</a:t>
            </a:r>
            <a:r>
              <a:rPr lang="zh-CN" altLang="en-US" sz="2200">
                <a:solidFill>
                  <a:schemeClr val="accent3"/>
                </a:solidFill>
                <a:latin typeface="+mn-ea"/>
                <a:ea typeface="+mn-ea"/>
              </a:rPr>
              <a:t>对象添加自有的</a:t>
            </a:r>
            <a:r>
              <a:rPr lang="en-US" altLang="zh-CN" sz="2200">
                <a:solidFill>
                  <a:schemeClr val="accent3"/>
                </a:solidFill>
                <a:latin typeface="+mn-ea"/>
                <a:ea typeface="+mn-ea"/>
              </a:rPr>
              <a:t>name</a:t>
            </a:r>
            <a:r>
              <a:rPr lang="zh-CN" altLang="en-US" sz="2200">
                <a:solidFill>
                  <a:schemeClr val="accent3"/>
                </a:solidFill>
                <a:latin typeface="+mn-ea"/>
                <a:ea typeface="+mn-ea"/>
              </a:rPr>
              <a:t>属性</a:t>
            </a:r>
            <a:r>
              <a:rPr lang="zh-CN" altLang="en-US" sz="2200">
                <a:solidFill>
                  <a:schemeClr val="tx1"/>
                </a:solidFill>
                <a:latin typeface="+mn-ea"/>
                <a:ea typeface="+mn-ea"/>
              </a:rPr>
              <a:t>，</a:t>
            </a:r>
            <a:r>
              <a:rPr lang="en-US" altLang="zh-CN" sz="2200">
                <a:solidFill>
                  <a:schemeClr val="tx1"/>
                </a:solidFill>
                <a:latin typeface="+mn-ea"/>
                <a:ea typeface="+mn-ea"/>
              </a:rPr>
              <a:t>s1.name =”Jack”</a:t>
            </a:r>
            <a:r>
              <a:rPr lang="zh-CN" altLang="en-US" sz="2200">
                <a:solidFill>
                  <a:schemeClr val="tx1"/>
                </a:solidFill>
                <a:latin typeface="+mn-ea"/>
                <a:ea typeface="+mn-ea"/>
              </a:rPr>
              <a:t>，和原型的</a:t>
            </a:r>
            <a:r>
              <a:rPr lang="en-US" altLang="zh-CN" sz="2200">
                <a:solidFill>
                  <a:schemeClr val="tx1"/>
                </a:solidFill>
                <a:latin typeface="+mn-ea"/>
                <a:ea typeface="+mn-ea"/>
              </a:rPr>
              <a:t>name</a:t>
            </a:r>
            <a:r>
              <a:rPr lang="zh-CN" altLang="en-US" sz="2200">
                <a:solidFill>
                  <a:schemeClr val="tx1"/>
                </a:solidFill>
                <a:latin typeface="+mn-ea"/>
                <a:ea typeface="+mn-ea"/>
              </a:rPr>
              <a:t>属性什么关系，思考这样的话是否造成内存的浪费，具体参见下页图解</a:t>
            </a:r>
            <a:endParaRPr lang="en-US" altLang="zh-CN" sz="2200">
              <a:solidFill>
                <a:schemeClr val="tx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上页代码图解（原型共享问题）</a:t>
            </a:r>
            <a:endParaRPr lang="zh-CN" altLang="en-US" sz="32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JS原型继承的方式及其优缺点</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107696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3751580" y="328422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7" name="直接箭头连接符 16"/>
          <p:cNvCxnSpPr>
            <a:stCxn id="13" idx="0"/>
          </p:cNvCxnSpPr>
          <p:nvPr/>
        </p:nvCxnSpPr>
        <p:spPr>
          <a:xfrm flipV="1">
            <a:off x="5444490" y="2942590"/>
            <a:ext cx="0" cy="413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14" idx="0"/>
            <a:endCxn id="13" idx="1"/>
          </p:cNvCxnSpPr>
          <p:nvPr/>
        </p:nvCxnSpPr>
        <p:spPr>
          <a:xfrm rot="16200000">
            <a:off x="3052445" y="3649345"/>
            <a:ext cx="72326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0" name="肘形连接符 19"/>
          <p:cNvCxnSpPr>
            <a:stCxn id="15" idx="0"/>
            <a:endCxn id="13" idx="3"/>
          </p:cNvCxnSpPr>
          <p:nvPr/>
        </p:nvCxnSpPr>
        <p:spPr>
          <a:xfrm rot="16200000" flipV="1">
            <a:off x="7140258" y="3621723"/>
            <a:ext cx="72390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778885" y="186563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2" name="文本框 21"/>
          <p:cNvSpPr txBox="1"/>
          <p:nvPr/>
        </p:nvSpPr>
        <p:spPr>
          <a:xfrm>
            <a:off x="3709035" y="235140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3834130" y="3355975"/>
            <a:ext cx="3373755" cy="429895"/>
          </a:xfrm>
          <a:prstGeom prst="rect">
            <a:avLst/>
          </a:prstGeom>
          <a:noFill/>
        </p:spPr>
        <p:txBody>
          <a:bodyPr wrap="square" rtlCol="0">
            <a:spAutoFit/>
          </a:bodyPr>
          <a:p>
            <a:pPr algn="l"/>
            <a:r>
              <a:rPr lang="en-US" altLang="zh-CN"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“Mike”</a:t>
            </a:r>
            <a:endParaRPr lang="en-US" altLang="zh-CN"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23</a:t>
            </a:r>
            <a:endParaRPr lang="en-US" altLang="zh-CN" sz="2200">
              <a:solidFill>
                <a:schemeClr val="accent1">
                  <a:lumMod val="90000"/>
                  <a:lumOff val="10000"/>
                </a:schemeClr>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age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24</a:t>
            </a:r>
            <a:endParaRPr lang="en-US" altLang="zh-CN" sz="2200">
              <a:solidFill>
                <a:schemeClr val="accent1">
                  <a:lumMod val="90000"/>
                  <a:lumOff val="10000"/>
                </a:schemeClr>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“ABC”</a:t>
            </a:r>
            <a:endParaRPr lang="en-US" altLang="zh-CN" sz="2200">
              <a:solidFill>
                <a:schemeClr val="accent1">
                  <a:lumMod val="90000"/>
                  <a:lumOff val="10000"/>
                </a:schemeClr>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accent1">
                    <a:lumMod val="90000"/>
                    <a:lumOff val="10000"/>
                  </a:schemeClr>
                </a:solidFill>
                <a:latin typeface="+mn-ea"/>
                <a:ea typeface="+mn-ea"/>
              </a:rPr>
              <a:t>name</a:t>
            </a:r>
            <a:r>
              <a:rPr lang="zh-CN" altLang="en-US" sz="2200">
                <a:solidFill>
                  <a:schemeClr val="accent1">
                    <a:lumMod val="90000"/>
                    <a:lumOff val="10000"/>
                  </a:schemeClr>
                </a:solidFill>
                <a:latin typeface="+mn-ea"/>
                <a:ea typeface="+mn-ea"/>
              </a:rPr>
              <a:t>：</a:t>
            </a:r>
            <a:r>
              <a:rPr lang="en-US" altLang="zh-CN" sz="2200">
                <a:solidFill>
                  <a:schemeClr val="accent1">
                    <a:lumMod val="90000"/>
                    <a:lumOff val="10000"/>
                  </a:schemeClr>
                </a:solidFill>
                <a:latin typeface="+mn-ea"/>
                <a:ea typeface="+mn-ea"/>
              </a:rPr>
              <a:t>“DEF”</a:t>
            </a:r>
            <a:endParaRPr lang="en-US" altLang="zh-CN" sz="2200">
              <a:solidFill>
                <a:schemeClr val="accent1">
                  <a:lumMod val="90000"/>
                  <a:lumOff val="10000"/>
                </a:schemeClr>
              </a:solidFill>
              <a:latin typeface="+mn-ea"/>
              <a:ea typeface="+mn-ea"/>
            </a:endParaRPr>
          </a:p>
        </p:txBody>
      </p:sp>
      <p:sp>
        <p:nvSpPr>
          <p:cNvPr id="31" name="文本框 30"/>
          <p:cNvSpPr txBox="1"/>
          <p:nvPr/>
        </p:nvSpPr>
        <p:spPr>
          <a:xfrm>
            <a:off x="2846070"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2" name="文本框 31"/>
          <p:cNvSpPr txBox="1"/>
          <p:nvPr/>
        </p:nvSpPr>
        <p:spPr>
          <a:xfrm>
            <a:off x="1524000" y="2915920"/>
            <a:ext cx="2461895" cy="645160"/>
          </a:xfrm>
          <a:prstGeom prst="rect">
            <a:avLst/>
          </a:prstGeom>
          <a:noFill/>
        </p:spPr>
        <p:txBody>
          <a:bodyPr wrap="square" rtlCol="0">
            <a:spAutoFit/>
          </a:bodyPr>
          <a:p>
            <a:pPr algn="l"/>
            <a:r>
              <a:rPr lang="en-US" altLang="en-US" sz="1800">
                <a:solidFill>
                  <a:srgbClr val="FF0000"/>
                </a:solidFill>
                <a:latin typeface="+mn-ea"/>
                <a:ea typeface="+mn-ea"/>
              </a:rPr>
              <a:t>Student.prototype</a:t>
            </a:r>
            <a:r>
              <a:rPr lang="zh-CN" altLang="en-US" sz="1800">
                <a:solidFill>
                  <a:srgbClr val="FF0000"/>
                </a:solidFill>
                <a:latin typeface="+mn-ea"/>
                <a:ea typeface="+mn-ea"/>
              </a:rPr>
              <a:t>即</a:t>
            </a:r>
            <a:endParaRPr lang="zh-CN" altLang="en-US" sz="1800">
              <a:solidFill>
                <a:srgbClr val="FF0000"/>
              </a:solidFill>
              <a:latin typeface="+mn-ea"/>
              <a:ea typeface="+mn-ea"/>
            </a:endParaRPr>
          </a:p>
          <a:p>
            <a:pPr algn="l"/>
            <a:r>
              <a:rPr lang="zh-CN" altLang="en-US" sz="1800">
                <a:solidFill>
                  <a:srgbClr val="FF0000"/>
                </a:solidFill>
                <a:latin typeface="+mn-ea"/>
                <a:ea typeface="+mn-ea"/>
              </a:rPr>
              <a:t>实例化的</a:t>
            </a:r>
            <a:r>
              <a:rPr lang="en-US" altLang="zh-CN" sz="1800">
                <a:solidFill>
                  <a:srgbClr val="FF0000"/>
                </a:solidFill>
                <a:latin typeface="+mn-ea"/>
                <a:ea typeface="+mn-ea"/>
              </a:rPr>
              <a:t>Person</a:t>
            </a:r>
            <a:r>
              <a:rPr lang="zh-CN" altLang="en-US" sz="1800">
                <a:solidFill>
                  <a:srgbClr val="FF0000"/>
                </a:solidFill>
                <a:latin typeface="+mn-ea"/>
                <a:ea typeface="+mn-ea"/>
              </a:rPr>
              <a:t>对象</a:t>
            </a:r>
            <a:endParaRPr lang="zh-CN"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35" name="流程图: 过程 34"/>
          <p:cNvSpPr/>
          <p:nvPr/>
        </p:nvSpPr>
        <p:spPr>
          <a:xfrm>
            <a:off x="9360535"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6" name="文本框 35"/>
          <p:cNvSpPr txBox="1"/>
          <p:nvPr/>
        </p:nvSpPr>
        <p:spPr>
          <a:xfrm>
            <a:off x="9405620"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37" name="流程图: 过程 36"/>
          <p:cNvSpPr/>
          <p:nvPr/>
        </p:nvSpPr>
        <p:spPr>
          <a:xfrm>
            <a:off x="9360535"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8" name="文本框 37"/>
          <p:cNvSpPr txBox="1"/>
          <p:nvPr/>
        </p:nvSpPr>
        <p:spPr>
          <a:xfrm>
            <a:off x="9389110"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39" name="直接箭头连接符 38"/>
          <p:cNvCxnSpPr>
            <a:stCxn id="38" idx="1"/>
          </p:cNvCxnSpPr>
          <p:nvPr/>
        </p:nvCxnSpPr>
        <p:spPr>
          <a:xfrm flipH="1">
            <a:off x="5971540" y="2115185"/>
            <a:ext cx="3417570" cy="11690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0" name="直接箭头连接符 39"/>
          <p:cNvCxnSpPr>
            <a:stCxn id="35" idx="2"/>
            <a:endCxn id="26" idx="3"/>
          </p:cNvCxnSpPr>
          <p:nvPr/>
        </p:nvCxnSpPr>
        <p:spPr>
          <a:xfrm flipH="1">
            <a:off x="4751705" y="3476625"/>
            <a:ext cx="5945505"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1" name="直接箭头连接符 40"/>
          <p:cNvCxnSpPr>
            <a:endCxn id="28" idx="3"/>
          </p:cNvCxnSpPr>
          <p:nvPr/>
        </p:nvCxnSpPr>
        <p:spPr>
          <a:xfrm flipH="1">
            <a:off x="9559290" y="3476625"/>
            <a:ext cx="1146810" cy="15849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linds(horizontal)">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ppt_x"/>
                                          </p:val>
                                        </p:tav>
                                        <p:tav tm="100000">
                                          <p:val>
                                            <p:strVal val="#ppt_x"/>
                                          </p:val>
                                        </p:tav>
                                      </p:tavLst>
                                    </p:anim>
                                    <p:anim calcmode="lin" valueType="num">
                                      <p:cBhvr additive="base">
                                        <p:cTn id="25" dur="5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ppt_x"/>
                                          </p:val>
                                        </p:tav>
                                        <p:tav tm="100000">
                                          <p:val>
                                            <p:strVal val="#ppt_x"/>
                                          </p:val>
                                        </p:tav>
                                      </p:tavLst>
                                    </p:anim>
                                    <p:anim calcmode="lin" valueType="num">
                                      <p:cBhvr additive="base">
                                        <p:cTn id="29" dur="500" fill="hold"/>
                                        <p:tgtEl>
                                          <p:spTgt spid="29"/>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ppt_x"/>
                                          </p:val>
                                        </p:tav>
                                        <p:tav tm="100000">
                                          <p:val>
                                            <p:strVal val="#ppt_x"/>
                                          </p:val>
                                        </p:tav>
                                      </p:tavLst>
                                    </p:anim>
                                    <p:anim calcmode="lin" valueType="num">
                                      <p:cBhvr additive="base">
                                        <p:cTn id="3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0"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accent3"/>
                </a:solidFill>
                <a:sym typeface="+mn-ea"/>
              </a:rPr>
              <a:t>通过构造函数模拟类</a:t>
            </a:r>
            <a:r>
              <a:rPr lang="en-US" altLang="zh-CN" sz="2800" b="1">
                <a:solidFill>
                  <a:schemeClr val="accent3"/>
                </a:solidFill>
                <a:sym typeface="+mn-ea"/>
              </a:rPr>
              <a:t>-</a:t>
            </a:r>
            <a:r>
              <a:rPr lang="zh-CN" altLang="en-US" sz="2800" b="1">
                <a:solidFill>
                  <a:schemeClr val="accent3"/>
                </a:solidFill>
                <a:sym typeface="+mn-ea"/>
              </a:rPr>
              <a:t>类的继承</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继承补充部分</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一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8" name="图片 7"/>
          <p:cNvPicPr>
            <a:picLocks noChangeAspect="1"/>
          </p:cNvPicPr>
          <p:nvPr/>
        </p:nvPicPr>
        <p:blipFill>
          <a:blip r:embed="rId1"/>
          <a:stretch>
            <a:fillRect/>
          </a:stretch>
        </p:blipFill>
        <p:spPr>
          <a:xfrm>
            <a:off x="947420" y="906780"/>
            <a:ext cx="7950835" cy="5130800"/>
          </a:xfrm>
          <a:prstGeom prst="rect">
            <a:avLst/>
          </a:prstGeom>
        </p:spPr>
      </p:pic>
      <p:sp>
        <p:nvSpPr>
          <p:cNvPr id="6" name="文本框 5"/>
          <p:cNvSpPr txBox="1"/>
          <p:nvPr/>
        </p:nvSpPr>
        <p:spPr>
          <a:xfrm>
            <a:off x="6195060" y="2961005"/>
            <a:ext cx="5666105" cy="1783715"/>
          </a:xfrm>
          <a:prstGeom prst="rect">
            <a:avLst/>
          </a:prstGeom>
          <a:noFill/>
        </p:spPr>
        <p:txBody>
          <a:bodyPr wrap="square" rtlCol="0">
            <a:spAutoFit/>
          </a:bodyPr>
          <a:p>
            <a:pPr algn="l"/>
            <a:r>
              <a:rPr lang="zh-CN" altLang="en-US" sz="2200">
                <a:solidFill>
                  <a:srgbClr val="FF0000"/>
                </a:solidFill>
                <a:latin typeface="+mn-ea"/>
                <a:ea typeface="+mn-ea"/>
              </a:rPr>
              <a:t>思考：</a:t>
            </a:r>
            <a:r>
              <a:rPr lang="en-US" altLang="zh-CN" sz="2200">
                <a:solidFill>
                  <a:srgbClr val="FF0000"/>
                </a:solidFill>
                <a:latin typeface="+mn-ea"/>
                <a:ea typeface="+mn-ea"/>
              </a:rPr>
              <a:t>name</a:t>
            </a:r>
            <a:r>
              <a:rPr lang="zh-CN" altLang="en-US" sz="2200">
                <a:solidFill>
                  <a:srgbClr val="FF0000"/>
                </a:solidFill>
                <a:latin typeface="+mn-ea"/>
                <a:ea typeface="+mn-ea"/>
              </a:rPr>
              <a:t>属性添加到哪个对象上了？</a:t>
            </a:r>
            <a:r>
              <a:rPr lang="en-US" altLang="zh-CN" sz="2200">
                <a:solidFill>
                  <a:srgbClr val="FF0000"/>
                </a:solidFill>
                <a:latin typeface="+mn-ea"/>
                <a:ea typeface="+mn-ea"/>
              </a:rPr>
              <a:t>Person.prototype</a:t>
            </a:r>
            <a:r>
              <a:rPr lang="zh-CN" altLang="en-US" sz="2200">
                <a:solidFill>
                  <a:srgbClr val="FF0000"/>
                </a:solidFill>
                <a:latin typeface="+mn-ea"/>
                <a:ea typeface="+mn-ea"/>
              </a:rPr>
              <a:t>、</a:t>
            </a:r>
            <a:r>
              <a:rPr lang="en-US" altLang="zh-CN" sz="2200">
                <a:solidFill>
                  <a:srgbClr val="FF0000"/>
                </a:solidFill>
                <a:latin typeface="+mn-ea"/>
                <a:ea typeface="+mn-ea"/>
              </a:rPr>
              <a:t>Student.prototype</a:t>
            </a:r>
            <a:r>
              <a:rPr lang="zh-CN" altLang="en-US" sz="2200">
                <a:solidFill>
                  <a:srgbClr val="FF0000"/>
                </a:solidFill>
                <a:latin typeface="+mn-ea"/>
                <a:ea typeface="+mn-ea"/>
              </a:rPr>
              <a:t>还是实例化的对象上？</a:t>
            </a:r>
            <a:endParaRPr lang="zh-CN" altLang="en-US" sz="2200">
              <a:solidFill>
                <a:srgbClr val="FF0000"/>
              </a:solidFill>
              <a:latin typeface="+mn-ea"/>
              <a:ea typeface="+mn-ea"/>
            </a:endParaRPr>
          </a:p>
          <a:p>
            <a:pPr algn="l"/>
            <a:r>
              <a:rPr lang="zh-CN" altLang="en-US" sz="2200">
                <a:latin typeface="+mn-ea"/>
                <a:ea typeface="+mn-ea"/>
                <a:sym typeface="+mn-ea"/>
              </a:rPr>
              <a:t>推荐：将</a:t>
            </a:r>
            <a:r>
              <a:rPr lang="zh-CN" altLang="en-US" sz="2200">
                <a:solidFill>
                  <a:schemeClr val="accent3"/>
                </a:solidFill>
                <a:latin typeface="+mn-ea"/>
                <a:ea typeface="+mn-ea"/>
                <a:sym typeface="+mn-ea"/>
              </a:rPr>
              <a:t>方法</a:t>
            </a:r>
            <a:r>
              <a:rPr lang="zh-CN" altLang="en-US" sz="2200">
                <a:latin typeface="+mn-ea"/>
                <a:ea typeface="+mn-ea"/>
                <a:sym typeface="+mn-ea"/>
              </a:rPr>
              <a:t>添加到对象的原型上（即构造函数的</a:t>
            </a:r>
            <a:r>
              <a:rPr lang="en-US" altLang="zh-CN" sz="2200">
                <a:latin typeface="+mn-ea"/>
                <a:ea typeface="+mn-ea"/>
                <a:sym typeface="+mn-ea"/>
              </a:rPr>
              <a:t>prototype</a:t>
            </a:r>
            <a:r>
              <a:rPr lang="zh-CN" altLang="en-US" sz="2200">
                <a:latin typeface="+mn-ea"/>
                <a:ea typeface="+mn-ea"/>
                <a:sym typeface="+mn-ea"/>
              </a:rPr>
              <a:t>上）便于共享，节省内存</a:t>
            </a:r>
            <a:endParaRPr lang="zh-CN" altLang="en-US" sz="2200">
              <a:solidFill>
                <a:srgbClr val="FF0000"/>
              </a:solidFill>
              <a:latin typeface="+mn-ea"/>
              <a:ea typeface="+mn-ea"/>
            </a:endParaRPr>
          </a:p>
        </p:txBody>
      </p:sp>
      <p:sp>
        <p:nvSpPr>
          <p:cNvPr id="2" name="文本框 1"/>
          <p:cNvSpPr txBox="1"/>
          <p:nvPr/>
        </p:nvSpPr>
        <p:spPr>
          <a:xfrm>
            <a:off x="6229350" y="6036945"/>
            <a:ext cx="547179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Part1 </a:t>
            </a:r>
            <a:r>
              <a:rPr lang="en-US" altLang="zh-CN" sz="2200">
                <a:solidFill>
                  <a:srgbClr val="FF0000"/>
                </a:solidFill>
                <a:latin typeface="+mn-ea"/>
                <a:ea typeface="+mn-ea"/>
                <a:sym typeface="+mn-ea"/>
              </a:rPr>
              <a:t> 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zh-CN" altLang="en-US" sz="3200" dirty="0">
                <a:solidFill>
                  <a:schemeClr val="tx1"/>
                </a:solidFill>
                <a:sym typeface="+mn-ea"/>
              </a:rPr>
              <a:t>构造函数实现的对象</a:t>
            </a:r>
            <a:r>
              <a:rPr lang="en-US" altLang="zh-CN" sz="3200" dirty="0">
                <a:solidFill>
                  <a:schemeClr val="tx1"/>
                </a:solidFill>
                <a:sym typeface="+mn-ea"/>
              </a:rPr>
              <a:t>-</a:t>
            </a:r>
            <a:r>
              <a:rPr lang="zh-CN" altLang="en-US" sz="3200" dirty="0">
                <a:solidFill>
                  <a:schemeClr val="tx1"/>
                </a:solidFill>
                <a:sym typeface="+mn-ea"/>
              </a:rPr>
              <a:t>对象的原型继承的</a:t>
            </a:r>
            <a:r>
              <a:rPr lang="zh-CN" altLang="en-US" sz="3200" dirty="0">
                <a:solidFill>
                  <a:schemeClr val="accent3"/>
                </a:solidFill>
                <a:sym typeface="+mn-ea"/>
              </a:rPr>
              <a:t>原型共享问题</a:t>
            </a:r>
            <a:endParaRPr lang="zh-CN" altLang="en-US" sz="3200" dirty="0">
              <a:solidFill>
                <a:schemeClr val="accent3"/>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zh-CN" altLang="en-US" dirty="0">
                <a:sym typeface="+mn-ea"/>
              </a:rPr>
              <a:t>模拟类</a:t>
            </a:r>
            <a:r>
              <a:rPr kumimoji="0" lang="en-US" altLang="zh-CN" dirty="0">
                <a:sym typeface="+mn-ea"/>
              </a:rPr>
              <a:t>-</a:t>
            </a:r>
            <a:r>
              <a:rPr kumimoji="0" lang="zh-CN" altLang="en-US" dirty="0">
                <a:sym typeface="+mn-ea"/>
              </a:rPr>
              <a:t>类继承的形式</a:t>
            </a:r>
            <a:r>
              <a:rPr kumimoji="0" lang="en-US" altLang="zh-CN" dirty="0">
                <a:sym typeface="+mn-ea"/>
              </a:rPr>
              <a:t>-</a:t>
            </a:r>
            <a:r>
              <a:rPr kumimoji="0" lang="zh-CN" altLang="en-US" dirty="0">
                <a:sym typeface="+mn-ea"/>
              </a:rPr>
              <a:t>图解</a:t>
            </a:r>
            <a:endParaRPr lang="zh-CN" altLang="en-US" dirty="0" smtClean="0">
              <a:sym typeface="+mn-ea"/>
            </a:endParaRPr>
          </a:p>
        </p:txBody>
      </p:sp>
      <p:sp>
        <p:nvSpPr>
          <p:cNvPr id="6" name="文本框 5"/>
          <p:cNvSpPr txBox="1"/>
          <p:nvPr/>
        </p:nvSpPr>
        <p:spPr>
          <a:xfrm>
            <a:off x="5971540" y="6037580"/>
            <a:ext cx="56178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demo08 </a:t>
            </a:r>
            <a:r>
              <a:rPr lang="zh-CN" altLang="en-US" sz="2200" dirty="0">
                <a:solidFill>
                  <a:srgbClr val="FF0000"/>
                </a:solidFill>
                <a:sym typeface="+mn-ea"/>
              </a:rPr>
              <a:t>原型继承的</a:t>
            </a:r>
            <a:r>
              <a:rPr lang="zh-CN" altLang="en-US" sz="2200" dirty="0">
                <a:solidFill>
                  <a:schemeClr val="accent3"/>
                </a:solidFill>
                <a:sym typeface="+mn-ea"/>
              </a:rPr>
              <a:t>原型共享问题</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sp>
        <p:nvSpPr>
          <p:cNvPr id="11" name="流程图: 过程 10"/>
          <p:cNvSpPr/>
          <p:nvPr/>
        </p:nvSpPr>
        <p:spPr>
          <a:xfrm>
            <a:off x="3768090" y="1793875"/>
            <a:ext cx="3385185" cy="41275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3" name="流程图: 过程 12"/>
          <p:cNvSpPr/>
          <p:nvPr/>
        </p:nvSpPr>
        <p:spPr>
          <a:xfrm>
            <a:off x="9288780" y="2938145"/>
            <a:ext cx="267271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4" name="流程图: 过程 13"/>
          <p:cNvSpPr/>
          <p:nvPr/>
        </p:nvSpPr>
        <p:spPr>
          <a:xfrm>
            <a:off x="1383665" y="4276725"/>
            <a:ext cx="3385185" cy="159131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15" name="流程图: 过程 14"/>
          <p:cNvSpPr/>
          <p:nvPr/>
        </p:nvSpPr>
        <p:spPr>
          <a:xfrm>
            <a:off x="6174740" y="4277360"/>
            <a:ext cx="3385185" cy="1574165"/>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cxnSp>
        <p:nvCxnSpPr>
          <p:cNvPr id="19" name="肘形连接符 18"/>
          <p:cNvCxnSpPr>
            <a:stCxn id="14" idx="0"/>
            <a:endCxn id="32" idx="1"/>
          </p:cNvCxnSpPr>
          <p:nvPr/>
        </p:nvCxnSpPr>
        <p:spPr>
          <a:xfrm rot="16200000">
            <a:off x="2764790" y="3290570"/>
            <a:ext cx="1297305" cy="67500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3709035" y="1777365"/>
            <a:ext cx="3498850" cy="429895"/>
          </a:xfrm>
          <a:prstGeom prst="rect">
            <a:avLst/>
          </a:prstGeom>
          <a:noFill/>
        </p:spPr>
        <p:txBody>
          <a:bodyPr wrap="square" rtlCol="0">
            <a:spAutoFit/>
          </a:bodyPr>
          <a:p>
            <a:pPr algn="l"/>
            <a:r>
              <a:rPr lang="en-US" altLang="zh-CN" sz="2200">
                <a:solidFill>
                  <a:schemeClr val="tx1"/>
                </a:solidFill>
                <a:latin typeface="+mn-ea"/>
                <a:ea typeface="+mn-ea"/>
              </a:rPr>
              <a:t>showName</a:t>
            </a:r>
            <a:r>
              <a:rPr lang="zh-CN" altLang="en-US" sz="2200">
                <a:solidFill>
                  <a:schemeClr val="tx1"/>
                </a:solidFill>
                <a:latin typeface="+mn-ea"/>
                <a:ea typeface="+mn-ea"/>
              </a:rPr>
              <a:t>：</a:t>
            </a:r>
            <a:r>
              <a:rPr lang="en-US" altLang="zh-CN" sz="2200">
                <a:solidFill>
                  <a:schemeClr val="tx1"/>
                </a:solidFill>
                <a:latin typeface="+mn-ea"/>
                <a:ea typeface="+mn-ea"/>
              </a:rPr>
              <a:t>function(){}</a:t>
            </a:r>
            <a:endParaRPr lang="en-US" altLang="zh-CN" sz="2200">
              <a:solidFill>
                <a:schemeClr val="tx1"/>
              </a:solidFill>
              <a:latin typeface="+mn-ea"/>
              <a:ea typeface="+mn-ea"/>
            </a:endParaRPr>
          </a:p>
        </p:txBody>
      </p:sp>
      <p:sp>
        <p:nvSpPr>
          <p:cNvPr id="23" name="文本框 22"/>
          <p:cNvSpPr txBox="1"/>
          <p:nvPr/>
        </p:nvSpPr>
        <p:spPr>
          <a:xfrm>
            <a:off x="9333865" y="2992755"/>
            <a:ext cx="2399030" cy="429895"/>
          </a:xfrm>
          <a:prstGeom prst="rect">
            <a:avLst/>
          </a:prstGeom>
          <a:noFill/>
        </p:spPr>
        <p:txBody>
          <a:bodyPr wrap="square" rtlCol="0">
            <a:spAutoFit/>
          </a:bodyPr>
          <a:p>
            <a:pPr algn="l"/>
            <a:r>
              <a:rPr lang="en-US" sz="2200">
                <a:solidFill>
                  <a:schemeClr val="tx1"/>
                </a:solidFill>
                <a:latin typeface="+mn-ea"/>
                <a:ea typeface="+mn-ea"/>
              </a:rPr>
              <a:t>Student</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sp>
        <p:nvSpPr>
          <p:cNvPr id="25" name="文本框 24"/>
          <p:cNvSpPr txBox="1"/>
          <p:nvPr/>
        </p:nvSpPr>
        <p:spPr>
          <a:xfrm>
            <a:off x="1383665" y="4360545"/>
            <a:ext cx="345630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2017001</a:t>
            </a:r>
            <a:endParaRPr lang="en-US" altLang="zh-CN" sz="2200">
              <a:solidFill>
                <a:schemeClr val="tx1"/>
              </a:solidFill>
              <a:latin typeface="+mn-ea"/>
              <a:ea typeface="+mn-ea"/>
            </a:endParaRPr>
          </a:p>
        </p:txBody>
      </p:sp>
      <p:sp>
        <p:nvSpPr>
          <p:cNvPr id="26" name="文本框 25"/>
          <p:cNvSpPr txBox="1"/>
          <p:nvPr/>
        </p:nvSpPr>
        <p:spPr>
          <a:xfrm>
            <a:off x="1377950"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22</a:t>
            </a:r>
            <a:endParaRPr lang="en-US" altLang="zh-CN" sz="2200">
              <a:solidFill>
                <a:schemeClr val="tx1"/>
              </a:solidFill>
              <a:latin typeface="+mn-ea"/>
              <a:ea typeface="+mn-ea"/>
            </a:endParaRPr>
          </a:p>
        </p:txBody>
      </p:sp>
      <p:sp>
        <p:nvSpPr>
          <p:cNvPr id="27" name="文本框 26"/>
          <p:cNvSpPr txBox="1"/>
          <p:nvPr/>
        </p:nvSpPr>
        <p:spPr>
          <a:xfrm>
            <a:off x="6169025" y="4360545"/>
            <a:ext cx="3406775" cy="429895"/>
          </a:xfrm>
          <a:prstGeom prst="rect">
            <a:avLst/>
          </a:prstGeom>
          <a:noFill/>
        </p:spPr>
        <p:txBody>
          <a:bodyPr wrap="square" rtlCol="0">
            <a:spAutoFit/>
          </a:bodyPr>
          <a:p>
            <a:pPr algn="l"/>
            <a:r>
              <a:rPr lang="en-US" altLang="zh-CN" sz="2200">
                <a:solidFill>
                  <a:schemeClr val="tx1"/>
                </a:solidFill>
                <a:latin typeface="+mn-ea"/>
                <a:ea typeface="+mn-ea"/>
              </a:rPr>
              <a:t>id</a:t>
            </a:r>
            <a:r>
              <a:rPr lang="zh-CN" altLang="en-US" sz="2200">
                <a:solidFill>
                  <a:schemeClr val="tx1"/>
                </a:solidFill>
                <a:latin typeface="+mn-ea"/>
                <a:ea typeface="+mn-ea"/>
              </a:rPr>
              <a:t>：</a:t>
            </a:r>
            <a:r>
              <a:rPr lang="en-US" altLang="zh-CN" sz="2200">
                <a:solidFill>
                  <a:schemeClr val="tx1"/>
                </a:solidFill>
                <a:latin typeface="+mn-ea"/>
                <a:ea typeface="+mn-ea"/>
              </a:rPr>
              <a:t>2017002</a:t>
            </a:r>
            <a:endParaRPr lang="en-US" altLang="zh-CN" sz="2200">
              <a:solidFill>
                <a:schemeClr val="tx1"/>
              </a:solidFill>
              <a:latin typeface="+mn-ea"/>
              <a:ea typeface="+mn-ea"/>
            </a:endParaRPr>
          </a:p>
        </p:txBody>
      </p:sp>
      <p:sp>
        <p:nvSpPr>
          <p:cNvPr id="28" name="文本框 27"/>
          <p:cNvSpPr txBox="1"/>
          <p:nvPr/>
        </p:nvSpPr>
        <p:spPr>
          <a:xfrm>
            <a:off x="6185535" y="4846320"/>
            <a:ext cx="3373755" cy="429895"/>
          </a:xfrm>
          <a:prstGeom prst="rect">
            <a:avLst/>
          </a:prstGeom>
          <a:noFill/>
        </p:spPr>
        <p:txBody>
          <a:bodyPr wrap="square" rtlCol="0">
            <a:spAutoFit/>
          </a:bodyPr>
          <a:p>
            <a:pPr algn="l"/>
            <a:r>
              <a:rPr lang="en-US" sz="2200">
                <a:solidFill>
                  <a:schemeClr val="tx1"/>
                </a:solidFill>
                <a:latin typeface="+mn-ea"/>
                <a:ea typeface="+mn-ea"/>
              </a:rPr>
              <a:t>age</a:t>
            </a:r>
            <a:r>
              <a:rPr lang="zh-CN" altLang="en-US" sz="2200">
                <a:solidFill>
                  <a:schemeClr val="tx1"/>
                </a:solidFill>
                <a:latin typeface="+mn-ea"/>
                <a:ea typeface="+mn-ea"/>
              </a:rPr>
              <a:t>：</a:t>
            </a:r>
            <a:r>
              <a:rPr lang="en-US" altLang="zh-CN" sz="2200">
                <a:solidFill>
                  <a:schemeClr val="tx1"/>
                </a:solidFill>
                <a:latin typeface="+mn-ea"/>
                <a:ea typeface="+mn-ea"/>
              </a:rPr>
              <a:t>23</a:t>
            </a:r>
            <a:endParaRPr lang="en-US" altLang="zh-CN" sz="2200">
              <a:solidFill>
                <a:schemeClr val="tx1"/>
              </a:solidFill>
              <a:latin typeface="+mn-ea"/>
              <a:ea typeface="+mn-ea"/>
            </a:endParaRPr>
          </a:p>
        </p:txBody>
      </p:sp>
      <p:sp>
        <p:nvSpPr>
          <p:cNvPr id="29" name="文本框 28"/>
          <p:cNvSpPr txBox="1"/>
          <p:nvPr/>
        </p:nvSpPr>
        <p:spPr>
          <a:xfrm>
            <a:off x="1383665" y="5332095"/>
            <a:ext cx="342328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“xxx”</a:t>
            </a:r>
            <a:endParaRPr lang="en-US" altLang="zh-CN" sz="2200">
              <a:solidFill>
                <a:schemeClr val="tx1"/>
              </a:solidFill>
              <a:latin typeface="+mn-ea"/>
              <a:ea typeface="+mn-ea"/>
            </a:endParaRPr>
          </a:p>
        </p:txBody>
      </p:sp>
      <p:sp>
        <p:nvSpPr>
          <p:cNvPr id="30" name="文本框 29"/>
          <p:cNvSpPr txBox="1"/>
          <p:nvPr/>
        </p:nvSpPr>
        <p:spPr>
          <a:xfrm>
            <a:off x="6169025" y="5332095"/>
            <a:ext cx="3373755" cy="429895"/>
          </a:xfrm>
          <a:prstGeom prst="rect">
            <a:avLst/>
          </a:prstGeom>
          <a:noFill/>
        </p:spPr>
        <p:txBody>
          <a:bodyPr wrap="square" rtlCol="0">
            <a:spAutoFit/>
          </a:bodyPr>
          <a:p>
            <a:pPr algn="l"/>
            <a:r>
              <a:rPr lang="en-US" sz="2200">
                <a:solidFill>
                  <a:schemeClr val="tx1"/>
                </a:solidFill>
                <a:latin typeface="+mn-ea"/>
                <a:ea typeface="+mn-ea"/>
              </a:rPr>
              <a:t>name</a:t>
            </a:r>
            <a:r>
              <a:rPr lang="zh-CN" altLang="en-US" sz="2200">
                <a:solidFill>
                  <a:schemeClr val="tx1"/>
                </a:solidFill>
                <a:latin typeface="+mn-ea"/>
                <a:ea typeface="+mn-ea"/>
              </a:rPr>
              <a:t>：</a:t>
            </a:r>
            <a:r>
              <a:rPr lang="en-US" altLang="zh-CN" sz="2200">
                <a:solidFill>
                  <a:schemeClr val="tx1"/>
                </a:solidFill>
                <a:latin typeface="+mn-ea"/>
                <a:ea typeface="+mn-ea"/>
              </a:rPr>
              <a:t>“www”</a:t>
            </a:r>
            <a:endParaRPr lang="en-US" altLang="zh-CN" sz="2200">
              <a:solidFill>
                <a:schemeClr val="tx1"/>
              </a:solidFill>
              <a:latin typeface="+mn-ea"/>
              <a:ea typeface="+mn-ea"/>
            </a:endParaRPr>
          </a:p>
        </p:txBody>
      </p:sp>
      <p:sp>
        <p:nvSpPr>
          <p:cNvPr id="31" name="文本框 30"/>
          <p:cNvSpPr txBox="1"/>
          <p:nvPr/>
        </p:nvSpPr>
        <p:spPr>
          <a:xfrm>
            <a:off x="3276600" y="1425575"/>
            <a:ext cx="2539365" cy="368300"/>
          </a:xfrm>
          <a:prstGeom prst="rect">
            <a:avLst/>
          </a:prstGeom>
          <a:noFill/>
        </p:spPr>
        <p:txBody>
          <a:bodyPr wrap="square" rtlCol="0">
            <a:spAutoFit/>
          </a:bodyPr>
          <a:p>
            <a:pPr algn="l"/>
            <a:r>
              <a:rPr lang="en-US" sz="1800">
                <a:solidFill>
                  <a:srgbClr val="FF0000"/>
                </a:solidFill>
                <a:latin typeface="+mn-ea"/>
                <a:ea typeface="+mn-ea"/>
                <a:sym typeface="+mn-ea"/>
              </a:rPr>
              <a:t>Person.prototype</a:t>
            </a:r>
            <a:endParaRPr lang="en-US" altLang="en-US" sz="1800">
              <a:solidFill>
                <a:srgbClr val="FF0000"/>
              </a:solidFill>
              <a:latin typeface="+mn-ea"/>
              <a:ea typeface="+mn-ea"/>
            </a:endParaRPr>
          </a:p>
        </p:txBody>
      </p:sp>
      <p:sp>
        <p:nvSpPr>
          <p:cNvPr id="33" name="文本框 32"/>
          <p:cNvSpPr txBox="1"/>
          <p:nvPr/>
        </p:nvSpPr>
        <p:spPr>
          <a:xfrm>
            <a:off x="1383665" y="3909060"/>
            <a:ext cx="615950" cy="368300"/>
          </a:xfrm>
          <a:prstGeom prst="rect">
            <a:avLst/>
          </a:prstGeom>
          <a:noFill/>
        </p:spPr>
        <p:txBody>
          <a:bodyPr wrap="square" rtlCol="0">
            <a:spAutoFit/>
          </a:bodyPr>
          <a:p>
            <a:pPr algn="l"/>
            <a:r>
              <a:rPr lang="en-US" altLang="en-US" sz="1800">
                <a:solidFill>
                  <a:srgbClr val="FF0000"/>
                </a:solidFill>
                <a:latin typeface="+mn-ea"/>
                <a:ea typeface="+mn-ea"/>
              </a:rPr>
              <a:t>s1</a:t>
            </a:r>
            <a:endParaRPr lang="en-US" altLang="en-US" sz="1800">
              <a:solidFill>
                <a:srgbClr val="FF0000"/>
              </a:solidFill>
              <a:latin typeface="+mn-ea"/>
              <a:ea typeface="+mn-ea"/>
            </a:endParaRPr>
          </a:p>
        </p:txBody>
      </p:sp>
      <p:sp>
        <p:nvSpPr>
          <p:cNvPr id="34" name="文本框 33"/>
          <p:cNvSpPr txBox="1"/>
          <p:nvPr/>
        </p:nvSpPr>
        <p:spPr>
          <a:xfrm>
            <a:off x="8959850" y="3909060"/>
            <a:ext cx="615950" cy="368300"/>
          </a:xfrm>
          <a:prstGeom prst="rect">
            <a:avLst/>
          </a:prstGeom>
          <a:noFill/>
        </p:spPr>
        <p:txBody>
          <a:bodyPr wrap="square" rtlCol="0">
            <a:spAutoFit/>
          </a:bodyPr>
          <a:p>
            <a:pPr algn="l"/>
            <a:r>
              <a:rPr lang="en-US" altLang="en-US" sz="1800">
                <a:solidFill>
                  <a:srgbClr val="FF0000"/>
                </a:solidFill>
                <a:latin typeface="+mn-ea"/>
                <a:ea typeface="+mn-ea"/>
              </a:rPr>
              <a:t>s2</a:t>
            </a:r>
            <a:endParaRPr lang="en-US" altLang="en-US" sz="1800">
              <a:solidFill>
                <a:srgbClr val="FF0000"/>
              </a:solidFill>
              <a:latin typeface="+mn-ea"/>
              <a:ea typeface="+mn-ea"/>
            </a:endParaRPr>
          </a:p>
        </p:txBody>
      </p:sp>
      <p:sp>
        <p:nvSpPr>
          <p:cNvPr id="5" name="流程图: 过程 4"/>
          <p:cNvSpPr/>
          <p:nvPr/>
        </p:nvSpPr>
        <p:spPr>
          <a:xfrm>
            <a:off x="9288780" y="1845310"/>
            <a:ext cx="268922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32" name="流程图: 过程 31"/>
          <p:cNvSpPr/>
          <p:nvPr/>
        </p:nvSpPr>
        <p:spPr>
          <a:xfrm>
            <a:off x="3751580" y="2710180"/>
            <a:ext cx="3385185" cy="538480"/>
          </a:xfrm>
          <a:prstGeom prst="flowChartProcess">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smtClean="0">
              <a:ln>
                <a:noFill/>
              </a:ln>
              <a:solidFill>
                <a:schemeClr val="tx1"/>
              </a:solidFill>
              <a:effectLst/>
              <a:latin typeface="Arial" panose="020B0604020202020204" pitchFamily="34" charset="0"/>
            </a:endParaRPr>
          </a:p>
        </p:txBody>
      </p:sp>
      <p:sp>
        <p:nvSpPr>
          <p:cNvPr id="4" name="文本框 3"/>
          <p:cNvSpPr txBox="1"/>
          <p:nvPr/>
        </p:nvSpPr>
        <p:spPr>
          <a:xfrm>
            <a:off x="9317355" y="1899920"/>
            <a:ext cx="2221865" cy="429895"/>
          </a:xfrm>
          <a:prstGeom prst="rect">
            <a:avLst/>
          </a:prstGeom>
          <a:noFill/>
        </p:spPr>
        <p:txBody>
          <a:bodyPr wrap="square" rtlCol="0">
            <a:spAutoFit/>
          </a:bodyPr>
          <a:p>
            <a:pPr algn="l"/>
            <a:r>
              <a:rPr lang="en-US" altLang="zh-CN" sz="2200">
                <a:solidFill>
                  <a:schemeClr val="tx1"/>
                </a:solidFill>
                <a:latin typeface="+mn-ea"/>
                <a:ea typeface="+mn-ea"/>
              </a:rPr>
              <a:t>Person</a:t>
            </a:r>
            <a:r>
              <a:rPr lang="zh-CN" altLang="en-US" sz="2200">
                <a:solidFill>
                  <a:schemeClr val="tx1"/>
                </a:solidFill>
                <a:latin typeface="+mn-ea"/>
                <a:ea typeface="+mn-ea"/>
              </a:rPr>
              <a:t>构造函数</a:t>
            </a:r>
            <a:endParaRPr lang="zh-CN" altLang="en-US" sz="2200">
              <a:solidFill>
                <a:schemeClr val="tx1"/>
              </a:solidFill>
              <a:latin typeface="+mn-ea"/>
              <a:ea typeface="+mn-ea"/>
            </a:endParaRPr>
          </a:p>
        </p:txBody>
      </p:sp>
      <p:cxnSp>
        <p:nvCxnSpPr>
          <p:cNvPr id="7" name="直接箭头连接符 6"/>
          <p:cNvCxnSpPr>
            <a:stCxn id="5" idx="1"/>
          </p:cNvCxnSpPr>
          <p:nvPr/>
        </p:nvCxnSpPr>
        <p:spPr>
          <a:xfrm flipH="1">
            <a:off x="3709035" y="2114550"/>
            <a:ext cx="5579745" cy="21621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 name="直接箭头连接符 7"/>
          <p:cNvCxnSpPr/>
          <p:nvPr/>
        </p:nvCxnSpPr>
        <p:spPr>
          <a:xfrm flipH="1">
            <a:off x="8185150" y="2206625"/>
            <a:ext cx="1103630" cy="2070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4583430" y="3213100"/>
            <a:ext cx="4750435" cy="10687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616950" y="3213100"/>
            <a:ext cx="716915" cy="10636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文本框 20"/>
          <p:cNvSpPr txBox="1"/>
          <p:nvPr/>
        </p:nvSpPr>
        <p:spPr>
          <a:xfrm>
            <a:off x="3302000" y="2341880"/>
            <a:ext cx="2287905" cy="368300"/>
          </a:xfrm>
          <a:prstGeom prst="rect">
            <a:avLst/>
          </a:prstGeom>
          <a:noFill/>
        </p:spPr>
        <p:txBody>
          <a:bodyPr wrap="square" rtlCol="0">
            <a:spAutoFit/>
          </a:bodyPr>
          <a:p>
            <a:pPr algn="l"/>
            <a:r>
              <a:rPr lang="en-US" sz="1800">
                <a:solidFill>
                  <a:srgbClr val="FF0000"/>
                </a:solidFill>
                <a:latin typeface="+mn-ea"/>
                <a:ea typeface="+mn-ea"/>
                <a:sym typeface="+mn-ea"/>
              </a:rPr>
              <a:t>Student.prototype</a:t>
            </a:r>
            <a:endParaRPr lang="en-US" altLang="en-US" sz="1800">
              <a:solidFill>
                <a:srgbClr val="FF0000"/>
              </a:solidFill>
              <a:latin typeface="+mn-ea"/>
              <a:ea typeface="+mn-ea"/>
            </a:endParaRPr>
          </a:p>
        </p:txBody>
      </p:sp>
      <p:cxnSp>
        <p:nvCxnSpPr>
          <p:cNvPr id="35" name="肘形连接符 34"/>
          <p:cNvCxnSpPr>
            <a:stCxn id="15" idx="0"/>
            <a:endCxn id="32" idx="3"/>
          </p:cNvCxnSpPr>
          <p:nvPr/>
        </p:nvCxnSpPr>
        <p:spPr>
          <a:xfrm rot="16200000" flipV="1">
            <a:off x="6852920" y="3263265"/>
            <a:ext cx="1297940" cy="73088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a:stCxn id="32" idx="0"/>
            <a:endCxn id="22" idx="2"/>
          </p:cNvCxnSpPr>
          <p:nvPr/>
        </p:nvCxnSpPr>
        <p:spPr>
          <a:xfrm flipV="1">
            <a:off x="5444490" y="2207260"/>
            <a:ext cx="13970" cy="5029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3764280" y="2765425"/>
            <a:ext cx="3498850" cy="429895"/>
          </a:xfrm>
          <a:prstGeom prst="rect">
            <a:avLst/>
          </a:prstGeom>
          <a:noFill/>
        </p:spPr>
        <p:txBody>
          <a:bodyPr wrap="square" rtlCol="0">
            <a:spAutoFit/>
          </a:bodyPr>
          <a:p>
            <a:pPr algn="l"/>
            <a:r>
              <a:rPr lang="zh-CN" sz="2200">
                <a:solidFill>
                  <a:schemeClr val="tx1"/>
                </a:solidFill>
                <a:latin typeface="+mn-ea"/>
                <a:ea typeface="+mn-ea"/>
              </a:rPr>
              <a:t>没有自身属性和方法</a:t>
            </a:r>
            <a:endParaRPr lang="zh-CN" sz="2200">
              <a:solidFill>
                <a:schemeClr val="tx1"/>
              </a:solidFill>
              <a:latin typeface="+mn-ea"/>
              <a:ea typeface="+mn-ea"/>
            </a:endParaRPr>
          </a:p>
        </p:txBody>
      </p:sp>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模拟类</a:t>
            </a:r>
            <a:r>
              <a:rPr kumimoji="0" lang="en-US" altLang="zh-CN" b="0" dirty="0">
                <a:solidFill>
                  <a:srgbClr val="C00000"/>
                </a:solidFill>
                <a:sym typeface="+mn-ea"/>
              </a:rPr>
              <a:t>-</a:t>
            </a:r>
            <a:r>
              <a:rPr kumimoji="0" lang="zh-CN" altLang="en-US" b="0" dirty="0">
                <a:solidFill>
                  <a:srgbClr val="C00000"/>
                </a:solidFill>
                <a:sym typeface="+mn-ea"/>
              </a:rPr>
              <a:t>类继承的形式 二 （避免原型共享）</a:t>
            </a:r>
            <a:endParaRPr kumimoji="0" lang="en-US" altLang="zh-CN" b="0" dirty="0" smtClean="0">
              <a:solidFill>
                <a:srgbClr val="C00000"/>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sp>
        <p:nvSpPr>
          <p:cNvPr id="2" name="文本框 1"/>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demo09 Part2 </a:t>
            </a:r>
            <a:r>
              <a:rPr lang="en-US" altLang="zh-CN" sz="2200">
                <a:solidFill>
                  <a:srgbClr val="FF0000"/>
                </a:solidFill>
                <a:latin typeface="+mn-ea"/>
                <a:ea typeface="+mn-ea"/>
                <a:sym typeface="+mn-ea"/>
              </a:rPr>
              <a:t>JS</a:t>
            </a:r>
            <a:r>
              <a:rPr lang="zh-CN" altLang="en-US" sz="2200">
                <a:solidFill>
                  <a:srgbClr val="FF0000"/>
                </a:solidFill>
                <a:latin typeface="+mn-ea"/>
                <a:ea typeface="+mn-ea"/>
                <a:sym typeface="+mn-ea"/>
              </a:rPr>
              <a:t>面向对象继承</a:t>
            </a:r>
            <a:endParaRPr lang="zh-CN" altLang="en-US" sz="2200">
              <a:solidFill>
                <a:srgbClr val="FF0000"/>
              </a:solidFill>
              <a:latin typeface="+mn-ea"/>
              <a:ea typeface="+mn-ea"/>
            </a:endParaRPr>
          </a:p>
        </p:txBody>
      </p:sp>
      <p:pic>
        <p:nvPicPr>
          <p:cNvPr id="5" name="图片 4"/>
          <p:cNvPicPr>
            <a:picLocks noChangeAspect="1"/>
          </p:cNvPicPr>
          <p:nvPr/>
        </p:nvPicPr>
        <p:blipFill>
          <a:blip r:embed="rId1"/>
          <a:stretch>
            <a:fillRect/>
          </a:stretch>
        </p:blipFill>
        <p:spPr>
          <a:xfrm>
            <a:off x="947420" y="955675"/>
            <a:ext cx="8172450" cy="4924425"/>
          </a:xfrm>
          <a:prstGeom prst="rect">
            <a:avLst/>
          </a:prstGeom>
        </p:spPr>
      </p:pic>
      <p:sp>
        <p:nvSpPr>
          <p:cNvPr id="6" name="文本框 5"/>
          <p:cNvSpPr txBox="1"/>
          <p:nvPr/>
        </p:nvSpPr>
        <p:spPr>
          <a:xfrm>
            <a:off x="7024370" y="3416300"/>
            <a:ext cx="4338320" cy="1106805"/>
          </a:xfrm>
          <a:prstGeom prst="rect">
            <a:avLst/>
          </a:prstGeom>
          <a:noFill/>
        </p:spPr>
        <p:txBody>
          <a:bodyPr wrap="square" rtlCol="0">
            <a:spAutoFit/>
          </a:bodyPr>
          <a:p>
            <a:pPr algn="l"/>
            <a:r>
              <a:rPr lang="zh-CN" sz="2200">
                <a:solidFill>
                  <a:srgbClr val="FF0000"/>
                </a:solidFill>
                <a:latin typeface="+mn-ea"/>
                <a:ea typeface="+mn-ea"/>
              </a:rPr>
              <a:t>如果不把</a:t>
            </a:r>
            <a:endParaRPr lang="zh-CN" sz="2200">
              <a:solidFill>
                <a:srgbClr val="FF0000"/>
              </a:solidFill>
              <a:latin typeface="+mn-ea"/>
              <a:ea typeface="+mn-ea"/>
            </a:endParaRPr>
          </a:p>
          <a:p>
            <a:pPr algn="l"/>
            <a:r>
              <a:rPr lang="en-US" altLang="zh-CN" sz="2200">
                <a:solidFill>
                  <a:srgbClr val="FF0000"/>
                </a:solidFill>
                <a:latin typeface="+mn-ea"/>
                <a:ea typeface="+mn-ea"/>
              </a:rPr>
              <a:t>Student.prototype.constructor</a:t>
            </a:r>
            <a:endParaRPr lang="en-US" altLang="zh-CN" sz="2200">
              <a:solidFill>
                <a:srgbClr val="FF0000"/>
              </a:solidFill>
              <a:latin typeface="+mn-ea"/>
              <a:ea typeface="+mn-ea"/>
            </a:endParaRPr>
          </a:p>
          <a:p>
            <a:pPr algn="l"/>
            <a:r>
              <a:rPr lang="zh-CN" altLang="en-US" sz="2200">
                <a:solidFill>
                  <a:srgbClr val="FF0000"/>
                </a:solidFill>
                <a:latin typeface="+mn-ea"/>
                <a:ea typeface="+mn-ea"/>
              </a:rPr>
              <a:t>指回</a:t>
            </a:r>
            <a:r>
              <a:rPr lang="en-US" altLang="zh-CN" sz="2200">
                <a:solidFill>
                  <a:srgbClr val="FF0000"/>
                </a:solidFill>
                <a:latin typeface="+mn-ea"/>
                <a:ea typeface="+mn-ea"/>
              </a:rPr>
              <a:t>Student</a:t>
            </a:r>
            <a:r>
              <a:rPr lang="zh-CN" altLang="en-US" sz="2200">
                <a:solidFill>
                  <a:srgbClr val="FF0000"/>
                </a:solidFill>
                <a:latin typeface="+mn-ea"/>
                <a:ea typeface="+mn-ea"/>
              </a:rPr>
              <a:t>，那它将指向谁？</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a:t>
            </a:r>
            <a:r>
              <a:rPr lang="en-US" altLang="zh-CN" sz="2800" b="1">
                <a:solidFill>
                  <a:schemeClr val="tx1"/>
                </a:solidFill>
                <a:sym typeface="+mn-ea"/>
              </a:rPr>
              <a:t>-</a:t>
            </a:r>
            <a:r>
              <a:rPr lang="zh-CN" altLang="en-US" sz="2800" b="1">
                <a:solidFill>
                  <a:schemeClr val="tx1"/>
                </a:solidFill>
                <a:sym typeface="+mn-ea"/>
              </a:rPr>
              <a:t>对象原型继承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通过构造函数模拟类</a:t>
            </a:r>
            <a:r>
              <a:rPr lang="en-US" altLang="zh-CN" sz="2800" b="1">
                <a:solidFill>
                  <a:schemeClr val="tx1"/>
                </a:solidFill>
                <a:sym typeface="+mn-ea"/>
              </a:rPr>
              <a:t>-</a:t>
            </a:r>
            <a:r>
              <a:rPr lang="zh-CN" altLang="en-US" sz="2800" b="1">
                <a:solidFill>
                  <a:schemeClr val="tx1"/>
                </a:solidFill>
                <a:sym typeface="+mn-ea"/>
              </a:rPr>
              <a:t>类的继承</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继承补充部分</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nSpc>
                <a:spcPct val="160000"/>
              </a:lnSpc>
            </a:pPr>
            <a:r>
              <a:rPr lang="zh-CN" altLang="en-US" sz="3200" dirty="0">
                <a:solidFill>
                  <a:schemeClr val="tx1"/>
                </a:solidFill>
                <a:sym typeface="+mn-ea"/>
              </a:rPr>
              <a:t>静态方法与原型方法的区别</a:t>
            </a:r>
            <a:br>
              <a:rPr lang="zh-CN" altLang="en-US"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静态方法是构造器函数对象</a:t>
            </a:r>
            <a:r>
              <a:rPr lang="zh-CN" altLang="en-US" sz="1800" dirty="0">
                <a:solidFill>
                  <a:srgbClr val="FF0000"/>
                </a:solidFill>
                <a:sym typeface="+mn-ea"/>
              </a:rPr>
              <a:t>（类）</a:t>
            </a:r>
            <a:r>
              <a:rPr lang="zh-CN" altLang="en-US" sz="1800" dirty="0">
                <a:solidFill>
                  <a:schemeClr val="tx1"/>
                </a:solidFill>
                <a:sym typeface="+mn-ea"/>
              </a:rPr>
              <a:t>的属性，原型方法是实例化对象</a:t>
            </a:r>
            <a:r>
              <a:rPr lang="zh-CN" altLang="en-US" sz="1800" dirty="0">
                <a:solidFill>
                  <a:srgbClr val="FF0000"/>
                </a:solidFill>
                <a:sym typeface="+mn-ea"/>
              </a:rPr>
              <a:t>（对象）</a:t>
            </a:r>
            <a:r>
              <a:rPr lang="zh-CN" altLang="en-US" sz="1800" dirty="0">
                <a:solidFill>
                  <a:schemeClr val="tx1"/>
                </a:solidFill>
                <a:sym typeface="+mn-ea"/>
              </a:rPr>
              <a:t>的原型的属性</a:t>
            </a:r>
            <a:br>
              <a:rPr lang="zh-CN" altLang="en-US" sz="1800" dirty="0">
                <a:solidFill>
                  <a:schemeClr val="tx1"/>
                </a:solidFill>
                <a:sym typeface="+mn-ea"/>
              </a:rPr>
            </a:br>
            <a:r>
              <a:rPr kumimoji="0" lang="en-US" altLang="zh-CN" sz="1800" dirty="0" smtClean="0">
                <a:solidFill>
                  <a:schemeClr val="tx1"/>
                </a:solidFill>
                <a:sym typeface="+mn-ea"/>
              </a:rPr>
              <a:t>- </a:t>
            </a:r>
            <a:r>
              <a:rPr lang="zh-CN" altLang="en-US" sz="1800" dirty="0">
                <a:solidFill>
                  <a:schemeClr val="tx1"/>
                </a:solidFill>
                <a:sym typeface="+mn-ea"/>
              </a:rPr>
              <a:t>使用形式有什么不同，区别在哪里？（属性共享）</a:t>
            </a:r>
            <a:br>
              <a:rPr lang="zh-CN" altLang="en-US"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思考</a:t>
            </a:r>
            <a:r>
              <a:rPr kumimoji="0" lang="en-US" altLang="zh-CN" sz="1800" dirty="0" smtClean="0">
                <a:solidFill>
                  <a:schemeClr val="tx1"/>
                </a:solidFill>
                <a:sym typeface="+mn-ea"/>
              </a:rPr>
              <a:t>Object.getPrototypeOf(...)</a:t>
            </a:r>
            <a:r>
              <a:rPr kumimoji="0" lang="zh-CN" altLang="en-US" sz="1800" dirty="0" smtClean="0">
                <a:solidFill>
                  <a:schemeClr val="tx1"/>
                </a:solidFill>
                <a:sym typeface="+mn-ea"/>
              </a:rPr>
              <a:t>与</a:t>
            </a:r>
            <a:r>
              <a:rPr kumimoji="0" lang="en-US" altLang="zh-CN" sz="1800" dirty="0" smtClean="0">
                <a:solidFill>
                  <a:schemeClr val="tx1"/>
                </a:solidFill>
                <a:sym typeface="+mn-ea"/>
              </a:rPr>
              <a:t>Object.prototype.isPrototypeOf(...)</a:t>
            </a:r>
            <a:br>
              <a:rPr lang="en-US" altLang="zh-CN" sz="1800" dirty="0">
                <a:solidFill>
                  <a:schemeClr val="tx1"/>
                </a:solidFill>
                <a:sym typeface="+mn-ea"/>
              </a:rPr>
            </a:br>
            <a:endParaRPr lang="zh-CN" altLang="en-US" sz="1800" dirty="0">
              <a:solidFill>
                <a:schemeClr val="accent3"/>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4" name="图片 3"/>
          <p:cNvPicPr>
            <a:picLocks noChangeAspect="1"/>
          </p:cNvPicPr>
          <p:nvPr/>
        </p:nvPicPr>
        <p:blipFill>
          <a:blip r:embed="rId1"/>
          <a:stretch>
            <a:fillRect/>
          </a:stretch>
        </p:blipFill>
        <p:spPr>
          <a:xfrm>
            <a:off x="1295400" y="3049905"/>
            <a:ext cx="7724140" cy="3366135"/>
          </a:xfrm>
          <a:prstGeom prst="rect">
            <a:avLst/>
          </a:prstGeom>
        </p:spPr>
      </p:pic>
      <p:sp>
        <p:nvSpPr>
          <p:cNvPr id="6" name="文本框 5"/>
          <p:cNvSpPr txBox="1"/>
          <p:nvPr/>
        </p:nvSpPr>
        <p:spPr>
          <a:xfrm>
            <a:off x="8620760" y="5986145"/>
            <a:ext cx="353123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demo10 </a:t>
            </a:r>
            <a:r>
              <a:rPr lang="zh-CN" altLang="en-US" sz="2200">
                <a:solidFill>
                  <a:srgbClr val="FF0000"/>
                </a:solidFill>
                <a:latin typeface="+mn-ea"/>
                <a:ea typeface="+mn-ea"/>
              </a:rPr>
              <a:t>静态方法与原型方法</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再谈对象原型的</a:t>
            </a:r>
            <a:r>
              <a:rPr lang="en-US" altLang="zh-CN" sz="3200" dirty="0">
                <a:solidFill>
                  <a:schemeClr val="tx1"/>
                </a:solidFill>
                <a:sym typeface="+mn-ea"/>
              </a:rPr>
              <a:t>constructor</a:t>
            </a:r>
            <a:r>
              <a:rPr lang="zh-CN" altLang="en-US" sz="3200" dirty="0">
                <a:solidFill>
                  <a:schemeClr val="tx1"/>
                </a:solidFill>
                <a:sym typeface="+mn-ea"/>
              </a:rPr>
              <a:t>属性</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因为对象实例从原型中继承了</a:t>
            </a:r>
            <a:r>
              <a:rPr lang="en-US" altLang="zh-CN" sz="1800" dirty="0">
                <a:solidFill>
                  <a:schemeClr val="tx1"/>
                </a:solidFill>
                <a:sym typeface="+mn-ea"/>
              </a:rPr>
              <a:t>constructor</a:t>
            </a:r>
            <a:r>
              <a:rPr lang="zh-CN" altLang="en-US" sz="1800" dirty="0">
                <a:solidFill>
                  <a:schemeClr val="tx1"/>
                </a:solidFill>
                <a:sym typeface="+mn-ea"/>
              </a:rPr>
              <a:t>，所以可以通过</a:t>
            </a:r>
            <a:r>
              <a:rPr lang="en-US" altLang="zh-CN" sz="1800" dirty="0">
                <a:solidFill>
                  <a:schemeClr val="tx1"/>
                </a:solidFill>
                <a:sym typeface="+mn-ea"/>
              </a:rPr>
              <a:t>constructor</a:t>
            </a:r>
            <a:r>
              <a:rPr lang="zh-CN" altLang="en-US" sz="1800" dirty="0">
                <a:solidFill>
                  <a:schemeClr val="tx1"/>
                </a:solidFill>
                <a:sym typeface="+mn-ea"/>
              </a:rPr>
              <a:t>得到实例的构造函数</a:t>
            </a:r>
            <a:br>
              <a:rPr lang="en-US" altLang="zh-CN" sz="1800" dirty="0">
                <a:solidFill>
                  <a:schemeClr val="accent3"/>
                </a:solidFill>
                <a:sym typeface="+mn-ea"/>
              </a:rPr>
            </a:br>
            <a:r>
              <a:rPr lang="en-US" altLang="zh-CN" sz="1800" dirty="0">
                <a:solidFill>
                  <a:schemeClr val="tx1"/>
                </a:solidFill>
                <a:sym typeface="+mn-ea"/>
              </a:rPr>
              <a:t>- </a:t>
            </a:r>
            <a:r>
              <a:rPr lang="zh-CN" altLang="en-US" sz="1800" dirty="0">
                <a:solidFill>
                  <a:schemeClr val="tx1"/>
                </a:solidFill>
                <a:sym typeface="+mn-ea"/>
              </a:rPr>
              <a:t>确定对象的构造函数名、创建相似对象、</a:t>
            </a:r>
            <a:r>
              <a:rPr lang="en-US" sz="1800" dirty="0">
                <a:solidFill>
                  <a:schemeClr val="tx1"/>
                </a:solidFill>
                <a:sym typeface="+mn-ea"/>
              </a:rPr>
              <a:t>constructor</a:t>
            </a:r>
            <a:r>
              <a:rPr lang="zh-CN" altLang="en-US" sz="1800" dirty="0">
                <a:solidFill>
                  <a:schemeClr val="tx1"/>
                </a:solidFill>
                <a:sym typeface="+mn-ea"/>
              </a:rPr>
              <a:t>可用于指定构造函数</a:t>
            </a: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18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2000" dirty="0">
              <a:solidFill>
                <a:schemeClr val="tx1"/>
              </a:solidFill>
              <a:sym typeface="+mn-ea"/>
            </a:endParaRPr>
          </a:p>
          <a:p>
            <a:pPr algn="l">
              <a:lnSpc>
                <a:spcPct val="160000"/>
              </a:lnSpc>
            </a:pP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pic>
        <p:nvPicPr>
          <p:cNvPr id="5" name="图片 4"/>
          <p:cNvPicPr>
            <a:picLocks noChangeAspect="1"/>
          </p:cNvPicPr>
          <p:nvPr/>
        </p:nvPicPr>
        <p:blipFill>
          <a:blip r:embed="rId1"/>
          <a:stretch>
            <a:fillRect/>
          </a:stretch>
        </p:blipFill>
        <p:spPr>
          <a:xfrm>
            <a:off x="1205865" y="2632710"/>
            <a:ext cx="6205855" cy="1120140"/>
          </a:xfrm>
          <a:prstGeom prst="rect">
            <a:avLst/>
          </a:prstGeom>
        </p:spPr>
      </p:pic>
      <p:pic>
        <p:nvPicPr>
          <p:cNvPr id="4" name="图片 3"/>
          <p:cNvPicPr>
            <a:picLocks noChangeAspect="1"/>
          </p:cNvPicPr>
          <p:nvPr/>
        </p:nvPicPr>
        <p:blipFill>
          <a:blip r:embed="rId2"/>
          <a:stretch>
            <a:fillRect/>
          </a:stretch>
        </p:blipFill>
        <p:spPr>
          <a:xfrm>
            <a:off x="1205865" y="3977640"/>
            <a:ext cx="6910070" cy="1934845"/>
          </a:xfrm>
          <a:prstGeom prst="rect">
            <a:avLst/>
          </a:prstGeom>
        </p:spPr>
      </p:pic>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Part1 constructor</a:t>
            </a:r>
            <a:r>
              <a:rPr lang="zh-CN" altLang="en-US" sz="2200">
                <a:solidFill>
                  <a:srgbClr val="FF0000"/>
                </a:solidFill>
                <a:latin typeface="+mn-ea"/>
                <a:ea typeface="+mn-ea"/>
              </a:rPr>
              <a:t>应用</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5683250"/>
          </a:xfrm>
        </p:spPr>
        <p:txBody>
          <a:bodyPr/>
          <a:lstStyle/>
          <a:p>
            <a:pPr algn="l">
              <a:lnSpc>
                <a:spcPct val="160000"/>
              </a:lnSpc>
            </a:pPr>
            <a:r>
              <a:rPr lang="zh-CN" altLang="en-US" sz="3200" dirty="0">
                <a:solidFill>
                  <a:schemeClr val="tx1"/>
                </a:solidFill>
                <a:sym typeface="+mn-ea"/>
              </a:rPr>
              <a:t>对象的公有属性、私有属性（回顾闭包）</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sym typeface="+mn-ea"/>
              </a:rPr>
              <a:t>JS继承补充部分</a:t>
            </a:r>
            <a:endParaRPr lang="zh-CN" altLang="en-US" dirty="0"/>
          </a:p>
        </p:txBody>
      </p:sp>
      <p:sp>
        <p:nvSpPr>
          <p:cNvPr id="6" name="文本框 5"/>
          <p:cNvSpPr txBox="1"/>
          <p:nvPr/>
        </p:nvSpPr>
        <p:spPr>
          <a:xfrm>
            <a:off x="5498465" y="6036945"/>
            <a:ext cx="6151245"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demo11 Part2 </a:t>
            </a:r>
            <a:r>
              <a:rPr lang="zh-CN" altLang="en-US" sz="2200">
                <a:solidFill>
                  <a:srgbClr val="FF0000"/>
                </a:solidFill>
                <a:latin typeface="+mn-ea"/>
                <a:ea typeface="+mn-ea"/>
              </a:rPr>
              <a:t>公有属性、私有属性</a:t>
            </a:r>
            <a:r>
              <a:rPr lang="en-US" altLang="zh-CN" sz="2200">
                <a:solidFill>
                  <a:srgbClr val="FF0000"/>
                </a:solidFill>
                <a:latin typeface="+mn-ea"/>
                <a:ea typeface="+mn-ea"/>
              </a:rPr>
              <a:t> </a:t>
            </a:r>
            <a:endParaRPr lang="zh-CN" altLang="en-US" sz="2200">
              <a:solidFill>
                <a:srgbClr val="FF0000"/>
              </a:solidFill>
              <a:latin typeface="+mn-ea"/>
              <a:ea typeface="+mn-ea"/>
            </a:endParaRPr>
          </a:p>
        </p:txBody>
      </p:sp>
      <p:pic>
        <p:nvPicPr>
          <p:cNvPr id="7" name="图片 6"/>
          <p:cNvPicPr>
            <a:picLocks noChangeAspect="1"/>
          </p:cNvPicPr>
          <p:nvPr/>
        </p:nvPicPr>
        <p:blipFill>
          <a:blip r:embed="rId1"/>
          <a:stretch>
            <a:fillRect/>
          </a:stretch>
        </p:blipFill>
        <p:spPr>
          <a:xfrm>
            <a:off x="1053465" y="1800860"/>
            <a:ext cx="7502525" cy="3902710"/>
          </a:xfrm>
          <a:prstGeom prst="rect">
            <a:avLst/>
          </a:prstGeom>
        </p:spPr>
      </p:pic>
      <p:sp>
        <p:nvSpPr>
          <p:cNvPr id="4" name="文本框 3"/>
          <p:cNvSpPr txBox="1"/>
          <p:nvPr/>
        </p:nvSpPr>
        <p:spPr>
          <a:xfrm>
            <a:off x="6640830" y="3867785"/>
            <a:ext cx="4719955" cy="768350"/>
          </a:xfrm>
          <a:prstGeom prst="rect">
            <a:avLst/>
          </a:prstGeom>
          <a:noFill/>
        </p:spPr>
        <p:txBody>
          <a:bodyPr wrap="square" rtlCol="0">
            <a:spAutoFit/>
          </a:bodyPr>
          <a:p>
            <a:pPr algn="l"/>
            <a:r>
              <a:rPr lang="zh-CN" altLang="en-US" sz="2200">
                <a:solidFill>
                  <a:srgbClr val="FF0000"/>
                </a:solidFill>
                <a:latin typeface="+mn-ea"/>
                <a:ea typeface="+mn-ea"/>
              </a:rPr>
              <a:t>涉及到访问私有属性时，需将间接访问私有变量的函数定义在构造函数中</a:t>
            </a:r>
            <a:endParaRPr lang="zh-CN" altLang="en-US" sz="220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9776460" cy="4918710"/>
          </a:xfrm>
        </p:spPr>
        <p:txBody>
          <a:bodyPr/>
          <a:lstStyle/>
          <a:p>
            <a:pPr algn="l">
              <a:lnSpc>
                <a:spcPct val="160000"/>
              </a:lnSpc>
            </a:pPr>
            <a:r>
              <a:rPr lang="zh-CN" altLang="en-US" sz="3200" dirty="0">
                <a:solidFill>
                  <a:schemeClr val="tx1"/>
                </a:solidFill>
                <a:sym typeface="+mn-ea"/>
              </a:rPr>
              <a:t>阅读《深入理解</a:t>
            </a:r>
            <a:r>
              <a:rPr lang="en-US" altLang="zh-CN" sz="3200" dirty="0">
                <a:solidFill>
                  <a:schemeClr val="tx1"/>
                </a:solidFill>
                <a:sym typeface="+mn-ea"/>
              </a:rPr>
              <a:t>JavaScript</a:t>
            </a:r>
            <a:r>
              <a:rPr lang="zh-CN" altLang="en-US" sz="3200" dirty="0">
                <a:solidFill>
                  <a:schemeClr val="tx1"/>
                </a:solidFill>
                <a:sym typeface="+mn-ea"/>
              </a:rPr>
              <a:t>》的第</a:t>
            </a:r>
            <a:r>
              <a:rPr lang="en-US" altLang="zh-CN" sz="3200" dirty="0">
                <a:solidFill>
                  <a:schemeClr val="tx1"/>
                </a:solidFill>
                <a:sym typeface="+mn-ea"/>
              </a:rPr>
              <a:t>17</a:t>
            </a:r>
            <a:r>
              <a:rPr lang="zh-CN" altLang="en-US" sz="3200" dirty="0">
                <a:solidFill>
                  <a:schemeClr val="tx1"/>
                </a:solidFill>
                <a:sym typeface="+mn-ea"/>
              </a:rPr>
              <a:t>章</a:t>
            </a:r>
            <a:endParaRPr lang="zh-CN" altLang="en-US" sz="3200" dirty="0">
              <a:solidFill>
                <a:schemeClr val="tx1"/>
              </a:solidFill>
              <a:sym typeface="+mn-ea"/>
            </a:endParaRPr>
          </a:p>
          <a:p>
            <a:pPr algn="l">
              <a:lnSpc>
                <a:spcPct val="160000"/>
              </a:lnSpc>
            </a:pPr>
            <a:r>
              <a:rPr lang="zh-CN" altLang="en-US" sz="3200" dirty="0">
                <a:solidFill>
                  <a:schemeClr val="tx1"/>
                </a:solidFill>
                <a:sym typeface="+mn-ea"/>
              </a:rPr>
              <a:t>学习并重写</a:t>
            </a:r>
            <a:r>
              <a:rPr lang="en-US" altLang="zh-CN" sz="3200" dirty="0">
                <a:solidFill>
                  <a:schemeClr val="tx1"/>
                </a:solidFill>
                <a:sym typeface="+mn-ea"/>
              </a:rPr>
              <a:t>FlappyBird</a:t>
            </a:r>
            <a:r>
              <a:rPr lang="zh-CN" altLang="en-US" sz="3200" dirty="0">
                <a:solidFill>
                  <a:schemeClr val="tx1"/>
                </a:solidFill>
                <a:sym typeface="+mn-ea"/>
              </a:rPr>
              <a:t>案例</a:t>
            </a:r>
            <a:br>
              <a:rPr lang="zh-CN" altLang="en-US" sz="3200" dirty="0">
                <a:solidFill>
                  <a:schemeClr val="tx1"/>
                </a:solidFill>
                <a:sym typeface="+mn-ea"/>
              </a:rPr>
            </a:br>
            <a:r>
              <a:rPr lang="zh-CN" altLang="en-US" sz="3200" dirty="0">
                <a:solidFill>
                  <a:schemeClr val="tx1"/>
                </a:solidFill>
                <a:sym typeface="+mn-ea"/>
              </a:rPr>
              <a:t>http://pan.baidu.com/s/1ge3H8YJ</a:t>
            </a:r>
            <a:endParaRPr lang="zh-CN" altLang="en-US" sz="3200" dirty="0">
              <a:solidFill>
                <a:schemeClr val="tx1"/>
              </a:solidFill>
              <a:sym typeface="+mn-ea"/>
            </a:endParaRPr>
          </a:p>
          <a:p>
            <a:pPr marL="0" indent="0">
              <a:lnSpc>
                <a:spcPct val="160000"/>
              </a:lnSpc>
              <a:buNone/>
            </a:pP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作业</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855345"/>
            <a:ext cx="9776460" cy="4918710"/>
          </a:xfrm>
        </p:spPr>
        <p:txBody>
          <a:bodyPr/>
          <a:lstStyle/>
          <a:p>
            <a:pPr marL="0" indent="0">
              <a:lnSpc>
                <a:spcPct val="160000"/>
              </a:lnSpc>
              <a:buNone/>
            </a:pP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5" name="图片 4"/>
          <p:cNvPicPr>
            <a:picLocks noChangeAspect="1"/>
          </p:cNvPicPr>
          <p:nvPr/>
        </p:nvPicPr>
        <p:blipFill>
          <a:blip r:embed="rId1"/>
          <a:stretch>
            <a:fillRect/>
          </a:stretch>
        </p:blipFill>
        <p:spPr>
          <a:xfrm>
            <a:off x="927735" y="998855"/>
            <a:ext cx="8023860" cy="491871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原型链图解</a:t>
            </a:r>
            <a:endParaRPr lang="en-US" altLang="zh-CN" dirty="0"/>
          </a:p>
        </p:txBody>
      </p:sp>
      <p:pic>
        <p:nvPicPr>
          <p:cNvPr id="4" name="内容占位符 3"/>
          <p:cNvPicPr>
            <a:picLocks noChangeAspect="1"/>
          </p:cNvPicPr>
          <p:nvPr>
            <p:ph sz="quarter" idx="10"/>
          </p:nvPr>
        </p:nvPicPr>
        <p:blipFill>
          <a:blip r:embed="rId1"/>
          <a:stretch>
            <a:fillRect/>
          </a:stretch>
        </p:blipFill>
        <p:spPr>
          <a:xfrm>
            <a:off x="694690" y="819150"/>
            <a:ext cx="7990205" cy="60051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的原型继承，为面向对象提供了动态继承的功能</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cap="flat">
                <a:solidFill>
                  <a:srgbClr val="FF9900"/>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420" y="236855"/>
            <a:ext cx="8373110" cy="490220"/>
          </a:xfrm>
        </p:spPr>
        <p:txBody>
          <a:bodyPr/>
          <a:p>
            <a:r>
              <a:rPr lang="zh-CN" altLang="en-US" dirty="0" smtClean="0">
                <a:sym typeface="+mn-ea"/>
              </a:rPr>
              <a:t>JS对象的属性访问链（自有属性和继承属性）</a:t>
            </a:r>
            <a:endParaRPr kumimoji="0" lang="zh-CN" altLang="en-US" dirty="0" smtClean="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50800">
            <a:solidFill>
              <a:srgbClr val="FF9900"/>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自有属性和继承属性的操作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3968</Words>
  <Application>WPS 演示</Application>
  <PresentationFormat>宽屏</PresentationFormat>
  <Paragraphs>380</Paragraphs>
  <Slides>33</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Calibri</vt:lpstr>
      <vt:lpstr>Helvetica</vt:lpstr>
      <vt:lpstr>Arial Unicode MS</vt:lpstr>
      <vt:lpstr>Franklin Gothic Medium</vt:lpstr>
      <vt:lpstr>Franklin Gothic Book</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3080</cp:revision>
  <cp:lastPrinted>2411-12-30T00:00:00Z</cp:lastPrinted>
  <dcterms:created xsi:type="dcterms:W3CDTF">2003-05-12T10:17:00Z</dcterms:created>
  <dcterms:modified xsi:type="dcterms:W3CDTF">2017-10-30T14:40:38Z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