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1276" r:id="rId3"/>
    <p:sldId id="1213" r:id="rId4"/>
    <p:sldId id="1233" r:id="rId6"/>
    <p:sldId id="773" r:id="rId7"/>
    <p:sldId id="1199" r:id="rId8"/>
    <p:sldId id="1214" r:id="rId9"/>
    <p:sldId id="1207" r:id="rId10"/>
    <p:sldId id="1234" r:id="rId11"/>
    <p:sldId id="1217" r:id="rId12"/>
    <p:sldId id="1218" r:id="rId13"/>
    <p:sldId id="1249" r:id="rId14"/>
    <p:sldId id="1235" r:id="rId15"/>
    <p:sldId id="1219" r:id="rId16"/>
    <p:sldId id="1257" r:id="rId17"/>
    <p:sldId id="1220" r:id="rId18"/>
    <p:sldId id="1250" r:id="rId19"/>
    <p:sldId id="1104" r:id="rId20"/>
    <p:sldId id="1230" r:id="rId21"/>
    <p:sldId id="1232" r:id="rId22"/>
    <p:sldId id="1258" r:id="rId23"/>
    <p:sldId id="1260" r:id="rId24"/>
    <p:sldId id="1266" r:id="rId25"/>
    <p:sldId id="1267" r:id="rId26"/>
    <p:sldId id="1268" r:id="rId27"/>
    <p:sldId id="1269" r:id="rId28"/>
    <p:sldId id="1270" r:id="rId29"/>
    <p:sldId id="1271" r:id="rId30"/>
    <p:sldId id="1272" r:id="rId31"/>
    <p:sldId id="1273" r:id="rId32"/>
    <p:sldId id="1259" r:id="rId33"/>
    <p:sldId id="1275" r:id="rId34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8545" autoAdjust="0"/>
  </p:normalViewPr>
  <p:slideViewPr>
    <p:cSldViewPr snapToObjects="1">
      <p:cViewPr varScale="1">
        <p:scale>
          <a:sx n="65" d="100"/>
          <a:sy n="65" d="100"/>
        </p:scale>
        <p:origin x="852" y="66"/>
      </p:cViewPr>
      <p:guideLst>
        <p:guide orient="horz" pos="1543"/>
        <p:guide pos="1857"/>
        <p:guide pos="750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059"/>
        <p:guide pos="2141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在1995年时，由Netscape公司的Brendan Eich，在网景导航者浏览器上首次设计实现而成。因为Netscape与Sun合作，Netscape管理层希望它外观看起来像Java，因此取名为JavaScript。但实际上它的语法风格与Self及Scheme较为接近。</a:t>
            </a:r>
            <a:endParaRPr lang="zh-CN" altLang="en-US"/>
          </a:p>
          <a:p>
            <a:r>
              <a:rPr lang="zh-CN" altLang="en-US"/>
              <a:t>为了取得技术优势，微软推出了JScript，CEnvi推出ScriptEase，与JavaScript同样可在浏览器上运行。为了统一规格，因为JavaScript兼容于ECMA标准，因此也称为ECMAScript。</a:t>
            </a:r>
            <a:endParaRPr lang="zh-CN" altLang="en-US"/>
          </a:p>
          <a:p>
            <a:r>
              <a:rPr lang="zh-CN" altLang="en-US"/>
              <a:t>发展初期，JavaScript的标准并未确定，同期有Netscape的JavaScript，微软的JScript和CEnvi的ScriptEase三足鼎立。1997年，在ECMA（欧洲计算机制造商协会）的协调下，由Netscape、Sun、微软、Borland组成的工作组确定统一标准：ECMA-262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//</a:t>
            </a:r>
            <a:r>
              <a:rPr lang="zh-CN" altLang="en-US" dirty="0"/>
              <a:t>另外的例子</a:t>
            </a:r>
            <a:br>
              <a:rPr lang="zh-CN" altLang="en-US" dirty="0"/>
            </a:br>
            <a:r>
              <a:rPr lang="zh-CN" altLang="en-US" dirty="0"/>
              <a:t>function f()</a:t>
            </a:r>
            <a:br>
              <a:rPr lang="zh-CN" altLang="en-US" dirty="0"/>
            </a:br>
            <a:r>
              <a:rPr lang="zh-CN" altLang="en-US" dirty="0"/>
              <a:t>{</a:t>
            </a:r>
            <a:endParaRPr lang="zh-CN" altLang="en-US" dirty="0"/>
          </a:p>
          <a:p>
            <a:r>
              <a:rPr lang="zh-CN" altLang="en-US" dirty="0"/>
              <a:t>  {</a:t>
            </a:r>
            <a:endParaRPr lang="zh-CN" altLang="en-US" dirty="0"/>
          </a:p>
          <a:p>
            <a:r>
              <a:rPr lang="zh-CN" altLang="en-US" dirty="0"/>
              <a:t>  var i = 10;</a:t>
            </a:r>
            <a:endParaRPr lang="zh-CN" altLang="en-US" dirty="0"/>
          </a:p>
          <a:p>
            <a:r>
              <a:rPr lang="zh-CN" altLang="en-US" dirty="0"/>
              <a:t>  console.log(i);</a:t>
            </a:r>
            <a:endParaRPr lang="zh-CN" altLang="en-US" dirty="0"/>
          </a:p>
          <a:p>
            <a:r>
              <a:rPr lang="zh-CN" altLang="en-US" dirty="0"/>
              <a:t>  i++;</a:t>
            </a:r>
            <a:endParaRPr lang="zh-CN" altLang="en-US" dirty="0"/>
          </a:p>
          <a:p>
            <a:r>
              <a:rPr lang="zh-CN" altLang="en-US" dirty="0"/>
              <a:t>  }</a:t>
            </a:r>
            <a:endParaRPr lang="zh-CN" altLang="en-US" dirty="0"/>
          </a:p>
          <a:p>
            <a:r>
              <a:rPr lang="zh-CN" altLang="en-US" dirty="0"/>
              <a:t>console.log(i);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  <a:p>
            <a:r>
              <a:rPr lang="zh-CN" altLang="en-US" dirty="0"/>
              <a:t>f();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//</a:t>
            </a:r>
            <a:r>
              <a:rPr lang="zh-CN" altLang="en-US" dirty="0"/>
              <a:t>另外的例子</a:t>
            </a:r>
            <a:br>
              <a:rPr lang="zh-CN" altLang="en-US" dirty="0"/>
            </a:br>
            <a:r>
              <a:rPr lang="zh-CN" altLang="en-US" dirty="0"/>
              <a:t>function f()</a:t>
            </a:r>
            <a:br>
              <a:rPr lang="zh-CN" altLang="en-US" dirty="0"/>
            </a:br>
            <a:r>
              <a:rPr lang="zh-CN" altLang="en-US" dirty="0"/>
              <a:t>{</a:t>
            </a:r>
            <a:endParaRPr lang="zh-CN" altLang="en-US" dirty="0"/>
          </a:p>
          <a:p>
            <a:r>
              <a:rPr lang="zh-CN" altLang="en-US" dirty="0"/>
              <a:t>  {</a:t>
            </a:r>
            <a:endParaRPr lang="zh-CN" altLang="en-US" dirty="0"/>
          </a:p>
          <a:p>
            <a:r>
              <a:rPr lang="zh-CN" altLang="en-US" dirty="0"/>
              <a:t>  var i = 10;</a:t>
            </a:r>
            <a:endParaRPr lang="zh-CN" altLang="en-US" dirty="0"/>
          </a:p>
          <a:p>
            <a:r>
              <a:rPr lang="zh-CN" altLang="en-US" dirty="0"/>
              <a:t>  console.log(i);</a:t>
            </a:r>
            <a:endParaRPr lang="zh-CN" altLang="en-US" dirty="0"/>
          </a:p>
          <a:p>
            <a:r>
              <a:rPr lang="zh-CN" altLang="en-US" dirty="0"/>
              <a:t>  i++;</a:t>
            </a:r>
            <a:endParaRPr lang="zh-CN" altLang="en-US" dirty="0"/>
          </a:p>
          <a:p>
            <a:r>
              <a:rPr lang="zh-CN" altLang="en-US" dirty="0"/>
              <a:t>  }</a:t>
            </a:r>
            <a:endParaRPr lang="zh-CN" altLang="en-US" dirty="0"/>
          </a:p>
          <a:p>
            <a:r>
              <a:rPr lang="zh-CN" altLang="en-US" dirty="0"/>
              <a:t>console.log(i);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  <a:p>
            <a:r>
              <a:rPr lang="zh-CN" altLang="en-US" dirty="0"/>
              <a:t>f();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//</a:t>
            </a:r>
            <a:r>
              <a:rPr lang="zh-CN" altLang="en-US" dirty="0"/>
              <a:t>另外的例子</a:t>
            </a:r>
            <a:br>
              <a:rPr lang="zh-CN" altLang="en-US" dirty="0"/>
            </a:br>
            <a:r>
              <a:rPr lang="zh-CN" altLang="en-US" dirty="0"/>
              <a:t>function f()</a:t>
            </a:r>
            <a:br>
              <a:rPr lang="zh-CN" altLang="en-US" dirty="0"/>
            </a:br>
            <a:r>
              <a:rPr lang="zh-CN" altLang="en-US" dirty="0"/>
              <a:t>{</a:t>
            </a:r>
            <a:endParaRPr lang="zh-CN" altLang="en-US" dirty="0"/>
          </a:p>
          <a:p>
            <a:r>
              <a:rPr lang="zh-CN" altLang="en-US" dirty="0"/>
              <a:t>  {</a:t>
            </a:r>
            <a:endParaRPr lang="zh-CN" altLang="en-US" dirty="0"/>
          </a:p>
          <a:p>
            <a:r>
              <a:rPr lang="zh-CN" altLang="en-US" dirty="0"/>
              <a:t>  var i = 10;</a:t>
            </a:r>
            <a:endParaRPr lang="zh-CN" altLang="en-US" dirty="0"/>
          </a:p>
          <a:p>
            <a:r>
              <a:rPr lang="zh-CN" altLang="en-US" dirty="0"/>
              <a:t>  console.log(i);</a:t>
            </a:r>
            <a:endParaRPr lang="zh-CN" altLang="en-US" dirty="0"/>
          </a:p>
          <a:p>
            <a:r>
              <a:rPr lang="zh-CN" altLang="en-US" dirty="0"/>
              <a:t>  i++;</a:t>
            </a:r>
            <a:endParaRPr lang="zh-CN" altLang="en-US" dirty="0"/>
          </a:p>
          <a:p>
            <a:r>
              <a:rPr lang="zh-CN" altLang="en-US" dirty="0"/>
              <a:t>  }</a:t>
            </a:r>
            <a:endParaRPr lang="zh-CN" altLang="en-US" dirty="0"/>
          </a:p>
          <a:p>
            <a:r>
              <a:rPr lang="zh-CN" altLang="en-US" dirty="0"/>
              <a:t>console.log(i);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  <a:p>
            <a:r>
              <a:rPr lang="zh-CN" altLang="en-US" dirty="0"/>
              <a:t>f();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7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14185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进阶（</a:t>
            </a:r>
            <a:r>
              <a:rPr lang="en-US" altLang="zh-CN" sz="4800" b="1" dirty="0">
                <a:sym typeface="+mn-ea"/>
              </a:rPr>
              <a:t>ES6</a:t>
            </a:r>
            <a:r>
              <a:rPr lang="zh-CN" altLang="en-US" sz="4800" b="1" dirty="0">
                <a:sym typeface="+mn-ea"/>
              </a:rPr>
              <a:t>）</a:t>
            </a:r>
            <a:endParaRPr kumimoji="0" lang="zh-CN" altLang="en-US" sz="4800" b="1" dirty="0">
              <a:sym typeface="+mn-ea"/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6069965" y="4286885"/>
            <a:ext cx="39147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t>ES6</a:t>
            </a:r>
            <a:r>
              <a:rPr lang="zh-CN"/>
              <a:t>背景知识</a:t>
            </a:r>
            <a:endParaRPr lang="zh-CN"/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855345"/>
            <a:ext cx="9776460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使用</a:t>
            </a:r>
            <a:r>
              <a:rPr lang="en-US" altLang="zh-CN" sz="3200" dirty="0" smtClean="0">
                <a:solidFill>
                  <a:schemeClr val="tx1"/>
                </a:solidFill>
                <a:sym typeface="+mn-ea"/>
              </a:rPr>
              <a:t>let</a:t>
            </a: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声明变量，可有效避免变量共享缺陷</a:t>
            </a:r>
            <a:endParaRPr lang="en-US" altLang="zh-CN" sz="3200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81710" y="236855"/>
            <a:ext cx="9244330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ES6</a:t>
            </a:r>
            <a:r>
              <a:rPr kumimoji="0" lang="zh-CN" altLang="en-US" dirty="0">
                <a:sym typeface="+mn-ea"/>
              </a:rPr>
              <a:t>中的let与</a:t>
            </a:r>
            <a:r>
              <a:rPr kumimoji="0" lang="en-US" altLang="zh-CN" dirty="0">
                <a:sym typeface="+mn-ea"/>
              </a:rPr>
              <a:t>const</a:t>
            </a:r>
            <a:endParaRPr kumimoji="0" lang="en-US" altLang="zh-CN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4755" y="1807845"/>
            <a:ext cx="8385175" cy="36899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74615" y="6065520"/>
            <a:ext cx="57448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 </a:t>
            </a:r>
            <a:r>
              <a:rPr lang="zh-CN" altLang="en-US" sz="2200" dirty="0" smtClean="0">
                <a:solidFill>
                  <a:schemeClr val="accent3"/>
                </a:solidFill>
                <a:sym typeface="+mn-ea"/>
              </a:rPr>
              <a:t>可有效避免变量共享缺陷</a:t>
            </a:r>
            <a:endParaRPr lang="zh-CN" altLang="en-US" sz="2200" dirty="0" smtClean="0">
              <a:solidFill>
                <a:schemeClr val="accent3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855345"/>
            <a:ext cx="10506710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en-US" altLang="zh-CN" sz="3200" dirty="0" smtClean="0">
                <a:solidFill>
                  <a:schemeClr val="tx1"/>
                </a:solidFill>
                <a:sym typeface="+mn-ea"/>
              </a:rPr>
              <a:t>ES6</a:t>
            </a: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使用</a:t>
            </a:r>
            <a:r>
              <a:rPr lang="en-US" altLang="zh-CN" sz="3200" dirty="0" smtClean="0">
                <a:solidFill>
                  <a:schemeClr val="tx1"/>
                </a:solidFill>
                <a:sym typeface="+mn-ea"/>
              </a:rPr>
              <a:t>const</a:t>
            </a: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来声明常量，也常用来声明</a:t>
            </a:r>
            <a:r>
              <a:rPr lang="zh-CN" sz="3200" dirty="0" smtClean="0">
                <a:solidFill>
                  <a:schemeClr val="tx1"/>
                </a:solidFill>
                <a:sym typeface="+mn-ea"/>
              </a:rPr>
              <a:t>不变的函数</a:t>
            </a:r>
            <a:endParaRPr lang="zh-CN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endParaRPr lang="zh-CN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endParaRPr lang="zh-CN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endParaRPr lang="zh-CN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endParaRPr lang="zh-CN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en-US" altLang="zh-CN" sz="3200" dirty="0" smtClean="0">
                <a:solidFill>
                  <a:schemeClr val="tx1"/>
                </a:solidFill>
                <a:sym typeface="+mn-ea"/>
              </a:rPr>
              <a:t>const</a:t>
            </a: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指向的对象</a:t>
            </a:r>
            <a:r>
              <a:rPr lang="zh-CN" altLang="en-US" sz="3200" dirty="0" smtClean="0">
                <a:solidFill>
                  <a:srgbClr val="FF0000"/>
                </a:solidFill>
                <a:sym typeface="+mn-ea"/>
              </a:rPr>
              <a:t>引用不可变</a:t>
            </a: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，但其属性是可变的</a:t>
            </a:r>
            <a:endParaRPr lang="zh-CN" altLang="en-US" sz="3200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81710" y="236855"/>
            <a:ext cx="9244330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ES6</a:t>
            </a:r>
            <a:r>
              <a:rPr kumimoji="0" lang="zh-CN" altLang="en-US" dirty="0">
                <a:sym typeface="+mn-ea"/>
              </a:rPr>
              <a:t>中的</a:t>
            </a:r>
            <a:r>
              <a:rPr kumimoji="0" lang="en-US" altLang="zh-CN" dirty="0">
                <a:sym typeface="+mn-ea"/>
              </a:rPr>
              <a:t>let</a:t>
            </a:r>
            <a:r>
              <a:rPr kumimoji="0" lang="zh-CN" altLang="en-US" dirty="0">
                <a:sym typeface="+mn-ea"/>
              </a:rPr>
              <a:t>与const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174615" y="6065520"/>
            <a:ext cx="57448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 </a:t>
            </a:r>
            <a:r>
              <a:rPr lang="en-US" altLang="zh-CN" sz="2200" dirty="0" smtClean="0">
                <a:solidFill>
                  <a:schemeClr val="accent3"/>
                </a:solidFill>
                <a:sym typeface="+mn-ea"/>
              </a:rPr>
              <a:t>const</a:t>
            </a:r>
            <a:r>
              <a:rPr lang="zh-CN" altLang="en-US" sz="2200" dirty="0" smtClean="0">
                <a:solidFill>
                  <a:schemeClr val="accent3"/>
                </a:solidFill>
                <a:sym typeface="+mn-ea"/>
              </a:rPr>
              <a:t>案例</a:t>
            </a:r>
            <a:endParaRPr lang="zh-CN" altLang="en-US" sz="2200" dirty="0" smtClean="0">
              <a:solidFill>
                <a:schemeClr val="accent3"/>
              </a:solidFill>
              <a:latin typeface="+mn-ea"/>
              <a:ea typeface="+mn-ea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4755" y="1939290"/>
            <a:ext cx="4244340" cy="29317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075" y="1867535"/>
            <a:ext cx="4563745" cy="3230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ES5</a:t>
            </a:r>
            <a:r>
              <a:rPr lang="zh-CN" altLang="en-US" sz="2800" b="1">
                <a:solidFill>
                  <a:schemeClr val="tx1"/>
                </a:solidFill>
              </a:rPr>
              <a:t>中的</a:t>
            </a:r>
            <a:r>
              <a:rPr lang="en-US" sz="2800" b="1">
                <a:solidFill>
                  <a:schemeClr val="tx1"/>
                </a:solidFill>
              </a:rPr>
              <a:t>var</a:t>
            </a:r>
            <a:r>
              <a:rPr lang="zh-CN" altLang="en-US" sz="2800" b="1">
                <a:solidFill>
                  <a:schemeClr val="tx1"/>
                </a:solidFill>
              </a:rPr>
              <a:t>及其缺陷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中的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let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与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const</a:t>
            </a:r>
            <a:endParaRPr lang="en-US" altLang="zh-CN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rgbClr val="FF0000"/>
                </a:solidFill>
              </a:rPr>
              <a:t>let</a:t>
            </a:r>
            <a:r>
              <a:rPr lang="zh-CN" altLang="en-US" sz="2800" b="1">
                <a:solidFill>
                  <a:srgbClr val="FF0000"/>
                </a:solidFill>
              </a:rPr>
              <a:t>与</a:t>
            </a:r>
            <a:r>
              <a:rPr lang="en-US" altLang="zh-CN" sz="2800" b="1">
                <a:solidFill>
                  <a:srgbClr val="FF0000"/>
                </a:solidFill>
              </a:rPr>
              <a:t>const</a:t>
            </a:r>
            <a:r>
              <a:rPr lang="zh-CN" altLang="en-US" sz="2800" b="1">
                <a:solidFill>
                  <a:srgbClr val="FF0000"/>
                </a:solidFill>
              </a:rPr>
              <a:t>的重要特性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69721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sz="3200" dirty="0" smtClean="0">
                <a:solidFill>
                  <a:schemeClr val="tx1"/>
                </a:solidFill>
                <a:sym typeface="+mn-ea"/>
              </a:rPr>
              <a:t>var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的</a:t>
            </a:r>
            <a:r>
              <a:rPr kumimoji="0" sz="3200" dirty="0" smtClean="0">
                <a:solidFill>
                  <a:schemeClr val="tx1"/>
                </a:solidFill>
                <a:sym typeface="+mn-ea"/>
              </a:rPr>
              <a:t>‘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声明</a:t>
            </a:r>
            <a:r>
              <a:rPr kumimoji="0" sz="3200" dirty="0" smtClean="0">
                <a:solidFill>
                  <a:schemeClr val="tx1"/>
                </a:solidFill>
                <a:sym typeface="+mn-ea"/>
              </a:rPr>
              <a:t>提升’的特性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（声明前可以</a:t>
            </a:r>
            <a:r>
              <a:rPr kumimoji="0" sz="3200" dirty="0" smtClean="0">
                <a:solidFill>
                  <a:schemeClr val="tx1"/>
                </a:solidFill>
                <a:sym typeface="+mn-ea"/>
              </a:rPr>
              <a:t>使用该变量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）</a:t>
            </a:r>
            <a:endParaRPr kumimoji="0" lang="zh-CN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br>
              <a:rPr kumimoji="0" lang="en-US" altLang="zh-CN" sz="2400" dirty="0" smtClean="0">
                <a:solidFill>
                  <a:schemeClr val="tx1"/>
                </a:solidFill>
                <a:sym typeface="+mn-ea"/>
              </a:rPr>
            </a:br>
            <a:endParaRPr kumimoji="0" lang="en-US" altLang="zh-CN" sz="24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用</a:t>
            </a:r>
            <a:r>
              <a:rPr kumimoji="0" sz="3200" dirty="0" smtClean="0">
                <a:solidFill>
                  <a:schemeClr val="tx1"/>
                </a:solidFill>
                <a:sym typeface="+mn-ea"/>
              </a:rPr>
              <a:t>let声明变量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时，在声明</a:t>
            </a:r>
            <a:r>
              <a:rPr kumimoji="0" sz="3200" dirty="0" smtClean="0">
                <a:solidFill>
                  <a:schemeClr val="tx1"/>
                </a:solidFill>
                <a:sym typeface="+mn-ea"/>
              </a:rPr>
              <a:t>前不能使用该变量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let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不提升）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057130" cy="490220"/>
          </a:xfrm>
        </p:spPr>
        <p:txBody>
          <a:bodyPr/>
          <a:lstStyle/>
          <a:p>
            <a:r>
              <a:rPr kumimoji="0" lang="en-US" altLang="zh-CN" dirty="0"/>
              <a:t>ES6</a:t>
            </a:r>
            <a:r>
              <a:rPr kumimoji="0" lang="zh-CN" altLang="en-US" dirty="0"/>
              <a:t> </a:t>
            </a:r>
            <a:r>
              <a:rPr kumimoji="0" lang="en-US" altLang="zh-CN" dirty="0"/>
              <a:t>let</a:t>
            </a:r>
            <a:r>
              <a:rPr kumimoji="0" lang="zh-CN" altLang="en-US" dirty="0"/>
              <a:t>变量和</a:t>
            </a:r>
            <a:r>
              <a:rPr kumimoji="0" lang="en-US" altLang="zh-CN" dirty="0"/>
              <a:t>const</a:t>
            </a:r>
            <a:r>
              <a:rPr kumimoji="0" lang="zh-CN" altLang="en-US" dirty="0"/>
              <a:t>常量的特性</a:t>
            </a:r>
            <a:r>
              <a:rPr kumimoji="0" lang="en-US" altLang="zh-CN" dirty="0"/>
              <a:t>--</a:t>
            </a:r>
            <a:r>
              <a:rPr kumimoji="0" lang="zh-CN" altLang="en-US" dirty="0"/>
              <a:t>不进行变量提升特性</a:t>
            </a:r>
            <a:endParaRPr kumimoji="0" lang="zh-CN" altLang="en-US" dirty="0"/>
          </a:p>
        </p:txBody>
      </p:sp>
      <p:pic>
        <p:nvPicPr>
          <p:cNvPr id="3" name="图片 2" descr=")41SHGY]A`21VFBBHB_A]7W"/>
          <p:cNvPicPr>
            <a:picLocks noChangeAspect="1"/>
          </p:cNvPicPr>
          <p:nvPr/>
        </p:nvPicPr>
        <p:blipFill>
          <a:blip r:embed="rId1"/>
          <a:srcRect r="54844" b="79422"/>
          <a:stretch>
            <a:fillRect/>
          </a:stretch>
        </p:blipFill>
        <p:spPr>
          <a:xfrm>
            <a:off x="1205865" y="1685290"/>
            <a:ext cx="3219450" cy="13881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546600" y="1613535"/>
            <a:ext cx="605790" cy="1580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0000"/>
                </a:solidFill>
              </a:rPr>
              <a:t>等价于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</a:rPr>
              <a:t>=&gt;</a:t>
            </a:r>
            <a:endParaRPr lang="en-US" altLang="zh-CN" sz="240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145" y="1519555"/>
            <a:ext cx="5688965" cy="18624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865" y="4107180"/>
            <a:ext cx="8087995" cy="17335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74615" y="6065520"/>
            <a:ext cx="67354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  let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const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不提升特性</a:t>
            </a:r>
            <a:endParaRPr lang="zh-CN" altLang="en-US" sz="2200" dirty="0" smtClean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69721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ES5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ES6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中函数提升的不同（注意：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ES6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中的块）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057130" cy="490220"/>
          </a:xfrm>
        </p:spPr>
        <p:txBody>
          <a:bodyPr/>
          <a:lstStyle/>
          <a:p>
            <a:r>
              <a:rPr kumimoji="0" lang="en-US" altLang="zh-CN" dirty="0"/>
              <a:t>ES6</a:t>
            </a:r>
            <a:r>
              <a:rPr kumimoji="0" lang="zh-CN" altLang="en-US" dirty="0"/>
              <a:t> </a:t>
            </a:r>
            <a:r>
              <a:rPr kumimoji="0" lang="zh-CN" dirty="0"/>
              <a:t>函数块作用域内提升特性</a:t>
            </a:r>
            <a:endParaRPr kumimoji="0" 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174615" y="6065520"/>
            <a:ext cx="67354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demo07 ES6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中的函数提升特性</a:t>
            </a:r>
            <a:endParaRPr lang="zh-CN" altLang="en-US" sz="2200" dirty="0" smtClean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4910" y="1623695"/>
            <a:ext cx="7827010" cy="37928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05713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暂时性死区（temporal dead zone）特性</a:t>
            </a:r>
            <a:b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只要块级作用域内存在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let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，它所声明的变量就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“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绑定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”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在这个区域，不再受外部影响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let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对这个块从一开始就形成了封闭的作用域，凡是在声明之前使用该变量，就会报错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var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可以声明重名变量，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let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和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const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则不可以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9685020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ES6</a:t>
            </a:r>
            <a:r>
              <a:rPr kumimoji="0" lang="zh-CN" altLang="en-US" dirty="0">
                <a:sym typeface="+mn-ea"/>
              </a:rPr>
              <a:t> </a:t>
            </a:r>
            <a:r>
              <a:rPr kumimoji="0" lang="en-US" altLang="zh-CN" dirty="0">
                <a:sym typeface="+mn-ea"/>
              </a:rPr>
              <a:t>let</a:t>
            </a:r>
            <a:r>
              <a:rPr kumimoji="0" lang="zh-CN" altLang="en-US" dirty="0">
                <a:sym typeface="+mn-ea"/>
              </a:rPr>
              <a:t>变量和</a:t>
            </a:r>
            <a:r>
              <a:rPr kumimoji="0" lang="en-US" altLang="zh-CN" dirty="0">
                <a:sym typeface="+mn-ea"/>
              </a:rPr>
              <a:t>const</a:t>
            </a:r>
            <a:r>
              <a:rPr kumimoji="0" lang="zh-CN" altLang="en-US" dirty="0">
                <a:sym typeface="+mn-ea"/>
              </a:rPr>
              <a:t>常量的特性</a:t>
            </a:r>
            <a:r>
              <a:rPr kumimoji="0" lang="en-US" altLang="zh-CN" dirty="0">
                <a:sym typeface="+mn-ea"/>
              </a:rPr>
              <a:t>--</a:t>
            </a:r>
            <a:r>
              <a:rPr kumimoji="0" lang="zh-CN" altLang="en-US" dirty="0">
                <a:sym typeface="+mn-ea"/>
              </a:rPr>
              <a:t>暂时性死区特性</a:t>
            </a:r>
            <a:endParaRPr kumimoji="0" lang="zh-CN" altLang="en-US" dirty="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3645" y="2483485"/>
            <a:ext cx="7782560" cy="24003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31105" y="6065520"/>
            <a:ext cx="69481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 let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const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暂时性死区特性</a:t>
            </a:r>
            <a:endParaRPr lang="zh-CN" altLang="en-US" sz="2200" dirty="0" smtClean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39025" y="2483485"/>
            <a:ext cx="342900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200">
                <a:solidFill>
                  <a:srgbClr val="FF0000"/>
                </a:solidFill>
                <a:latin typeface="+mn-ea"/>
                <a:ea typeface="+mn-ea"/>
              </a:rPr>
              <a:t>typeof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将不再是绝对安全的操作（参见实例），养成良好习惯，在使用变量之前定义变量</a:t>
            </a:r>
            <a:endParaRPr lang="zh-CN" altLang="en-US" sz="2200" dirty="0" smtClean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ES5</a:t>
            </a:r>
            <a:r>
              <a:rPr lang="zh-CN" altLang="en-US" sz="2800" b="1">
                <a:solidFill>
                  <a:schemeClr val="tx1"/>
                </a:solidFill>
              </a:rPr>
              <a:t>中的</a:t>
            </a:r>
            <a:r>
              <a:rPr lang="en-US" sz="2800" b="1">
                <a:solidFill>
                  <a:schemeClr val="tx1"/>
                </a:solidFill>
              </a:rPr>
              <a:t>var</a:t>
            </a:r>
            <a:r>
              <a:rPr lang="zh-CN" altLang="en-US" sz="2800" b="1">
                <a:solidFill>
                  <a:schemeClr val="tx1"/>
                </a:solidFill>
              </a:rPr>
              <a:t>及其缺陷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中的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let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与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const</a:t>
            </a:r>
            <a:endParaRPr lang="en-US" altLang="zh-CN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/>
              <a:t>let</a:t>
            </a:r>
            <a:r>
              <a:rPr lang="zh-CN" altLang="en-US" sz="2800" b="1"/>
              <a:t>与</a:t>
            </a:r>
            <a:r>
              <a:rPr lang="en-US" altLang="zh-CN" sz="2800" b="1"/>
              <a:t>const</a:t>
            </a:r>
            <a:r>
              <a:rPr lang="zh-CN" altLang="en-US" sz="2800" b="1"/>
              <a:t>的重要特性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总结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进阶（</a:t>
            </a:r>
            <a:r>
              <a:rPr lang="en-US" altLang="zh-CN" sz="4800" b="1" dirty="0">
                <a:sym typeface="+mn-ea"/>
              </a:rPr>
              <a:t>ES6</a:t>
            </a:r>
            <a:r>
              <a:rPr lang="zh-CN" altLang="en-US" sz="4800" b="1" dirty="0">
                <a:sym typeface="+mn-ea"/>
              </a:rPr>
              <a:t>）</a:t>
            </a:r>
            <a:endParaRPr kumimoji="0" lang="zh-CN" altLang="zh-CN" sz="4800" b="1"/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4634865" y="4143375"/>
            <a:ext cx="603313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t>ES6</a:t>
            </a:r>
            <a:r>
              <a:rPr lang="zh-CN"/>
              <a:t>中变量的解构赋值</a:t>
            </a:r>
            <a:endParaRPr lang="zh-CN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</a:rPr>
              <a:t>数组、对象的解构赋值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ym typeface="+mn-ea"/>
              </a:rPr>
              <a:t>字符串、数字的解构赋值</a:t>
            </a:r>
            <a:endParaRPr lang="zh-CN" altLang="en-US" sz="2800" b="1"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函数参数的解构赋值</a:t>
            </a:r>
            <a:endParaRPr lang="zh-CN" altLang="en-US" sz="2800" b="1"/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ym typeface="+mn-ea"/>
              </a:rPr>
              <a:t>解构赋值的常见应用及注意事项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defTabSz="914400">
              <a:spcAft>
                <a:spcPct val="0"/>
              </a:spcAft>
              <a:buClrTx/>
              <a:buNone/>
            </a:pPr>
            <a:r>
              <a:rPr kumimoji="0"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kumimoji="0" lang="zh-CN" altLang="en-US" sz="3200" dirty="0" smtClean="0">
              <a:solidFill>
                <a:srgbClr val="C00000"/>
              </a:solidFill>
              <a:cs typeface="+mn-cs"/>
              <a:sym typeface="+mn-ea"/>
            </a:endParaRPr>
          </a:p>
          <a:p>
            <a:pPr marL="0" lvl="0" indent="0" defTabSz="914400">
              <a:spcAft>
                <a:spcPct val="0"/>
              </a:spcAft>
              <a:buClrTx/>
              <a:buNone/>
            </a:pPr>
            <a:endParaRPr kumimoji="0" lang="en-US" altLang="zh-CN" sz="3200" dirty="0" smtClean="0">
              <a:solidFill>
                <a:srgbClr val="C00000"/>
              </a:solidFill>
              <a:cs typeface="+mn-cs"/>
            </a:endParaRPr>
          </a:p>
          <a:p>
            <a:endParaRPr lang="zh-CN" altLang="en-US" kern="0" dirty="0" smtClean="0"/>
          </a:p>
          <a:p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855980" y="855345"/>
            <a:ext cx="10841990" cy="5238115"/>
          </a:xfrm>
        </p:spPr>
        <p:txBody>
          <a:bodyPr/>
          <a:lstStyle/>
          <a:p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ECMAScript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ES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）是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JavaScript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的语法标准</a:t>
            </a:r>
            <a:endParaRPr kumimoji="0" lang="zh-CN" altLang="en-US" sz="1800" dirty="0">
              <a:solidFill>
                <a:schemeClr val="tx1"/>
              </a:solidFill>
            </a:endParaRPr>
          </a:p>
          <a:p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ECMAScript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的版本</a:t>
            </a:r>
            <a:r>
              <a:rPr kumimoji="0" lang="zh-CN" altLang="en-US" sz="3200" dirty="0">
                <a:solidFill>
                  <a:schemeClr val="tx1"/>
                </a:solidFill>
              </a:rPr>
              <a:t>（</a:t>
            </a:r>
            <a:r>
              <a:rPr kumimoji="0" lang="en-US" altLang="zh-CN" sz="3200" dirty="0">
                <a:solidFill>
                  <a:schemeClr val="tx1"/>
                </a:solidFill>
              </a:rPr>
              <a:t>ES5</a:t>
            </a:r>
            <a:r>
              <a:rPr kumimoji="0" lang="zh-CN" altLang="en-US" sz="3200" dirty="0">
                <a:solidFill>
                  <a:schemeClr val="tx1"/>
                </a:solidFill>
              </a:rPr>
              <a:t>、</a:t>
            </a:r>
            <a:r>
              <a:rPr kumimoji="0" lang="en-US" altLang="zh-CN" sz="3200" dirty="0">
                <a:solidFill>
                  <a:schemeClr val="tx1"/>
                </a:solidFill>
              </a:rPr>
              <a:t>ES6</a:t>
            </a:r>
            <a:r>
              <a:rPr kumimoji="0" lang="zh-CN" altLang="en-US" sz="3200" dirty="0">
                <a:solidFill>
                  <a:schemeClr val="tx1"/>
                </a:solidFill>
              </a:rPr>
              <a:t>）</a:t>
            </a:r>
            <a:br>
              <a:rPr kumimoji="0" lang="zh-CN" altLang="en-US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ES5</a:t>
            </a:r>
            <a:r>
              <a:rPr kumimoji="0" lang="zh-CN" altLang="en-US" sz="2000" dirty="0">
                <a:solidFill>
                  <a:schemeClr val="tx1"/>
                </a:solidFill>
              </a:rPr>
              <a:t>（</a:t>
            </a:r>
            <a:r>
              <a:rPr kumimoji="0" lang="en-US" altLang="zh-CN" sz="2000" dirty="0">
                <a:solidFill>
                  <a:schemeClr val="tx1"/>
                </a:solidFill>
              </a:rPr>
              <a:t>2009年12月发布</a:t>
            </a:r>
            <a:r>
              <a:rPr kumimoji="0" lang="zh-CN" altLang="en-US" sz="2000" dirty="0">
                <a:solidFill>
                  <a:schemeClr val="tx1"/>
                </a:solidFill>
              </a:rPr>
              <a:t>）</a:t>
            </a:r>
            <a:br>
              <a:rPr kumimoji="0" lang="zh-CN" altLang="en-US" sz="2000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ES6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kumimoji="0" sz="2000" dirty="0">
                <a:solidFill>
                  <a:schemeClr val="tx1"/>
                </a:solidFill>
                <a:sym typeface="+mn-ea"/>
              </a:rPr>
              <a:t>2015年</a:t>
            </a:r>
            <a:r>
              <a:rPr kumimoji="0" lang="en-US" sz="2000" dirty="0">
                <a:solidFill>
                  <a:schemeClr val="tx1"/>
                </a:solidFill>
                <a:sym typeface="+mn-ea"/>
              </a:rPr>
              <a:t>0</a:t>
            </a:r>
            <a:r>
              <a:rPr kumimoji="0" sz="2000" dirty="0">
                <a:solidFill>
                  <a:schemeClr val="tx1"/>
                </a:solidFill>
                <a:sym typeface="+mn-ea"/>
              </a:rPr>
              <a:t>6</a:t>
            </a:r>
            <a:r>
              <a:rPr kumimoji="0" lang="zh-CN" sz="2000" dirty="0">
                <a:solidFill>
                  <a:schemeClr val="tx1"/>
                </a:solidFill>
                <a:sym typeface="+mn-ea"/>
              </a:rPr>
              <a:t>月</a:t>
            </a:r>
            <a:r>
              <a:rPr kumimoji="0" sz="2000" dirty="0">
                <a:solidFill>
                  <a:schemeClr val="tx1"/>
                </a:solidFill>
                <a:sym typeface="+mn-ea"/>
              </a:rPr>
              <a:t>发布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）增加了许多新特性，并解决了很多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ES5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中的缺陷</a:t>
            </a:r>
            <a:endParaRPr kumimoji="0" lang="zh-CN" altLang="en-US" sz="2000" dirty="0">
              <a:solidFill>
                <a:schemeClr val="tx1"/>
              </a:solidFill>
              <a:sym typeface="+mn-ea"/>
            </a:endParaRPr>
          </a:p>
          <a:p>
            <a:r>
              <a:rPr lang="zh-CN" sz="32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如何查看当前环境对</a:t>
            </a:r>
            <a:r>
              <a:rPr lang="en-US" altLang="zh-CN" sz="32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ES6</a:t>
            </a:r>
            <a:r>
              <a:rPr lang="zh-CN" altLang="en-US" sz="32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的支持情况</a:t>
            </a:r>
            <a:br>
              <a:rPr lang="zh-CN" altLang="en-US" sz="2000">
                <a:solidFill>
                  <a:schemeClr val="tx1"/>
                </a:solidFill>
                <a:latin typeface="+mn-ea"/>
                <a:ea typeface="+mn-ea"/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http</a:t>
            </a:r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s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://ruanyf.github.io/es-checker/index.cn.html</a:t>
            </a:r>
            <a:br>
              <a:rPr lang="zh-CN" altLang="en-US" sz="2000">
                <a:solidFill>
                  <a:schemeClr val="tx1"/>
                </a:solidFill>
                <a:latin typeface="+mn-ea"/>
                <a:ea typeface="+mn-ea"/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https://kangax.github.io/compat-table/es6/  和  http://node.green/  </a:t>
            </a:r>
            <a:endParaRPr lang="zh-CN" altLang="en-US" sz="2000">
              <a:solidFill>
                <a:schemeClr val="tx1"/>
              </a:solidFill>
              <a:latin typeface="+mn-ea"/>
              <a:ea typeface="+mn-ea"/>
              <a:sym typeface="+mn-ea"/>
            </a:endParaRPr>
          </a:p>
          <a:p>
            <a:r>
              <a:rPr lang="zh-CN" altLang="en-US" sz="32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遇到兼容问题时如何将</a:t>
            </a:r>
            <a:r>
              <a:rPr lang="en-US" altLang="zh-CN" sz="32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ES6</a:t>
            </a:r>
            <a:r>
              <a:rPr lang="zh-CN" altLang="en-US" sz="32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转为</a:t>
            </a:r>
            <a:r>
              <a:rPr lang="en-US" altLang="zh-CN" sz="32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ES5</a:t>
            </a:r>
            <a:r>
              <a:rPr lang="zh-CN" altLang="en-US" sz="32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（http://babeljs.io/）</a:t>
            </a:r>
            <a:endParaRPr lang="zh-CN" altLang="en-US" sz="3200">
              <a:solidFill>
                <a:schemeClr val="tx1"/>
              </a:solidFill>
              <a:latin typeface="+mn-ea"/>
              <a:ea typeface="+mn-ea"/>
              <a:sym typeface="+mn-ea"/>
            </a:endParaRPr>
          </a:p>
          <a:p>
            <a:endParaRPr kumimoji="0" lang="en-US" altLang="zh-CN" sz="2000" dirty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81710" y="236855"/>
            <a:ext cx="8922385" cy="490220"/>
          </a:xfrm>
        </p:spPr>
        <p:txBody>
          <a:bodyPr/>
          <a:lstStyle/>
          <a:p>
            <a:r>
              <a:rPr lang="zh-CN" altLang="en-US" dirty="0"/>
              <a:t>背景</a:t>
            </a:r>
            <a:r>
              <a:rPr lang="zh-CN" dirty="0">
                <a:sym typeface="+mn-ea"/>
              </a:rPr>
              <a:t>知识</a:t>
            </a:r>
            <a:r>
              <a:rPr lang="zh-CN" altLang="en-US" dirty="0"/>
              <a:t>（</a:t>
            </a:r>
            <a:r>
              <a:rPr lang="en-US" altLang="zh-CN" dirty="0"/>
              <a:t>ES5</a:t>
            </a:r>
            <a:r>
              <a:rPr lang="zh-CN" altLang="en-US" dirty="0"/>
              <a:t>、</a:t>
            </a:r>
            <a:r>
              <a:rPr lang="en-US" altLang="zh-CN" dirty="0"/>
              <a:t>ES6</a:t>
            </a:r>
            <a:r>
              <a:rPr lang="zh-CN" altLang="en-US" dirty="0"/>
              <a:t>）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69721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什么是解构赋值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（Destructuring）</a:t>
            </a:r>
            <a:br>
              <a:rPr kumimoji="0" lang="zh-CN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ES6允许按照一定模式，从数组和对象中提取值，对变量进行赋值，这被称为解构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赋值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这种写法属于“模式匹配”，只要等号两边的模式相同，左边的变量就会被赋予对应的值</a:t>
            </a:r>
            <a:endParaRPr kumimoji="0"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数组的解构赋值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057130" cy="490220"/>
          </a:xfrm>
        </p:spPr>
        <p:txBody>
          <a:bodyPr/>
          <a:lstStyle/>
          <a:p>
            <a:r>
              <a:rPr kumimoji="0" lang="zh-CN" dirty="0"/>
              <a:t>数组、对象的解构赋值</a:t>
            </a:r>
            <a:endParaRPr kumimoji="0" 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5245" y="3069590"/>
            <a:ext cx="6508115" cy="36379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283450" y="5664835"/>
            <a:ext cx="45751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demo09  </a:t>
            </a:r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数组的解构赋值</a:t>
            </a:r>
            <a:endParaRPr lang="zh-CN" sz="2200" dirty="0" smtClean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69721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对象的解构赋值</a:t>
            </a:r>
            <a:endParaRPr kumimoji="0" lang="zh-CN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057130" cy="490220"/>
          </a:xfrm>
        </p:spPr>
        <p:txBody>
          <a:bodyPr/>
          <a:lstStyle/>
          <a:p>
            <a:r>
              <a:rPr kumimoji="0" lang="zh-CN" dirty="0"/>
              <a:t>数组、对象的解构赋值</a:t>
            </a:r>
            <a:endParaRPr kumimoji="0" 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174615" y="6065520"/>
            <a:ext cx="483108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demo10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对象</a:t>
            </a:r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的解构赋值</a:t>
            </a:r>
            <a:endParaRPr lang="zh-CN" sz="2200" dirty="0" smtClean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0145" y="1554480"/>
            <a:ext cx="8468995" cy="41903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107430" y="4131310"/>
            <a:ext cx="4099560" cy="1783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解构赋值时，左侧为键值对时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要注意键值对赋值时的对应关系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如果是键值对的情况，键只用于匹配，真正赋给的是对应的值</a:t>
            </a:r>
            <a:endParaRPr lang="zh-CN" sz="2200" dirty="0" smtClean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数组、对象的解构赋值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字符串、数字的解构赋值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函数参数的解构赋值</a:t>
            </a:r>
            <a:endParaRPr lang="zh-CN" altLang="en-US" sz="2800" b="1"/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ym typeface="+mn-ea"/>
              </a:rPr>
              <a:t>解构赋值的常见应用及注意事项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defTabSz="914400">
              <a:spcAft>
                <a:spcPct val="0"/>
              </a:spcAft>
              <a:buClrTx/>
              <a:buNone/>
            </a:pPr>
            <a:r>
              <a:rPr kumimoji="0"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kumimoji="0" lang="zh-CN" altLang="en-US" sz="3200" dirty="0" smtClean="0">
              <a:solidFill>
                <a:srgbClr val="C00000"/>
              </a:solidFill>
              <a:cs typeface="+mn-cs"/>
              <a:sym typeface="+mn-ea"/>
            </a:endParaRPr>
          </a:p>
          <a:p>
            <a:pPr marL="0" lvl="0" indent="0" defTabSz="914400">
              <a:spcAft>
                <a:spcPct val="0"/>
              </a:spcAft>
              <a:buClrTx/>
              <a:buNone/>
            </a:pPr>
            <a:endParaRPr kumimoji="0" lang="en-US" altLang="zh-CN" sz="3200" dirty="0" smtClean="0">
              <a:solidFill>
                <a:srgbClr val="C00000"/>
              </a:solidFill>
              <a:cs typeface="+mn-cs"/>
            </a:endParaRPr>
          </a:p>
          <a:p>
            <a:endParaRPr lang="zh-CN" altLang="en-US" kern="0" dirty="0" smtClean="0"/>
          </a:p>
          <a:p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69721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字符串的解构赋值</a:t>
            </a:r>
            <a:endParaRPr kumimoji="0" lang="zh-CN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sz="24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sz="24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数字的解构赋值</a:t>
            </a:r>
            <a:endParaRPr kumimoji="0" lang="zh-CN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057130" cy="490220"/>
          </a:xfrm>
        </p:spPr>
        <p:txBody>
          <a:bodyPr/>
          <a:lstStyle/>
          <a:p>
            <a:r>
              <a:rPr kumimoji="0" lang="zh-CN" dirty="0"/>
              <a:t>字符串、数字的解构赋值</a:t>
            </a:r>
            <a:endParaRPr kumimoji="0" 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174615" y="6065520"/>
            <a:ext cx="67354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demo11 </a:t>
            </a:r>
            <a:r>
              <a:rPr lang="zh-CN" sz="2200" dirty="0">
                <a:solidFill>
                  <a:schemeClr val="accent3"/>
                </a:solidFill>
                <a:sym typeface="+mn-ea"/>
              </a:rPr>
              <a:t>字符串、数字的解构赋值</a:t>
            </a:r>
            <a:endParaRPr lang="zh-CN" sz="2200" dirty="0" smtClean="0">
              <a:solidFill>
                <a:schemeClr val="accent3"/>
              </a:solidFill>
              <a:latin typeface="+mn-ea"/>
              <a:ea typeface="+mn-ea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9985" y="1432560"/>
            <a:ext cx="5151755" cy="2006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985" y="4137660"/>
            <a:ext cx="6288405" cy="17748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713855" y="3606800"/>
            <a:ext cx="5195570" cy="1106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200"/>
              <a:t>解构赋值的规则是，只要等号右边的值不是对象，就先将其转为对象</a:t>
            </a:r>
            <a:endParaRPr lang="zh-CN" altLang="en-US" sz="2200"/>
          </a:p>
          <a:p>
            <a:r>
              <a:rPr lang="zh-CN" altLang="en-US" sz="2200">
                <a:solidFill>
                  <a:srgbClr val="FF0000"/>
                </a:solidFill>
              </a:rPr>
              <a:t>思考：左侧</a:t>
            </a:r>
            <a:r>
              <a:rPr lang="en-US" altLang="zh-CN" sz="2200">
                <a:solidFill>
                  <a:srgbClr val="FF0000"/>
                </a:solidFill>
              </a:rPr>
              <a:t>123</a:t>
            </a:r>
            <a:r>
              <a:rPr lang="zh-CN" altLang="en-US" sz="2200">
                <a:solidFill>
                  <a:srgbClr val="FF0000"/>
                </a:solidFill>
              </a:rPr>
              <a:t>改为</a:t>
            </a:r>
            <a:r>
              <a:rPr lang="en-US" altLang="zh-CN" sz="2200">
                <a:solidFill>
                  <a:srgbClr val="FF0000"/>
                </a:solidFill>
              </a:rPr>
              <a:t>true</a:t>
            </a:r>
            <a:r>
              <a:rPr lang="zh-CN" altLang="en-US" sz="2200">
                <a:solidFill>
                  <a:srgbClr val="FF0000"/>
                </a:solidFill>
              </a:rPr>
              <a:t>，结果如何？</a:t>
            </a:r>
            <a:endParaRPr lang="zh-CN" altLang="en-US" sz="22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数组、对象的解构赋值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字符串、数字的解构赋值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</a:rPr>
              <a:t>函数参数的解构赋值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ym typeface="+mn-ea"/>
              </a:rPr>
              <a:t>解构赋值的常见应用及注意事项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defTabSz="914400">
              <a:spcAft>
                <a:spcPct val="0"/>
              </a:spcAft>
              <a:buClrTx/>
              <a:buNone/>
            </a:pPr>
            <a:r>
              <a:rPr kumimoji="0"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kumimoji="0" lang="zh-CN" altLang="en-US" sz="3200" dirty="0" smtClean="0">
              <a:solidFill>
                <a:srgbClr val="C00000"/>
              </a:solidFill>
              <a:cs typeface="+mn-cs"/>
              <a:sym typeface="+mn-ea"/>
            </a:endParaRPr>
          </a:p>
          <a:p>
            <a:pPr marL="0" lvl="0" indent="0" defTabSz="914400">
              <a:spcAft>
                <a:spcPct val="0"/>
              </a:spcAft>
              <a:buClrTx/>
              <a:buNone/>
            </a:pPr>
            <a:endParaRPr kumimoji="0" lang="en-US" altLang="zh-CN" sz="3200" dirty="0" smtClean="0">
              <a:solidFill>
                <a:srgbClr val="C00000"/>
              </a:solidFill>
              <a:cs typeface="+mn-cs"/>
            </a:endParaRPr>
          </a:p>
          <a:p>
            <a:endParaRPr lang="zh-CN" altLang="en-US" kern="0" dirty="0" smtClean="0"/>
          </a:p>
          <a:p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69721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参数的解构赋值 案例一</a:t>
            </a:r>
            <a:endParaRPr kumimoji="0" lang="zh-CN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参数的解构赋值 案例二</a:t>
            </a:r>
            <a:endParaRPr kumimoji="0" lang="zh-CN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057130" cy="490220"/>
          </a:xfrm>
        </p:spPr>
        <p:txBody>
          <a:bodyPr/>
          <a:lstStyle/>
          <a:p>
            <a:r>
              <a:rPr kumimoji="0" lang="zh-CN" dirty="0"/>
              <a:t>函数参数的解构赋值</a:t>
            </a:r>
            <a:endParaRPr kumimoji="0" 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2375" y="1522730"/>
            <a:ext cx="6330315" cy="21818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375" y="4299585"/>
            <a:ext cx="7586980" cy="22256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906260" y="6239510"/>
            <a:ext cx="47383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demo12 </a:t>
            </a:r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  <a:t>函数参数解构赋值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 </a:t>
            </a:r>
            <a:endParaRPr lang="zh-CN" sz="2200" dirty="0" smtClean="0">
              <a:solidFill>
                <a:schemeClr val="accent3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数组、对象的解构赋值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字符串、数字的解构赋值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函数参数的解构赋值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解构赋值的常见应用及注意事项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defTabSz="914400">
              <a:spcAft>
                <a:spcPct val="0"/>
              </a:spcAft>
              <a:buClrTx/>
              <a:buNone/>
            </a:pPr>
            <a:r>
              <a:rPr kumimoji="0"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kumimoji="0" lang="zh-CN" altLang="en-US" sz="3200" dirty="0" smtClean="0">
              <a:solidFill>
                <a:srgbClr val="C00000"/>
              </a:solidFill>
              <a:cs typeface="+mn-cs"/>
              <a:sym typeface="+mn-ea"/>
            </a:endParaRPr>
          </a:p>
          <a:p>
            <a:pPr marL="0" lvl="0" indent="0" defTabSz="914400">
              <a:spcAft>
                <a:spcPct val="0"/>
              </a:spcAft>
              <a:buClrTx/>
              <a:buNone/>
            </a:pPr>
            <a:endParaRPr kumimoji="0" lang="en-US" altLang="zh-CN" sz="3200" dirty="0" smtClean="0">
              <a:solidFill>
                <a:srgbClr val="C00000"/>
              </a:solidFill>
              <a:cs typeface="+mn-cs"/>
            </a:endParaRPr>
          </a:p>
          <a:p>
            <a:endParaRPr lang="zh-CN" altLang="en-US" kern="0" dirty="0" smtClean="0"/>
          </a:p>
          <a:p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69721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交换变量（写法简洁，语义清晰）</a:t>
            </a:r>
            <a:br>
              <a:rPr kumimoji="0" lang="zh-CN" sz="3200" dirty="0" smtClean="0">
                <a:solidFill>
                  <a:schemeClr val="tx1"/>
                </a:solidFill>
                <a:sym typeface="+mn-ea"/>
              </a:rPr>
            </a:br>
            <a:endParaRPr kumimoji="0" lang="zh-CN" sz="24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sz="24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从函数中返回多个值</a:t>
            </a:r>
            <a:br>
              <a:rPr kumimoji="0" lang="zh-CN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函数只能返回一个值，如果要返回多个值，只能将它们放在数组或对象里返回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有了解构赋值，取出这些值就非常方便</a:t>
            </a:r>
            <a:endParaRPr kumimoji="0"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057130" cy="490220"/>
          </a:xfrm>
        </p:spPr>
        <p:txBody>
          <a:bodyPr/>
          <a:lstStyle/>
          <a:p>
            <a:r>
              <a:rPr kumimoji="0" lang="zh-CN" dirty="0">
                <a:sym typeface="+mn-ea"/>
              </a:rPr>
              <a:t>解构赋值的常见应用 一</a:t>
            </a:r>
            <a:endParaRPr kumimoji="0" 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174615" y="6065520"/>
            <a:ext cx="51504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demo13 </a:t>
            </a:r>
            <a:r>
              <a:rPr lang="zh-CN" sz="2200" dirty="0">
                <a:solidFill>
                  <a:srgbClr val="FF0000"/>
                </a:solidFill>
                <a:sym typeface="+mn-ea"/>
              </a:rPr>
              <a:t>解构赋值的常见应用 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en-US" altLang="zh-CN" sz="2200" dirty="0" smtClean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8100" y="1508760"/>
            <a:ext cx="3866515" cy="10185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345" y="4169410"/>
            <a:ext cx="4563745" cy="17754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69721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提取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JSON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数据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4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给函数指定默认参数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057130" cy="490220"/>
          </a:xfrm>
        </p:spPr>
        <p:txBody>
          <a:bodyPr/>
          <a:lstStyle/>
          <a:p>
            <a:r>
              <a:rPr kumimoji="0" lang="zh-CN" dirty="0">
                <a:sym typeface="+mn-ea"/>
              </a:rPr>
              <a:t>解构赋值的常见应用 二</a:t>
            </a:r>
            <a:endParaRPr kumimoji="0" 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174615" y="6065520"/>
            <a:ext cx="67354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  <a:sym typeface="+mn-ea"/>
              </a:rPr>
              <a:t>demo14 </a:t>
            </a:r>
            <a:r>
              <a:rPr lang="zh-CN" sz="2200" dirty="0">
                <a:solidFill>
                  <a:srgbClr val="FF0000"/>
                </a:solidFill>
                <a:sym typeface="+mn-ea"/>
              </a:rPr>
              <a:t>解构赋值的常见应用 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 </a:t>
            </a:r>
            <a:endParaRPr lang="zh-CN" sz="2200" dirty="0" smtClean="0">
              <a:solidFill>
                <a:schemeClr val="accent3"/>
              </a:solidFill>
              <a:latin typeface="+mn-ea"/>
              <a:ea typeface="+mn-ea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1735" y="1570355"/>
            <a:ext cx="8440420" cy="8661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325" y="3175000"/>
            <a:ext cx="4922520" cy="2698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69721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对于编译器来说，一个式子到底是模式，还是表达式，没有办法从一开始就知道，必须解析到（或解析不到）等号才能知道</a:t>
            </a:r>
            <a:endParaRPr kumimoji="0" lang="zh-CN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由此带来的问题是，如果模式中出现圆括号怎么处理，ES6的规则是，只要有可能导致解构的歧义，就不得使用圆括号</a:t>
            </a:r>
            <a:endParaRPr kumimoji="0" lang="zh-CN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建议只要有可能，就不要在模式中放置圆括号</a:t>
            </a:r>
            <a:endParaRPr kumimoji="0" lang="zh-CN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057130" cy="490220"/>
          </a:xfrm>
        </p:spPr>
        <p:txBody>
          <a:bodyPr/>
          <a:lstStyle/>
          <a:p>
            <a:r>
              <a:rPr kumimoji="0" lang="zh-CN" dirty="0">
                <a:sym typeface="+mn-ea"/>
              </a:rPr>
              <a:t>解构赋值的注意事项（括号问题）</a:t>
            </a:r>
            <a:endParaRPr kumimoji="0" 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174615" y="6065520"/>
            <a:ext cx="67354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demo15 </a:t>
            </a:r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  <a:t>解构赋值的圆括号问题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 </a:t>
            </a:r>
            <a:endParaRPr lang="zh-CN" sz="2200" dirty="0" smtClean="0">
              <a:solidFill>
                <a:schemeClr val="accent3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14185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进阶（</a:t>
            </a:r>
            <a:r>
              <a:rPr lang="en-US" altLang="zh-CN" sz="4800" b="1" dirty="0">
                <a:sym typeface="+mn-ea"/>
              </a:rPr>
              <a:t>ES6</a:t>
            </a:r>
            <a:r>
              <a:rPr lang="zh-CN" altLang="en-US" sz="4800" b="1" dirty="0">
                <a:sym typeface="+mn-ea"/>
              </a:rPr>
              <a:t>）</a:t>
            </a:r>
            <a:endParaRPr kumimoji="0" lang="zh-CN" altLang="en-US" sz="4800" b="1" dirty="0">
              <a:sym typeface="+mn-ea"/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634865" y="4358640"/>
            <a:ext cx="603313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t>ES6</a:t>
            </a:r>
            <a:r>
              <a:rPr lang="zh-CN"/>
              <a:t>中变量的解构赋值</a:t>
            </a:r>
            <a:endParaRPr lang="zh-CN"/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4634865" y="3712845"/>
            <a:ext cx="531558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t>ES6</a:t>
            </a:r>
            <a:r>
              <a:rPr lang="zh-CN"/>
              <a:t>中的</a:t>
            </a:r>
            <a:r>
              <a:rPr lang="en-US" altLang="zh-CN"/>
              <a:t>let</a:t>
            </a:r>
            <a:r>
              <a:rPr lang="zh-CN" altLang="en-US"/>
              <a:t>与</a:t>
            </a:r>
            <a:r>
              <a:rPr lang="en-US" altLang="zh-CN"/>
              <a:t>const</a:t>
            </a:r>
            <a:endParaRPr lang="en-US" altLang="zh-CN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69721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复习本章的课件和练习</a:t>
            </a:r>
            <a:endParaRPr kumimoji="0" lang="zh-CN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阅读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ES6 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标准入门的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1-3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章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057130" cy="490220"/>
          </a:xfrm>
        </p:spPr>
        <p:txBody>
          <a:bodyPr/>
          <a:lstStyle/>
          <a:p>
            <a:r>
              <a:rPr kumimoji="0" lang="zh-CN" dirty="0"/>
              <a:t>作业</a:t>
            </a:r>
            <a:endParaRPr kumimoji="0"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进阶（</a:t>
            </a:r>
            <a:r>
              <a:rPr lang="en-US" altLang="zh-CN" sz="4800" b="1" dirty="0">
                <a:sym typeface="+mn-ea"/>
              </a:rPr>
              <a:t>ES6</a:t>
            </a:r>
            <a:r>
              <a:rPr lang="zh-CN" altLang="en-US" sz="4800" b="1" dirty="0">
                <a:sym typeface="+mn-ea"/>
              </a:rPr>
              <a:t>）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t>ES6</a:t>
            </a:r>
            <a:r>
              <a:rPr lang="zh-CN"/>
              <a:t>中的</a:t>
            </a:r>
            <a:r>
              <a:rPr lang="en-US" altLang="zh-CN"/>
              <a:t>let</a:t>
            </a:r>
            <a:r>
              <a:rPr lang="zh-CN" altLang="en-US"/>
              <a:t>与</a:t>
            </a:r>
            <a:r>
              <a:rPr lang="en-US" altLang="zh-CN"/>
              <a:t>const</a:t>
            </a:r>
            <a:endParaRPr lang="en-US" altLang="zh-CN"/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rgbClr val="FF0000"/>
                </a:solidFill>
              </a:rPr>
              <a:t>ES5</a:t>
            </a:r>
            <a:r>
              <a:rPr lang="zh-CN" altLang="en-US" sz="2800" b="1">
                <a:solidFill>
                  <a:srgbClr val="FF0000"/>
                </a:solidFill>
              </a:rPr>
              <a:t>中的</a:t>
            </a:r>
            <a:r>
              <a:rPr lang="en-US" sz="2800" b="1">
                <a:solidFill>
                  <a:srgbClr val="FF0000"/>
                </a:solidFill>
              </a:rPr>
              <a:t>var</a:t>
            </a:r>
            <a:r>
              <a:rPr lang="zh-CN" altLang="en-US" sz="2800" b="1">
                <a:solidFill>
                  <a:srgbClr val="FF0000"/>
                </a:solidFill>
              </a:rPr>
              <a:t>及其缺陷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中的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let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与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const</a:t>
            </a:r>
            <a:endParaRPr lang="en-US" altLang="zh-CN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/>
              <a:t>let</a:t>
            </a:r>
            <a:r>
              <a:rPr lang="zh-CN" altLang="en-US" sz="2800" b="1"/>
              <a:t>与</a:t>
            </a:r>
            <a:r>
              <a:rPr lang="en-US" altLang="zh-CN" sz="2800" b="1"/>
              <a:t>const</a:t>
            </a:r>
            <a:r>
              <a:rPr lang="zh-CN" altLang="en-US" sz="2800" b="1"/>
              <a:t>的重要特性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95565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ES5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var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声明变量（</a:t>
            </a:r>
            <a: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  <a:t>无块作用域，可能造成变量污染）</a:t>
            </a:r>
            <a:endParaRPr kumimoji="0" lang="zh-CN" altLang="en-US" sz="32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ES5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中变量生命周期解决方案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IIFE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ES5</a:t>
            </a:r>
            <a:r>
              <a:rPr kumimoji="0" lang="zh-CN" altLang="en-US" dirty="0"/>
              <a:t>中的</a:t>
            </a:r>
            <a:r>
              <a:rPr kumimoji="0" lang="en-US" altLang="zh-CN" dirty="0"/>
              <a:t>var</a:t>
            </a:r>
            <a:r>
              <a:rPr kumimoji="0" lang="zh-CN" altLang="en-US" dirty="0"/>
              <a:t>及其缺陷</a:t>
            </a:r>
            <a:endParaRPr kumimoji="0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031105" y="6065520"/>
            <a:ext cx="66579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通过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var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定义变量及块的解决方案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205" y="1739265"/>
            <a:ext cx="6288405" cy="33864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9776460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ES5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var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声明变量（</a:t>
            </a:r>
            <a: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  <a:t>可能造成变量的非期望共享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）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81710" y="236855"/>
            <a:ext cx="9244330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ES5</a:t>
            </a:r>
            <a:r>
              <a:rPr kumimoji="0" lang="zh-CN" altLang="en-US" dirty="0">
                <a:sym typeface="+mn-ea"/>
              </a:rPr>
              <a:t>中的</a:t>
            </a:r>
            <a:r>
              <a:rPr kumimoji="0" lang="en-US" altLang="zh-CN" dirty="0">
                <a:sym typeface="+mn-ea"/>
              </a:rPr>
              <a:t>var</a:t>
            </a:r>
            <a:r>
              <a:rPr kumimoji="0" lang="zh-CN" altLang="en-US" dirty="0">
                <a:sym typeface="+mn-ea"/>
              </a:rPr>
              <a:t>及其缺陷</a:t>
            </a:r>
            <a:endParaRPr kumimoji="0" lang="zh-CN" altLang="en-US" dirty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031105" y="6065520"/>
            <a:ext cx="62388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 </a:t>
            </a:r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变量共享问题及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IIFE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解决方案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1664970"/>
            <a:ext cx="8027035" cy="42132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64970"/>
            <a:ext cx="8263890" cy="4159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ES5</a:t>
            </a:r>
            <a:r>
              <a:rPr lang="zh-CN" altLang="en-US" sz="2800" b="1">
                <a:solidFill>
                  <a:schemeClr val="tx1"/>
                </a:solidFill>
              </a:rPr>
              <a:t>中的</a:t>
            </a:r>
            <a:r>
              <a:rPr lang="en-US" sz="2800" b="1">
                <a:solidFill>
                  <a:schemeClr val="tx1"/>
                </a:solidFill>
              </a:rPr>
              <a:t>var</a:t>
            </a:r>
            <a:r>
              <a:rPr lang="zh-CN" altLang="en-US" sz="2800" b="1">
                <a:solidFill>
                  <a:schemeClr val="tx1"/>
                </a:solidFill>
              </a:rPr>
              <a:t>及其缺陷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accent3"/>
                </a:solidFill>
                <a:sym typeface="+mn-ea"/>
              </a:rPr>
              <a:t>ES6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中的</a:t>
            </a: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let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与</a:t>
            </a: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const</a:t>
            </a:r>
            <a:endParaRPr lang="en-US" altLang="zh-CN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/>
              <a:t>let</a:t>
            </a:r>
            <a:r>
              <a:rPr lang="zh-CN" altLang="en-US" sz="2800" b="1"/>
              <a:t>与</a:t>
            </a:r>
            <a:r>
              <a:rPr lang="en-US" altLang="zh-CN" sz="2800" b="1"/>
              <a:t>const</a:t>
            </a:r>
            <a:r>
              <a:rPr lang="zh-CN" altLang="en-US" sz="2800" b="1"/>
              <a:t>的重要特性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05713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let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声明变量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ES6新增了let命令，用于声明变量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，用法与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var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类似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其与var的不同在于，用let声明的变量只在 let 命令所在的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>代码块 { }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内有效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ES6</a:t>
            </a:r>
            <a:r>
              <a:rPr kumimoji="0" lang="zh-CN" altLang="en-US" dirty="0">
                <a:sym typeface="+mn-ea"/>
              </a:rPr>
              <a:t>中的let与</a:t>
            </a:r>
            <a:r>
              <a:rPr kumimoji="0" lang="en-US" altLang="zh-CN" dirty="0">
                <a:sym typeface="+mn-ea"/>
              </a:rPr>
              <a:t>const</a:t>
            </a:r>
            <a:endParaRPr kumimoji="0" lang="en-US" altLang="zh-CN"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59350" y="6065520"/>
            <a:ext cx="67570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通过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let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来声明变量 避免变量污染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5065" y="2539365"/>
            <a:ext cx="6694805" cy="33788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2392</Words>
  <Application>WPS 演示</Application>
  <PresentationFormat>宽屏</PresentationFormat>
  <Paragraphs>312</Paragraphs>
  <Slides>31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Arial Unicode MS</vt:lpstr>
      <vt:lpstr>Franklin Gothic Book</vt:lpstr>
      <vt:lpstr>Office 主题</vt:lpstr>
      <vt:lpstr>JavaScript进阶（ES6）</vt:lpstr>
      <vt:lpstr>PowerPoint 演示文稿</vt:lpstr>
      <vt:lpstr>JavaScript进阶（ES6）</vt:lpstr>
      <vt:lpstr>JavaScript进阶（ES6）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JavaScript进阶（ES6）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2997</cp:revision>
  <cp:lastPrinted>2411-12-30T00:00:00Z</cp:lastPrinted>
  <dcterms:created xsi:type="dcterms:W3CDTF">2003-05-12T10:17:00Z</dcterms:created>
  <dcterms:modified xsi:type="dcterms:W3CDTF">2017-11-01T09:14:54Z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