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4" r:id="rId9"/>
    <p:sldId id="270" r:id="rId10"/>
    <p:sldId id="271" r:id="rId11"/>
    <p:sldId id="272" r:id="rId12"/>
    <p:sldId id="273" r:id="rId13"/>
    <p:sldId id="274" r:id="rId14"/>
    <p:sldId id="275" r:id="rId15"/>
    <p:sldId id="276" r:id="rId16"/>
    <p:sldId id="277" r:id="rId17"/>
    <p:sldId id="278" r:id="rId18"/>
    <p:sldId id="269" r:id="rId19"/>
    <p:sldId id="265" r:id="rId20"/>
    <p:sldId id="267" r:id="rId21"/>
    <p:sldId id="268" r:id="rId22"/>
    <p:sldId id="266" r:id="rId23"/>
  </p:sldIdLst>
  <p:sldSz cx="9144000" cy="6858000" type="screen4x3"/>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00" d="100"/>
          <a:sy n="100" d="100"/>
        </p:scale>
        <p:origin x="946" y="-8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683626" y="475805"/>
            <a:ext cx="1776747" cy="695960"/>
          </a:xfrm>
          <a:prstGeom prst="rect">
            <a:avLst/>
          </a:prstGeom>
        </p:spPr>
        <p:txBody>
          <a:bodyPr wrap="square" lIns="0" tIns="0" rIns="0" bIns="0">
            <a:spAutoFit/>
          </a:bodyPr>
          <a:lstStyle>
            <a:lvl1pPr>
              <a:defRPr sz="4400" b="0" i="0">
                <a:solidFill>
                  <a:schemeClr val="tx1"/>
                </a:solidFill>
                <a:latin typeface="Calibri" panose="020F0502020204030204"/>
                <a:cs typeface="Calibri" panose="020F0502020204030204"/>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888888"/>
                </a:solidFill>
                <a:latin typeface="Calibri" panose="020F0502020204030204"/>
                <a:cs typeface="Calibri" panose="020F0502020204030204"/>
              </a:defRPr>
            </a:lvl1pPr>
          </a:lstStyle>
          <a:p>
            <a:pPr marL="12700">
              <a:lnSpc>
                <a:spcPts val="1240"/>
              </a:lnSpc>
            </a:pPr>
            <a:r>
              <a:rPr spc="-5" dirty="0"/>
              <a:t>26-8-2023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888888"/>
                </a:solidFill>
                <a:latin typeface="Calibri" panose="020F0502020204030204"/>
                <a:cs typeface="Calibri" panose="020F0502020204030204"/>
              </a:defRPr>
            </a:lvl1pPr>
          </a:lstStyle>
          <a:p>
            <a:pPr marL="12700">
              <a:lnSpc>
                <a:spcPts val="1240"/>
              </a:lnSpc>
            </a:pPr>
            <a:r>
              <a:rPr spc="-5" dirty="0"/>
              <a:t>26-8-2023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1" i="0">
                <a:solidFill>
                  <a:srgbClr val="888888"/>
                </a:solidFill>
                <a:latin typeface="Calibri" panose="020F0502020204030204"/>
                <a:cs typeface="Calibri" panose="020F0502020204030204"/>
              </a:defRPr>
            </a:lvl1pPr>
          </a:lstStyle>
          <a:p>
            <a:pPr marL="12700">
              <a:lnSpc>
                <a:spcPts val="1240"/>
              </a:lnSpc>
            </a:pPr>
            <a:r>
              <a:rPr spc="-5" dirty="0"/>
              <a:t>26-8-2023</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p:txBody>
          <a:bodyPr lIns="0" tIns="0" rIns="0" bIns="0"/>
          <a:lstStyle>
            <a:lvl1pPr>
              <a:defRPr sz="1200" b="1" i="0">
                <a:solidFill>
                  <a:srgbClr val="888888"/>
                </a:solidFill>
                <a:latin typeface="Calibri" panose="020F0502020204030204"/>
                <a:cs typeface="Calibri" panose="020F0502020204030204"/>
              </a:defRPr>
            </a:lvl1pPr>
          </a:lstStyle>
          <a:p>
            <a:pPr marL="12700">
              <a:lnSpc>
                <a:spcPts val="1240"/>
              </a:lnSpc>
            </a:pPr>
            <a:r>
              <a:rPr spc="-5" dirty="0"/>
              <a:t>26-8-2023</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1" i="0">
                <a:solidFill>
                  <a:srgbClr val="888888"/>
                </a:solidFill>
                <a:latin typeface="Calibri" panose="020F0502020204030204"/>
                <a:cs typeface="Calibri" panose="020F0502020204030204"/>
              </a:defRPr>
            </a:lvl1pPr>
          </a:lstStyle>
          <a:p>
            <a:pPr marL="12700">
              <a:lnSpc>
                <a:spcPts val="1240"/>
              </a:lnSpc>
            </a:pPr>
            <a:r>
              <a:rPr spc="-5" dirty="0"/>
              <a:t>26-8-2023</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85800" y="1611376"/>
            <a:ext cx="7772400" cy="452119"/>
          </a:xfrm>
          <a:prstGeom prst="rect">
            <a:avLst/>
          </a:prstGeom>
        </p:spPr>
        <p:txBody>
          <a:bodyPr wrap="square" lIns="0" tIns="0" rIns="0" bIns="0">
            <a:spAutoFit/>
          </a:bodyPr>
          <a:lstStyle>
            <a:lvl1pPr>
              <a:defRPr sz="28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1253754" y="1957580"/>
            <a:ext cx="6636491" cy="43376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530225" y="6466776"/>
            <a:ext cx="658494" cy="177800"/>
          </a:xfrm>
          <a:prstGeom prst="rect">
            <a:avLst/>
          </a:prstGeom>
        </p:spPr>
        <p:txBody>
          <a:bodyPr wrap="square" lIns="0" tIns="0" rIns="0" bIns="0">
            <a:spAutoFit/>
          </a:bodyPr>
          <a:lstStyle>
            <a:lvl1pPr>
              <a:defRPr sz="1200" b="1" i="0">
                <a:solidFill>
                  <a:srgbClr val="888888"/>
                </a:solidFill>
                <a:latin typeface="Calibri" panose="020F0502020204030204"/>
                <a:cs typeface="Calibri" panose="020F0502020204030204"/>
              </a:defRPr>
            </a:lvl1pPr>
          </a:lstStyle>
          <a:p>
            <a:pPr marL="12700">
              <a:lnSpc>
                <a:spcPts val="1240"/>
              </a:lnSpc>
            </a:pPr>
            <a:r>
              <a:rPr spc="-5" dirty="0"/>
              <a:t>26-8-2023</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6" name="Holder 6"/>
          <p:cNvSpPr>
            <a:spLocks noGrp="1"/>
          </p:cNvSpPr>
          <p:nvPr>
            <p:ph type="sldNum" sz="quarter" idx="7"/>
          </p:nvPr>
        </p:nvSpPr>
        <p:spPr>
          <a:xfrm>
            <a:off x="8408491" y="6466776"/>
            <a:ext cx="231140" cy="177800"/>
          </a:xfrm>
          <a:prstGeom prst="rect">
            <a:avLst/>
          </a:prstGeom>
        </p:spPr>
        <p:txBody>
          <a:bodyPr wrap="square" lIns="0" tIns="0" rIns="0" bIns="0">
            <a:spAutoFit/>
          </a:bodyPr>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2580" y="1905000"/>
            <a:ext cx="8498840" cy="4794250"/>
          </a:xfrm>
          <a:prstGeom prst="rect">
            <a:avLst/>
          </a:prstGeom>
        </p:spPr>
        <p:txBody>
          <a:bodyPr vert="horz" wrap="square" lIns="0" tIns="12700" rIns="0" bIns="0" rtlCol="0">
            <a:noAutofit/>
          </a:bodyPr>
          <a:lstStyle/>
          <a:p>
            <a:pPr marL="1669415" marR="467360" indent="-1657350" algn="ctr">
              <a:lnSpc>
                <a:spcPct val="100000"/>
              </a:lnSpc>
              <a:spcBef>
                <a:spcPts val="100"/>
              </a:spcBef>
            </a:pPr>
            <a:r>
              <a:rPr sz="1800" b="1" dirty="0">
                <a:latin typeface="Times New Roman" panose="02020603050405020304"/>
                <a:cs typeface="Times New Roman" panose="02020603050405020304"/>
              </a:rPr>
              <a:t>18CSP107L</a:t>
            </a:r>
            <a:r>
              <a:rPr sz="1800" b="1" spc="-15" dirty="0">
                <a:latin typeface="Times New Roman" panose="02020603050405020304"/>
                <a:cs typeface="Times New Roman" panose="02020603050405020304"/>
              </a:rPr>
              <a:t> </a:t>
            </a:r>
            <a:r>
              <a:rPr sz="1800" b="1" dirty="0">
                <a:latin typeface="Times New Roman" panose="02020603050405020304"/>
                <a:cs typeface="Times New Roman" panose="02020603050405020304"/>
              </a:rPr>
              <a:t>/</a:t>
            </a:r>
            <a:r>
              <a:rPr sz="1800" b="1" spc="-20" dirty="0">
                <a:latin typeface="Times New Roman" panose="02020603050405020304"/>
                <a:cs typeface="Times New Roman" panose="02020603050405020304"/>
              </a:rPr>
              <a:t> </a:t>
            </a:r>
            <a:r>
              <a:rPr sz="1800" b="1" dirty="0">
                <a:latin typeface="Times New Roman" panose="02020603050405020304"/>
                <a:cs typeface="Times New Roman" panose="02020603050405020304"/>
              </a:rPr>
              <a:t>18CSP108L</a:t>
            </a:r>
            <a:r>
              <a:rPr sz="1800" b="1" spc="-15" dirty="0">
                <a:latin typeface="Times New Roman" panose="02020603050405020304"/>
                <a:cs typeface="Times New Roman" panose="02020603050405020304"/>
              </a:rPr>
              <a:t> </a:t>
            </a:r>
            <a:r>
              <a:rPr sz="1800" b="1" dirty="0">
                <a:latin typeface="Times New Roman" panose="02020603050405020304"/>
                <a:cs typeface="Times New Roman" panose="02020603050405020304"/>
              </a:rPr>
              <a:t>-</a:t>
            </a:r>
            <a:r>
              <a:rPr sz="1800" b="1" spc="-15"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MINOR</a:t>
            </a:r>
            <a:r>
              <a:rPr sz="1800" b="1" spc="-20"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PROJECT</a:t>
            </a:r>
            <a:r>
              <a:rPr sz="1800" b="1" spc="-20" dirty="0">
                <a:latin typeface="Times New Roman" panose="02020603050405020304"/>
                <a:cs typeface="Times New Roman" panose="02020603050405020304"/>
              </a:rPr>
              <a:t> </a:t>
            </a:r>
            <a:r>
              <a:rPr sz="1800" b="1" dirty="0">
                <a:latin typeface="Times New Roman" panose="02020603050405020304"/>
                <a:cs typeface="Times New Roman" panose="02020603050405020304"/>
              </a:rPr>
              <a:t>/ </a:t>
            </a:r>
            <a:r>
              <a:rPr sz="1800" b="1" spc="-434"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INTERNSHIP</a:t>
            </a:r>
            <a:endParaRPr sz="1800" dirty="0">
              <a:latin typeface="Times New Roman" panose="02020603050405020304"/>
              <a:cs typeface="Times New Roman" panose="02020603050405020304"/>
            </a:endParaRPr>
          </a:p>
          <a:p>
            <a:pPr marL="217805" algn="ctr">
              <a:lnSpc>
                <a:spcPct val="100000"/>
              </a:lnSpc>
              <a:spcBef>
                <a:spcPts val="265"/>
              </a:spcBef>
              <a:tabLst>
                <a:tab pos="2326005" algn="l"/>
              </a:tabLst>
            </a:pPr>
            <a:r>
              <a:rPr lang="en-US" sz="4400" b="1" u="sng" dirty="0">
                <a:latin typeface="Times New Roman" panose="02020603050405020304" pitchFamily="18" charset="0"/>
                <a:cs typeface="Times New Roman" panose="02020603050405020304" pitchFamily="18" charset="0"/>
                <a:sym typeface="+mn-ea"/>
              </a:rPr>
              <a:t>Sentiment Analysis Dashboard On Social Media Presence</a:t>
            </a:r>
            <a:endParaRPr lang="en-IN" sz="4400" u="sng" dirty="0"/>
          </a:p>
          <a:p>
            <a:pPr marL="217805" algn="ctr">
              <a:lnSpc>
                <a:spcPct val="100000"/>
              </a:lnSpc>
              <a:spcBef>
                <a:spcPts val="265"/>
              </a:spcBef>
              <a:tabLst>
                <a:tab pos="2326005" algn="l"/>
              </a:tabLst>
            </a:pPr>
            <a:endParaRPr sz="4400" dirty="0">
              <a:latin typeface="Times New Roman" panose="02020603050405020304"/>
              <a:cs typeface="Times New Roman" panose="02020603050405020304"/>
            </a:endParaRPr>
          </a:p>
          <a:p>
            <a:pPr marL="3582035" algn="ctr">
              <a:lnSpc>
                <a:spcPct val="100000"/>
              </a:lnSpc>
              <a:spcBef>
                <a:spcPts val="3225"/>
              </a:spcBef>
            </a:pPr>
            <a:endParaRPr sz="1750" dirty="0">
              <a:latin typeface="Times New Roman" panose="02020603050405020304"/>
              <a:cs typeface="Times New Roman" panose="02020603050405020304"/>
            </a:endParaRPr>
          </a:p>
        </p:txBody>
      </p:sp>
      <p:pic>
        <p:nvPicPr>
          <p:cNvPr id="3" name="object 3"/>
          <p:cNvPicPr/>
          <p:nvPr/>
        </p:nvPicPr>
        <p:blipFill>
          <a:blip r:embed="rId2" cstate="print"/>
          <a:stretch>
            <a:fillRect/>
          </a:stretch>
        </p:blipFill>
        <p:spPr>
          <a:xfrm>
            <a:off x="228600" y="553352"/>
            <a:ext cx="1735930" cy="755014"/>
          </a:xfrm>
          <a:prstGeom prst="rect">
            <a:avLst/>
          </a:prstGeom>
        </p:spPr>
      </p:pic>
      <p:sp>
        <p:nvSpPr>
          <p:cNvPr id="4" name="object 4"/>
          <p:cNvSpPr txBox="1">
            <a:spLocks noGrp="1"/>
          </p:cNvSpPr>
          <p:nvPr>
            <p:ph type="title"/>
          </p:nvPr>
        </p:nvSpPr>
        <p:spPr>
          <a:xfrm>
            <a:off x="2133586" y="609475"/>
            <a:ext cx="5550535" cy="1122680"/>
          </a:xfrm>
          <a:prstGeom prst="rect">
            <a:avLst/>
          </a:prstGeom>
        </p:spPr>
        <p:txBody>
          <a:bodyPr vert="horz" wrap="square" lIns="0" tIns="12700" rIns="0" bIns="0" rtlCol="0">
            <a:spAutoFit/>
          </a:bodyPr>
          <a:lstStyle/>
          <a:p>
            <a:pPr marL="12065" marR="5080" algn="ctr">
              <a:lnSpc>
                <a:spcPct val="100000"/>
              </a:lnSpc>
              <a:spcBef>
                <a:spcPts val="100"/>
              </a:spcBef>
            </a:pPr>
            <a:r>
              <a:rPr sz="1800" b="1" spc="-5" dirty="0">
                <a:latin typeface="Times New Roman" panose="02020603050405020304"/>
                <a:cs typeface="Times New Roman" panose="02020603050405020304"/>
              </a:rPr>
              <a:t>SRM INSTITUTE OF SCIENCE AND TECHNOLOGY </a:t>
            </a:r>
            <a:r>
              <a:rPr sz="1800" b="1" spc="-434"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SCHOOL</a:t>
            </a:r>
            <a:r>
              <a:rPr sz="1800" b="1" spc="-10"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OF COMPUTING</a:t>
            </a:r>
            <a:endParaRPr sz="1800">
              <a:latin typeface="Times New Roman" panose="02020603050405020304"/>
              <a:cs typeface="Times New Roman" panose="02020603050405020304"/>
            </a:endParaRPr>
          </a:p>
          <a:p>
            <a:pPr marL="269875" marR="258445" algn="ctr">
              <a:lnSpc>
                <a:spcPct val="100000"/>
              </a:lnSpc>
            </a:pPr>
            <a:r>
              <a:rPr sz="1800" b="1" spc="-5" dirty="0">
                <a:latin typeface="Times New Roman" panose="02020603050405020304"/>
                <a:cs typeface="Times New Roman" panose="02020603050405020304"/>
              </a:rPr>
              <a:t>DEPARTMENT OF COMPUTER SCIENCE AND </a:t>
            </a:r>
            <a:r>
              <a:rPr sz="1800" b="1" spc="-434"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ENGINEERING</a:t>
            </a:r>
            <a:endParaRPr sz="1800">
              <a:latin typeface="Times New Roman" panose="02020603050405020304"/>
              <a:cs typeface="Times New Roman" panose="02020603050405020304"/>
            </a:endParaRPr>
          </a:p>
        </p:txBody>
      </p:sp>
      <p:sp>
        <p:nvSpPr>
          <p:cNvPr id="5" name="object 5"/>
          <p:cNvSpPr txBox="1"/>
          <p:nvPr/>
        </p:nvSpPr>
        <p:spPr>
          <a:xfrm>
            <a:off x="966470" y="4026535"/>
            <a:ext cx="2442845" cy="245745"/>
          </a:xfrm>
          <a:prstGeom prst="rect">
            <a:avLst/>
          </a:prstGeom>
        </p:spPr>
        <p:txBody>
          <a:bodyPr vert="horz" wrap="square" lIns="0" tIns="15240" rIns="0" bIns="0" rtlCol="0">
            <a:spAutoFit/>
          </a:bodyPr>
          <a:lstStyle/>
          <a:p>
            <a:pPr marL="12700">
              <a:lnSpc>
                <a:spcPct val="100000"/>
              </a:lnSpc>
              <a:spcBef>
                <a:spcPts val="120"/>
              </a:spcBef>
            </a:pPr>
            <a:r>
              <a:rPr sz="1500" spc="5" dirty="0">
                <a:solidFill>
                  <a:srgbClr val="888888"/>
                </a:solidFill>
                <a:latin typeface="Times New Roman" panose="02020603050405020304"/>
                <a:cs typeface="Times New Roman" panose="02020603050405020304"/>
              </a:rPr>
              <a:t>Guide</a:t>
            </a:r>
            <a:r>
              <a:rPr sz="1500" spc="-55" dirty="0">
                <a:solidFill>
                  <a:srgbClr val="888888"/>
                </a:solidFill>
                <a:latin typeface="Times New Roman" panose="02020603050405020304"/>
                <a:cs typeface="Times New Roman" panose="02020603050405020304"/>
              </a:rPr>
              <a:t> </a:t>
            </a:r>
            <a:r>
              <a:rPr sz="1500" spc="5" dirty="0">
                <a:solidFill>
                  <a:srgbClr val="888888"/>
                </a:solidFill>
                <a:latin typeface="Times New Roman" panose="02020603050405020304"/>
                <a:cs typeface="Times New Roman" panose="02020603050405020304"/>
              </a:rPr>
              <a:t>name:</a:t>
            </a:r>
            <a:r>
              <a:rPr lang="en-US" sz="1500" spc="5" dirty="0">
                <a:solidFill>
                  <a:srgbClr val="888888"/>
                </a:solidFill>
                <a:latin typeface="Times New Roman" panose="02020603050405020304"/>
                <a:cs typeface="Times New Roman" panose="02020603050405020304"/>
              </a:rPr>
              <a:t> </a:t>
            </a:r>
            <a:r>
              <a:rPr lang="en-US" sz="1500" spc="5" dirty="0" err="1">
                <a:solidFill>
                  <a:srgbClr val="888888"/>
                </a:solidFill>
                <a:latin typeface="Times New Roman" panose="02020603050405020304"/>
                <a:cs typeface="Times New Roman" panose="02020603050405020304"/>
              </a:rPr>
              <a:t>Dr.Amit</a:t>
            </a:r>
            <a:r>
              <a:rPr lang="en-US" sz="1500" spc="5" dirty="0">
                <a:solidFill>
                  <a:srgbClr val="888888"/>
                </a:solidFill>
                <a:latin typeface="Times New Roman" panose="02020603050405020304"/>
                <a:cs typeface="Times New Roman" panose="02020603050405020304"/>
              </a:rPr>
              <a:t> </a:t>
            </a:r>
            <a:r>
              <a:rPr lang="en-US" sz="1500" spc="5" dirty="0" err="1">
                <a:solidFill>
                  <a:srgbClr val="888888"/>
                </a:solidFill>
                <a:latin typeface="Times New Roman" panose="02020603050405020304"/>
                <a:cs typeface="Times New Roman" panose="02020603050405020304"/>
              </a:rPr>
              <a:t>Kukker</a:t>
            </a:r>
            <a:endParaRPr lang="en-US" sz="1500" spc="5" dirty="0">
              <a:solidFill>
                <a:srgbClr val="888888"/>
              </a:solidFill>
              <a:latin typeface="Times New Roman" panose="02020603050405020304"/>
              <a:cs typeface="Times New Roman" panose="02020603050405020304"/>
            </a:endParaRPr>
          </a:p>
        </p:txBody>
      </p:sp>
      <p:sp>
        <p:nvSpPr>
          <p:cNvPr id="6" name="object 6"/>
          <p:cNvSpPr txBox="1"/>
          <p:nvPr/>
        </p:nvSpPr>
        <p:spPr>
          <a:xfrm>
            <a:off x="966471" y="4347226"/>
            <a:ext cx="2843530" cy="643766"/>
          </a:xfrm>
          <a:prstGeom prst="rect">
            <a:avLst/>
          </a:prstGeom>
        </p:spPr>
        <p:txBody>
          <a:bodyPr vert="horz" wrap="square" lIns="0" tIns="15240" rIns="0" bIns="0" rtlCol="0">
            <a:spAutoFit/>
          </a:bodyPr>
          <a:lstStyle/>
          <a:p>
            <a:pPr marL="12700">
              <a:lnSpc>
                <a:spcPct val="100000"/>
              </a:lnSpc>
              <a:spcBef>
                <a:spcPts val="120"/>
              </a:spcBef>
            </a:pPr>
            <a:r>
              <a:rPr sz="1500" dirty="0">
                <a:solidFill>
                  <a:srgbClr val="888888"/>
                </a:solidFill>
                <a:latin typeface="Times New Roman" panose="02020603050405020304"/>
                <a:cs typeface="Times New Roman" panose="02020603050405020304"/>
              </a:rPr>
              <a:t>Designation:</a:t>
            </a:r>
            <a:r>
              <a:rPr lang="en-US" sz="1500" dirty="0">
                <a:solidFill>
                  <a:srgbClr val="888888"/>
                </a:solidFill>
                <a:latin typeface="Times New Roman" panose="02020603050405020304"/>
                <a:cs typeface="Times New Roman" panose="02020603050405020304"/>
              </a:rPr>
              <a:t> Associate Professor </a:t>
            </a:r>
            <a:endParaRPr sz="1500" dirty="0">
              <a:latin typeface="Times New Roman" panose="02020603050405020304"/>
              <a:cs typeface="Times New Roman" panose="02020603050405020304"/>
            </a:endParaRPr>
          </a:p>
          <a:p>
            <a:pPr marL="23495">
              <a:lnSpc>
                <a:spcPct val="100000"/>
              </a:lnSpc>
              <a:spcBef>
                <a:spcPts val="1300"/>
              </a:spcBef>
            </a:pPr>
            <a:r>
              <a:rPr sz="1500" dirty="0">
                <a:solidFill>
                  <a:srgbClr val="888888"/>
                </a:solidFill>
                <a:latin typeface="Times New Roman" panose="02020603050405020304"/>
                <a:cs typeface="Times New Roman" panose="02020603050405020304"/>
              </a:rPr>
              <a:t>Department:</a:t>
            </a:r>
            <a:r>
              <a:rPr lang="en-US" sz="1500" dirty="0">
                <a:solidFill>
                  <a:srgbClr val="888888"/>
                </a:solidFill>
                <a:latin typeface="Times New Roman" panose="02020603050405020304"/>
                <a:cs typeface="Times New Roman" panose="02020603050405020304"/>
              </a:rPr>
              <a:t> CSE</a:t>
            </a:r>
            <a:endParaRPr sz="1500" dirty="0">
              <a:latin typeface="Times New Roman" panose="02020603050405020304"/>
              <a:cs typeface="Times New Roman" panose="02020603050405020304"/>
            </a:endParaRPr>
          </a:p>
        </p:txBody>
      </p:sp>
      <p:sp>
        <p:nvSpPr>
          <p:cNvPr id="7" name="Text Box 6"/>
          <p:cNvSpPr txBox="1"/>
          <p:nvPr/>
        </p:nvSpPr>
        <p:spPr>
          <a:xfrm>
            <a:off x="5280025" y="4144010"/>
            <a:ext cx="3406775" cy="2372360"/>
          </a:xfrm>
          <a:prstGeom prst="rect">
            <a:avLst/>
          </a:prstGeom>
          <a:noFill/>
        </p:spPr>
        <p:txBody>
          <a:bodyPr wrap="square" rtlCol="0">
            <a:noAutofit/>
          </a:bodyPr>
          <a:lstStyle/>
          <a:p>
            <a:endParaRPr lang="en-US"/>
          </a:p>
        </p:txBody>
      </p:sp>
      <p:sp>
        <p:nvSpPr>
          <p:cNvPr id="8" name="Text Box 7"/>
          <p:cNvSpPr txBox="1"/>
          <p:nvPr/>
        </p:nvSpPr>
        <p:spPr>
          <a:xfrm>
            <a:off x="5041900" y="3962400"/>
            <a:ext cx="3721100" cy="2327275"/>
          </a:xfrm>
          <a:prstGeom prst="rect">
            <a:avLst/>
          </a:prstGeom>
          <a:noFill/>
        </p:spPr>
        <p:txBody>
          <a:bodyPr wrap="square" rtlCol="0">
            <a:noAutofit/>
          </a:bodyPr>
          <a:lstStyle/>
          <a:p>
            <a:r>
              <a:rPr lang="en-US" sz="1600" dirty="0">
                <a:solidFill>
                  <a:schemeClr val="bg1">
                    <a:lumMod val="50000"/>
                  </a:schemeClr>
                </a:solidFill>
              </a:rPr>
              <a:t>Batch ID:</a:t>
            </a:r>
          </a:p>
          <a:p>
            <a:r>
              <a:rPr lang="en-US" sz="1600" dirty="0">
                <a:solidFill>
                  <a:schemeClr val="bg1">
                    <a:lumMod val="50000"/>
                  </a:schemeClr>
                </a:solidFill>
              </a:rPr>
              <a:t>Student 1 Reg. No: RA2111003030219</a:t>
            </a:r>
          </a:p>
          <a:p>
            <a:r>
              <a:rPr lang="en-US" sz="1600" dirty="0">
                <a:solidFill>
                  <a:schemeClr val="bg1">
                    <a:lumMod val="50000"/>
                  </a:schemeClr>
                </a:solidFill>
              </a:rPr>
              <a:t>Student 1 Name: Sunidhi Singh</a:t>
            </a:r>
          </a:p>
          <a:p>
            <a:r>
              <a:rPr lang="en-US" sz="1600" dirty="0">
                <a:solidFill>
                  <a:schemeClr val="bg1">
                    <a:lumMod val="50000"/>
                  </a:schemeClr>
                </a:solidFill>
              </a:rPr>
              <a:t>Student 2 Reg. No:</a:t>
            </a:r>
            <a:r>
              <a:rPr lang="en-US" sz="1600" dirty="0">
                <a:solidFill>
                  <a:schemeClr val="bg1">
                    <a:lumMod val="50000"/>
                  </a:schemeClr>
                </a:solidFill>
                <a:sym typeface="+mn-ea"/>
              </a:rPr>
              <a:t>RA2111003030213</a:t>
            </a:r>
            <a:endParaRPr lang="en-US" sz="1600" dirty="0">
              <a:solidFill>
                <a:schemeClr val="bg1">
                  <a:lumMod val="50000"/>
                </a:schemeClr>
              </a:solidFill>
            </a:endParaRPr>
          </a:p>
          <a:p>
            <a:r>
              <a:rPr lang="en-US" sz="1600" dirty="0">
                <a:solidFill>
                  <a:schemeClr val="bg1">
                    <a:lumMod val="50000"/>
                  </a:schemeClr>
                </a:solidFill>
              </a:rPr>
              <a:t>Student 2 Name: Nimit </a:t>
            </a:r>
            <a:r>
              <a:rPr lang="en-US" sz="1600" dirty="0" err="1">
                <a:solidFill>
                  <a:schemeClr val="bg1">
                    <a:lumMod val="50000"/>
                  </a:schemeClr>
                </a:solidFill>
              </a:rPr>
              <a:t>Kwatra</a:t>
            </a:r>
            <a:endParaRPr lang="en-US" sz="1600" dirty="0">
              <a:solidFill>
                <a:schemeClr val="bg1">
                  <a:lumMod val="50000"/>
                </a:schemeClr>
              </a:solidFill>
            </a:endParaRPr>
          </a:p>
          <a:p>
            <a:r>
              <a:rPr lang="en-US" sz="1600" dirty="0">
                <a:solidFill>
                  <a:schemeClr val="bg1">
                    <a:lumMod val="50000"/>
                  </a:schemeClr>
                </a:solidFill>
              </a:rPr>
              <a:t>Student 3 Reg. No: </a:t>
            </a:r>
            <a:r>
              <a:rPr lang="en-US" sz="1600" dirty="0">
                <a:solidFill>
                  <a:schemeClr val="bg1">
                    <a:lumMod val="50000"/>
                  </a:schemeClr>
                </a:solidFill>
                <a:sym typeface="+mn-ea"/>
              </a:rPr>
              <a:t>RA2111003030208</a:t>
            </a:r>
            <a:endParaRPr lang="en-US" sz="1600" dirty="0">
              <a:solidFill>
                <a:schemeClr val="bg1">
                  <a:lumMod val="50000"/>
                </a:schemeClr>
              </a:solidFill>
            </a:endParaRPr>
          </a:p>
          <a:p>
            <a:r>
              <a:rPr lang="en-US" sz="1600" dirty="0">
                <a:solidFill>
                  <a:schemeClr val="bg1">
                    <a:lumMod val="50000"/>
                  </a:schemeClr>
                </a:solidFill>
              </a:rPr>
              <a:t>Student 3 Name: Devesh Tomar</a:t>
            </a:r>
          </a:p>
          <a:p>
            <a:r>
              <a:rPr lang="en-US" sz="1600" dirty="0">
                <a:solidFill>
                  <a:schemeClr val="bg1">
                    <a:lumMod val="50000"/>
                  </a:schemeClr>
                </a:solidFill>
              </a:rPr>
              <a:t>Student 4 Reg. No: </a:t>
            </a:r>
            <a:r>
              <a:rPr lang="en-US" sz="1600" dirty="0">
                <a:solidFill>
                  <a:schemeClr val="bg1">
                    <a:lumMod val="50000"/>
                  </a:schemeClr>
                </a:solidFill>
                <a:sym typeface="+mn-ea"/>
              </a:rPr>
              <a:t>RA2111003030224</a:t>
            </a:r>
            <a:endParaRPr lang="en-US" sz="1600" dirty="0">
              <a:solidFill>
                <a:schemeClr val="bg1">
                  <a:lumMod val="50000"/>
                </a:schemeClr>
              </a:solidFill>
            </a:endParaRPr>
          </a:p>
          <a:p>
            <a:r>
              <a:rPr lang="en-US" sz="1600" dirty="0">
                <a:solidFill>
                  <a:schemeClr val="bg1">
                    <a:lumMod val="50000"/>
                  </a:schemeClr>
                </a:solidFill>
              </a:rPr>
              <a:t>Student 4 Name: Shrikant Choudhary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5873750" cy="407670"/>
          </a:xfrm>
        </p:spPr>
        <p:txBody>
          <a:bodyPr>
            <a:noAutofit/>
          </a:bodyPr>
          <a:lstStyle/>
          <a:p>
            <a:r>
              <a:rPr lang="en-IN" sz="1400" kern="1200" dirty="0">
                <a:solidFill>
                  <a:srgbClr val="000000"/>
                </a:solidFill>
                <a:effectLst/>
                <a:latin typeface="Times New Roman" panose="02020603050405020304" pitchFamily="18" charset="0"/>
                <a:ea typeface="Times New Roman" panose="02020603050405020304" pitchFamily="18" charset="0"/>
                <a:cs typeface="+mn-cs"/>
                <a:sym typeface="+mn-ea"/>
              </a:rPr>
              <a:t>Table </a:t>
            </a:r>
            <a:r>
              <a:rPr lang="en-IN" sz="1400" dirty="0">
                <a:solidFill>
                  <a:srgbClr val="000000"/>
                </a:solidFill>
                <a:latin typeface="Times New Roman" panose="02020603050405020304" pitchFamily="18" charset="0"/>
                <a:ea typeface="Times New Roman" panose="02020603050405020304" pitchFamily="18" charset="0"/>
                <a:sym typeface="+mn-ea"/>
              </a:rPr>
              <a:t>3</a:t>
            </a:r>
            <a:r>
              <a:rPr lang="en-IN" sz="1400" kern="1200" dirty="0">
                <a:solidFill>
                  <a:srgbClr val="000000"/>
                </a:solidFill>
                <a:effectLst/>
                <a:latin typeface="Times New Roman" panose="02020603050405020304" pitchFamily="18" charset="0"/>
                <a:ea typeface="Times New Roman" panose="02020603050405020304" pitchFamily="18" charset="0"/>
                <a:cs typeface="+mn-cs"/>
                <a:sym typeface="+mn-ea"/>
              </a:rPr>
              <a:t>: </a:t>
            </a:r>
            <a:r>
              <a:rPr lang="en-US" sz="1400" kern="1200" dirty="0">
                <a:solidFill>
                  <a:srgbClr val="000000"/>
                </a:solidFill>
                <a:effectLst/>
                <a:latin typeface="Times New Roman" panose="02020603050405020304" pitchFamily="18" charset="0"/>
                <a:ea typeface="Times New Roman" panose="02020603050405020304" pitchFamily="18" charset="0"/>
                <a:cs typeface="+mn-cs"/>
                <a:sym typeface="+mn-ea"/>
              </a:rPr>
              <a:t>Performance Metrics of LSTM Model for </a:t>
            </a:r>
            <a:r>
              <a:rPr lang="en-US" sz="1400" dirty="0">
                <a:solidFill>
                  <a:srgbClr val="000000"/>
                </a:solidFill>
                <a:latin typeface="Times New Roman" panose="02020603050405020304" pitchFamily="18" charset="0"/>
                <a:ea typeface="Times New Roman" panose="02020603050405020304" pitchFamily="18" charset="0"/>
                <a:sym typeface="+mn-ea"/>
              </a:rPr>
              <a:t>Twitter</a:t>
            </a:r>
            <a:r>
              <a:rPr lang="en-US" sz="1400" kern="1200" dirty="0">
                <a:solidFill>
                  <a:srgbClr val="000000"/>
                </a:solidFill>
                <a:effectLst/>
                <a:latin typeface="Times New Roman" panose="02020603050405020304" pitchFamily="18" charset="0"/>
                <a:ea typeface="Times New Roman" panose="02020603050405020304" pitchFamily="18" charset="0"/>
                <a:cs typeface="+mn-cs"/>
                <a:sym typeface="+mn-ea"/>
              </a:rPr>
              <a:t> dataset:</a:t>
            </a:r>
            <a:br>
              <a:rPr lang="en-IN" sz="1400" dirty="0">
                <a:effectLst/>
              </a:rPr>
            </a:br>
            <a:br>
              <a:rPr lang="en-IN" sz="1400" b="1" dirty="0">
                <a:solidFill>
                  <a:srgbClr val="000000"/>
                </a:solidFill>
                <a:effectLst/>
                <a:latin typeface="Times New Roman" panose="02020603050405020304" pitchFamily="18" charset="0"/>
                <a:ea typeface="Times New Roman" panose="02020603050405020304" pitchFamily="18" charset="0"/>
              </a:rPr>
            </a:br>
            <a:br>
              <a:rPr lang="en-IN" sz="1400" b="1" i="0" dirty="0">
                <a:solidFill>
                  <a:srgbClr val="000000"/>
                </a:solidFill>
                <a:latin typeface="Times New Roman" panose="02020603050405020304" pitchFamily="18" charset="0"/>
                <a:cs typeface="Times New Roman" panose="02020603050405020304" pitchFamily="18" charset="0"/>
              </a:rPr>
            </a:br>
            <a:br>
              <a:rPr lang="en-IN" sz="1400" b="1" dirty="0">
                <a:solidFill>
                  <a:srgbClr val="000000"/>
                </a:solidFill>
                <a:effectLst/>
                <a:latin typeface="Times New Roman" panose="02020603050405020304" pitchFamily="18" charset="0"/>
                <a:cs typeface="Times New Roman" panose="02020603050405020304" pitchFamily="18" charset="0"/>
              </a:rPr>
            </a:br>
            <a:br>
              <a:rPr lang="en-IN" sz="1400" b="1" i="0" dirty="0">
                <a:solidFill>
                  <a:srgbClr val="000000"/>
                </a:solidFill>
                <a:latin typeface="Times New Roman" panose="02020603050405020304" pitchFamily="18" charset="0"/>
                <a:cs typeface="Times New Roman" panose="02020603050405020304" pitchFamily="18" charset="0"/>
              </a:rPr>
            </a:br>
            <a:endParaRPr lang="en-US" sz="1400"/>
          </a:p>
        </p:txBody>
      </p:sp>
      <p:graphicFrame>
        <p:nvGraphicFramePr>
          <p:cNvPr id="6" name="Table 5"/>
          <p:cNvGraphicFramePr>
            <a:graphicFrameLocks noGrp="1"/>
          </p:cNvGraphicFramePr>
          <p:nvPr>
            <p:custDataLst>
              <p:tags r:id="rId1"/>
            </p:custDataLst>
          </p:nvPr>
        </p:nvGraphicFramePr>
        <p:xfrm>
          <a:off x="-6985" y="1093470"/>
          <a:ext cx="9240520" cy="4290695"/>
        </p:xfrm>
        <a:graphic>
          <a:graphicData uri="http://schemas.openxmlformats.org/drawingml/2006/table">
            <a:tbl>
              <a:tblPr firstRow="1" firstCol="1" bandRow="1">
                <a:tableStyleId>{5C22544A-7EE6-4342-B048-85BDC9FD1C3A}</a:tableStyleId>
              </a:tblPr>
              <a:tblGrid>
                <a:gridCol w="445770">
                  <a:extLst>
                    <a:ext uri="{9D8B030D-6E8A-4147-A177-3AD203B41FA5}">
                      <a16:colId xmlns:a16="http://schemas.microsoft.com/office/drawing/2014/main" val="20000"/>
                    </a:ext>
                  </a:extLst>
                </a:gridCol>
                <a:gridCol w="1196340">
                  <a:extLst>
                    <a:ext uri="{9D8B030D-6E8A-4147-A177-3AD203B41FA5}">
                      <a16:colId xmlns:a16="http://schemas.microsoft.com/office/drawing/2014/main" val="20001"/>
                    </a:ext>
                  </a:extLst>
                </a:gridCol>
                <a:gridCol w="1034415">
                  <a:extLst>
                    <a:ext uri="{9D8B030D-6E8A-4147-A177-3AD203B41FA5}">
                      <a16:colId xmlns:a16="http://schemas.microsoft.com/office/drawing/2014/main" val="20002"/>
                    </a:ext>
                  </a:extLst>
                </a:gridCol>
                <a:gridCol w="802640">
                  <a:extLst>
                    <a:ext uri="{9D8B030D-6E8A-4147-A177-3AD203B41FA5}">
                      <a16:colId xmlns:a16="http://schemas.microsoft.com/office/drawing/2014/main" val="20003"/>
                    </a:ext>
                  </a:extLst>
                </a:gridCol>
                <a:gridCol w="976630">
                  <a:extLst>
                    <a:ext uri="{9D8B030D-6E8A-4147-A177-3AD203B41FA5}">
                      <a16:colId xmlns:a16="http://schemas.microsoft.com/office/drawing/2014/main" val="20004"/>
                    </a:ext>
                  </a:extLst>
                </a:gridCol>
                <a:gridCol w="1034415">
                  <a:extLst>
                    <a:ext uri="{9D8B030D-6E8A-4147-A177-3AD203B41FA5}">
                      <a16:colId xmlns:a16="http://schemas.microsoft.com/office/drawing/2014/main" val="20005"/>
                    </a:ext>
                  </a:extLst>
                </a:gridCol>
                <a:gridCol w="950595">
                  <a:extLst>
                    <a:ext uri="{9D8B030D-6E8A-4147-A177-3AD203B41FA5}">
                      <a16:colId xmlns:a16="http://schemas.microsoft.com/office/drawing/2014/main" val="20006"/>
                    </a:ext>
                  </a:extLst>
                </a:gridCol>
                <a:gridCol w="894080">
                  <a:extLst>
                    <a:ext uri="{9D8B030D-6E8A-4147-A177-3AD203B41FA5}">
                      <a16:colId xmlns:a16="http://schemas.microsoft.com/office/drawing/2014/main" val="20007"/>
                    </a:ext>
                  </a:extLst>
                </a:gridCol>
                <a:gridCol w="933450">
                  <a:extLst>
                    <a:ext uri="{9D8B030D-6E8A-4147-A177-3AD203B41FA5}">
                      <a16:colId xmlns:a16="http://schemas.microsoft.com/office/drawing/2014/main" val="20008"/>
                    </a:ext>
                  </a:extLst>
                </a:gridCol>
                <a:gridCol w="972185">
                  <a:extLst>
                    <a:ext uri="{9D8B030D-6E8A-4147-A177-3AD203B41FA5}">
                      <a16:colId xmlns:a16="http://schemas.microsoft.com/office/drawing/2014/main" val="20009"/>
                    </a:ext>
                  </a:extLst>
                </a:gridCol>
              </a:tblGrid>
              <a:tr h="1661795">
                <a:tc>
                  <a:txBody>
                    <a:bodyPr/>
                    <a:lstStyle/>
                    <a:p>
                      <a:pPr algn="ctr">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 No.</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Embedding vector length</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LSTM units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First Dropout layer</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Second Dropout layer</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Optimizer</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Number of epochs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Batch size</a:t>
                      </a:r>
                    </a:p>
                  </a:txBody>
                  <a:tcPr marL="68580" marR="68580" marT="0" marB="0"/>
                </a:tc>
                <a:tc>
                  <a:txBody>
                    <a:bodyPr/>
                    <a:lstStyle/>
                    <a:p>
                      <a:pPr algn="ctr">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Activation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Accuracy</a:t>
                      </a:r>
                    </a:p>
                  </a:txBody>
                  <a:tcPr marL="68580" marR="68580" marT="0" marB="0"/>
                </a:tc>
                <a:extLst>
                  <a:ext uri="{0D108BD9-81ED-4DB2-BD59-A6C34878D82A}">
                    <a16:rowId xmlns:a16="http://schemas.microsoft.com/office/drawing/2014/main" val="10000"/>
                  </a:ext>
                </a:extLst>
              </a:tr>
              <a:tr h="516255">
                <a:tc>
                  <a:txBody>
                    <a:bodyPr/>
                    <a:lstStyle/>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adam</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sigmoid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US" sz="1800">
                          <a:effectLst/>
                          <a:latin typeface="Times New Roman" panose="02020603050405020304" pitchFamily="18" charset="0"/>
                          <a:ea typeface="Times New Roman" panose="02020603050405020304" pitchFamily="18" charset="0"/>
                        </a:rPr>
                        <a:t>87.25%</a:t>
                      </a:r>
                      <a:endParaRPr lang="en-IN"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32130">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rmsprop</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US" sz="1800" kern="1200" dirty="0" err="1">
                          <a:solidFill>
                            <a:schemeClr val="dk1"/>
                          </a:solidFill>
                          <a:effectLst/>
                          <a:latin typeface="+mn-lt"/>
                          <a:ea typeface="+mn-ea"/>
                          <a:cs typeface="+mn-cs"/>
                        </a:rPr>
                        <a:t>ReLU</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US" sz="1800">
                          <a:effectLst/>
                          <a:latin typeface="Times New Roman" panose="02020603050405020304" pitchFamily="18" charset="0"/>
                          <a:ea typeface="Times New Roman" panose="02020603050405020304" pitchFamily="18" charset="0"/>
                        </a:rPr>
                        <a:t>86.90%</a:t>
                      </a:r>
                      <a:endParaRPr lang="en-IN"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16890">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rmsprop</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US" sz="1800" kern="1200" dirty="0" err="1">
                          <a:solidFill>
                            <a:schemeClr val="dk1"/>
                          </a:solidFill>
                          <a:effectLst/>
                          <a:latin typeface="+mn-lt"/>
                          <a:ea typeface="+mn-ea"/>
                          <a:cs typeface="+mn-cs"/>
                        </a:rPr>
                        <a:t>ReLU</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US" sz="1800">
                          <a:effectLst/>
                          <a:latin typeface="Times New Roman" panose="02020603050405020304" pitchFamily="18" charset="0"/>
                          <a:ea typeface="Times New Roman" panose="02020603050405020304" pitchFamily="18" charset="0"/>
                        </a:rPr>
                        <a:t>88.56%</a:t>
                      </a:r>
                      <a:endParaRPr lang="en-IN"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31495">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adam</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128</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sigmoid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90.91%</a:t>
                      </a:r>
                      <a:endParaRPr lang="en-IN"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532130">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rmsprop</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128</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US" sz="1800" kern="1200" dirty="0" err="1">
                          <a:solidFill>
                            <a:schemeClr val="dk1"/>
                          </a:solidFill>
                          <a:effectLst/>
                          <a:latin typeface="+mn-lt"/>
                          <a:ea typeface="+mn-ea"/>
                          <a:cs typeface="+mn-cs"/>
                        </a:rPr>
                        <a:t>ReLU</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93.05%</a:t>
                      </a:r>
                      <a:endParaRPr lang="en-IN"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3" name="Text Box 2"/>
          <p:cNvSpPr txBox="1"/>
          <p:nvPr/>
        </p:nvSpPr>
        <p:spPr>
          <a:xfrm>
            <a:off x="762000" y="5638800"/>
            <a:ext cx="3048000" cy="737235"/>
          </a:xfrm>
          <a:prstGeom prst="rect">
            <a:avLst/>
          </a:prstGeom>
          <a:noFill/>
        </p:spPr>
        <p:txBody>
          <a:bodyPr wrap="square" rtlCol="0">
            <a:spAutoFit/>
          </a:bodyPr>
          <a:lstStyle/>
          <a:p>
            <a:r>
              <a:rPr lang="en-IN" sz="1400" dirty="0">
                <a:sym typeface="+mn-ea"/>
              </a:rPr>
              <a:t>Average Accuracy obtained: 89.33%</a:t>
            </a:r>
            <a:endParaRPr lang="en-IN" sz="1400" dirty="0"/>
          </a:p>
          <a:p>
            <a:r>
              <a:rPr lang="en-IN" sz="1400" dirty="0">
                <a:sym typeface="+mn-ea"/>
              </a:rPr>
              <a:t>Maximum Accuracy obtained : 93.05%</a:t>
            </a:r>
            <a:endParaRPr lang="en-IN" sz="1400" dirty="0"/>
          </a:p>
          <a:p>
            <a:endParaRPr 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85" y="1320873"/>
            <a:ext cx="8368030" cy="2310765"/>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685800" y="4985014"/>
            <a:ext cx="3581400" cy="523220"/>
          </a:xfrm>
          <a:prstGeom prst="rect">
            <a:avLst/>
          </a:prstGeom>
          <a:noFill/>
        </p:spPr>
        <p:txBody>
          <a:bodyPr wrap="square" rtlCol="0">
            <a:spAutoFit/>
          </a:bodyPr>
          <a:lstStyle/>
          <a:p>
            <a:r>
              <a:rPr lang="en-US" altLang="en-US" sz="1400"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Figure 4: Loss vs Validation Loss</a:t>
            </a:r>
            <a:endPar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 name="Picture 12"/>
          <p:cNvPicPr>
            <a:picLocks noChangeAspect="1"/>
          </p:cNvPicPr>
          <p:nvPr/>
        </p:nvPicPr>
        <p:blipFill>
          <a:blip r:embed="rId2"/>
          <a:stretch>
            <a:fillRect/>
          </a:stretch>
        </p:blipFill>
        <p:spPr>
          <a:xfrm>
            <a:off x="635" y="-635"/>
            <a:ext cx="9143365" cy="5082540"/>
          </a:xfrm>
          <a:prstGeom prst="rect">
            <a:avLst/>
          </a:prstGeom>
        </p:spPr>
      </p:pic>
      <p:sp>
        <p:nvSpPr>
          <p:cNvPr id="3" name="Text Box 2"/>
          <p:cNvSpPr txBox="1"/>
          <p:nvPr/>
        </p:nvSpPr>
        <p:spPr>
          <a:xfrm>
            <a:off x="152400" y="5181600"/>
            <a:ext cx="8375650" cy="521970"/>
          </a:xfrm>
          <a:prstGeom prst="rect">
            <a:avLst/>
          </a:prstGeom>
          <a:noFill/>
        </p:spPr>
        <p:txBody>
          <a:bodyPr wrap="square" rtlCol="0">
            <a:spAutoFit/>
          </a:bodyPr>
          <a:lstStyle/>
          <a:p>
            <a:r>
              <a:rPr lang="en-IN" sz="1400" dirty="0">
                <a:effectLst/>
                <a:latin typeface="Times New Roman" panose="02020603050405020304" pitchFamily="18" charset="0"/>
                <a:ea typeface="Times New Roman" panose="02020603050405020304" pitchFamily="18" charset="0"/>
                <a:sym typeface="+mn-ea"/>
              </a:rPr>
              <a:t>This result shows the output of sentence “it’s an amazing book”. Sentiment is positive and probability is 98.83%.</a:t>
            </a:r>
            <a:endParaRPr lang="en-IN" sz="1400" dirty="0">
              <a:effectLst/>
              <a:latin typeface="Times New Roman" panose="02020603050405020304" pitchFamily="18" charset="0"/>
              <a:ea typeface="Times New Roman" panose="02020603050405020304" pitchFamily="18" charset="0"/>
            </a:endParaRPr>
          </a:p>
          <a:p>
            <a:endParaRPr lang="en-US" sz="1400"/>
          </a:p>
        </p:txBody>
      </p:sp>
      <p:sp>
        <p:nvSpPr>
          <p:cNvPr id="4" name="Text Box 3"/>
          <p:cNvSpPr txBox="1"/>
          <p:nvPr/>
        </p:nvSpPr>
        <p:spPr>
          <a:xfrm>
            <a:off x="3581400" y="6172200"/>
            <a:ext cx="3048000" cy="521970"/>
          </a:xfrm>
          <a:prstGeom prst="rect">
            <a:avLst/>
          </a:prstGeom>
          <a:noFill/>
        </p:spPr>
        <p:txBody>
          <a:bodyPr wrap="square" rtlCol="0">
            <a:spAutoFit/>
          </a:bodyPr>
          <a:lstStyle/>
          <a:p>
            <a:r>
              <a:rPr lang="en-IN" sz="1400" dirty="0">
                <a:sym typeface="+mn-ea"/>
              </a:rPr>
              <a:t>Figure 8: Dashboard Design</a:t>
            </a:r>
            <a:endParaRPr lang="en-IN" sz="1400" dirty="0"/>
          </a:p>
          <a:p>
            <a:endParaRPr 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0" y="0"/>
            <a:ext cx="9143365" cy="5419090"/>
          </a:xfrm>
          <a:prstGeom prst="rect">
            <a:avLst/>
          </a:prstGeom>
        </p:spPr>
      </p:pic>
      <p:sp>
        <p:nvSpPr>
          <p:cNvPr id="4" name="Text Box 3"/>
          <p:cNvSpPr txBox="1"/>
          <p:nvPr/>
        </p:nvSpPr>
        <p:spPr>
          <a:xfrm>
            <a:off x="-12700" y="5638800"/>
            <a:ext cx="9146540" cy="521970"/>
          </a:xfrm>
          <a:prstGeom prst="rect">
            <a:avLst/>
          </a:prstGeom>
          <a:noFill/>
        </p:spPr>
        <p:txBody>
          <a:bodyPr wrap="square" rtlCol="0">
            <a:spAutoFit/>
          </a:bodyPr>
          <a:lstStyle/>
          <a:p>
            <a:r>
              <a:rPr lang="en-IN" sz="1400" dirty="0">
                <a:effectLst/>
                <a:latin typeface="Times New Roman" panose="02020603050405020304" pitchFamily="18" charset="0"/>
                <a:ea typeface="Times New Roman" panose="02020603050405020304" pitchFamily="18" charset="0"/>
                <a:sym typeface="+mn-ea"/>
              </a:rPr>
              <a:t>This result shows the output of sentence “This product is disaster”. Sentiment is negative and probability is 5.90%.</a:t>
            </a:r>
            <a:endParaRPr lang="en-IN" sz="1400" dirty="0">
              <a:effectLst/>
              <a:latin typeface="Times New Roman" panose="02020603050405020304" pitchFamily="18" charset="0"/>
              <a:ea typeface="Times New Roman" panose="02020603050405020304" pitchFamily="18" charset="0"/>
            </a:endParaRPr>
          </a:p>
          <a:p>
            <a:endParaRPr 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52400"/>
            <a:ext cx="9143365" cy="4861560"/>
          </a:xfrm>
          <a:prstGeom prst="rect">
            <a:avLst/>
          </a:prstGeom>
          <a:noFill/>
          <a:ln>
            <a:noFill/>
          </a:ln>
        </p:spPr>
      </p:pic>
      <p:sp>
        <p:nvSpPr>
          <p:cNvPr id="4" name="Text Box 3"/>
          <p:cNvSpPr txBox="1"/>
          <p:nvPr/>
        </p:nvSpPr>
        <p:spPr>
          <a:xfrm>
            <a:off x="76200" y="5181600"/>
            <a:ext cx="9006840" cy="521970"/>
          </a:xfrm>
          <a:prstGeom prst="rect">
            <a:avLst/>
          </a:prstGeom>
          <a:noFill/>
        </p:spPr>
        <p:txBody>
          <a:bodyPr wrap="square" rtlCol="0">
            <a:spAutoFit/>
          </a:bodyPr>
          <a:lstStyle/>
          <a:p>
            <a:r>
              <a:rPr lang="en-IN" sz="1400" dirty="0">
                <a:effectLst/>
                <a:latin typeface="Times New Roman" panose="02020603050405020304" pitchFamily="18" charset="0"/>
                <a:ea typeface="Times New Roman" panose="02020603050405020304" pitchFamily="18" charset="0"/>
                <a:sym typeface="+mn-ea"/>
              </a:rPr>
              <a:t>This result shows the output of sentence “EVM is better than ballot paper”. Sentiment is positive and probability is 98.06%.</a:t>
            </a:r>
            <a:endParaRPr lang="en-IN" sz="1400" dirty="0">
              <a:effectLst/>
              <a:latin typeface="Times New Roman" panose="02020603050405020304" pitchFamily="18" charset="0"/>
              <a:ea typeface="Times New Roman" panose="02020603050405020304" pitchFamily="18" charset="0"/>
            </a:endParaRPr>
          </a:p>
          <a:p>
            <a:endParaRPr 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0" y="381000"/>
            <a:ext cx="9083675" cy="4631055"/>
          </a:xfrm>
          <a:prstGeom prst="rect">
            <a:avLst/>
          </a:prstGeom>
        </p:spPr>
      </p:pic>
      <p:sp>
        <p:nvSpPr>
          <p:cNvPr id="4" name="Text Box 3"/>
          <p:cNvSpPr txBox="1"/>
          <p:nvPr/>
        </p:nvSpPr>
        <p:spPr>
          <a:xfrm>
            <a:off x="228600" y="5257800"/>
            <a:ext cx="9131935" cy="521970"/>
          </a:xfrm>
          <a:prstGeom prst="rect">
            <a:avLst/>
          </a:prstGeom>
          <a:noFill/>
        </p:spPr>
        <p:txBody>
          <a:bodyPr wrap="square" rtlCol="0">
            <a:spAutoFit/>
          </a:bodyPr>
          <a:lstStyle/>
          <a:p>
            <a:r>
              <a:rPr lang="en-IN" sz="1400" dirty="0">
                <a:effectLst/>
                <a:latin typeface="Times New Roman" panose="02020603050405020304" pitchFamily="18" charset="0"/>
                <a:ea typeface="Times New Roman" panose="02020603050405020304" pitchFamily="18" charset="0"/>
                <a:sym typeface="+mn-ea"/>
              </a:rPr>
              <a:t>This result shows the output of sentence “It should be Ban”. Sentiment is positive and probability is 6.16%</a:t>
            </a:r>
            <a:endParaRPr lang="en-IN" sz="1400" dirty="0">
              <a:effectLst/>
              <a:latin typeface="Times New Roman" panose="02020603050405020304" pitchFamily="18" charset="0"/>
              <a:ea typeface="Times New Roman" panose="02020603050405020304" pitchFamily="18" charset="0"/>
            </a:endParaRPr>
          </a:p>
          <a:p>
            <a:endParaRPr 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546"/>
            <a:ext cx="7772400" cy="215265"/>
          </a:xfrm>
        </p:spPr>
        <p:txBody>
          <a:bodyPr/>
          <a:lstStyle/>
          <a:p>
            <a:r>
              <a:rPr lang="en-IN" sz="1400" dirty="0">
                <a:effectLst/>
                <a:latin typeface="Times New Roman" panose="02020603050405020304" pitchFamily="18" charset="0"/>
                <a:ea typeface="Arial Unicode MS"/>
                <a:sym typeface="+mn-ea"/>
              </a:rPr>
              <a:t>Table 5: Accuracy of different model based on literature survey.</a:t>
            </a:r>
            <a:endParaRPr lang="en-US" sz="1400"/>
          </a:p>
        </p:txBody>
      </p:sp>
      <p:graphicFrame>
        <p:nvGraphicFramePr>
          <p:cNvPr id="4" name="Table 3"/>
          <p:cNvGraphicFramePr>
            <a:graphicFrameLocks noGrp="1"/>
          </p:cNvGraphicFramePr>
          <p:nvPr>
            <p:custDataLst>
              <p:tags r:id="rId1"/>
            </p:custDataLst>
          </p:nvPr>
        </p:nvGraphicFramePr>
        <p:xfrm>
          <a:off x="31115" y="1167765"/>
          <a:ext cx="9113520" cy="5690235"/>
        </p:xfrm>
        <a:graphic>
          <a:graphicData uri="http://schemas.openxmlformats.org/drawingml/2006/table">
            <a:tbl>
              <a:tblPr firstRow="1" bandRow="1">
                <a:tableStyleId>{5C22544A-7EE6-4342-B048-85BDC9FD1C3A}</a:tableStyleId>
              </a:tblPr>
              <a:tblGrid>
                <a:gridCol w="3037840">
                  <a:extLst>
                    <a:ext uri="{9D8B030D-6E8A-4147-A177-3AD203B41FA5}">
                      <a16:colId xmlns:a16="http://schemas.microsoft.com/office/drawing/2014/main" val="20000"/>
                    </a:ext>
                  </a:extLst>
                </a:gridCol>
                <a:gridCol w="3037840">
                  <a:extLst>
                    <a:ext uri="{9D8B030D-6E8A-4147-A177-3AD203B41FA5}">
                      <a16:colId xmlns:a16="http://schemas.microsoft.com/office/drawing/2014/main" val="20001"/>
                    </a:ext>
                  </a:extLst>
                </a:gridCol>
                <a:gridCol w="3037840">
                  <a:extLst>
                    <a:ext uri="{9D8B030D-6E8A-4147-A177-3AD203B41FA5}">
                      <a16:colId xmlns:a16="http://schemas.microsoft.com/office/drawing/2014/main" val="20002"/>
                    </a:ext>
                  </a:extLst>
                </a:gridCol>
              </a:tblGrid>
              <a:tr h="899795">
                <a:tc>
                  <a:txBody>
                    <a:bodyPr/>
                    <a:lstStyle/>
                    <a:p>
                      <a:pPr algn="ctr"/>
                      <a:r>
                        <a:rPr lang="en-US" sz="1600">
                          <a:effectLst/>
                          <a:latin typeface="Times New Roman" panose="02020603050405020304" pitchFamily="18" charset="0"/>
                          <a:ea typeface="Arial Unicode MS"/>
                        </a:rPr>
                        <a:t> </a:t>
                      </a:r>
                      <a:endParaRPr lang="en-IN" sz="1600">
                        <a:effectLst/>
                        <a:latin typeface="Times New Roman" panose="02020603050405020304" pitchFamily="18" charset="0"/>
                        <a:ea typeface="Arial Unicode MS"/>
                      </a:endParaRPr>
                    </a:p>
                    <a:p>
                      <a:pPr algn="ctr"/>
                      <a:r>
                        <a:rPr lang="en-US" sz="1600">
                          <a:effectLst/>
                          <a:latin typeface="Times New Roman" panose="02020603050405020304" pitchFamily="18" charset="0"/>
                          <a:ea typeface="Arial Unicode MS"/>
                        </a:rPr>
                        <a:t>Dataset used in papers of literature survey</a:t>
                      </a:r>
                      <a:endParaRPr lang="en-IN" sz="1600">
                        <a:effectLst/>
                        <a:latin typeface="Times New Roman" panose="02020603050405020304" pitchFamily="18" charset="0"/>
                        <a:ea typeface="Arial Unicode MS"/>
                      </a:endParaRPr>
                    </a:p>
                  </a:txBody>
                  <a:tcPr marL="68580" marR="68580" marT="0" marB="0"/>
                </a:tc>
                <a:tc>
                  <a:txBody>
                    <a:bodyPr/>
                    <a:lstStyle/>
                    <a:p>
                      <a:pPr algn="ctr"/>
                      <a:r>
                        <a:rPr lang="en-US" sz="1600">
                          <a:effectLst/>
                          <a:latin typeface="Times New Roman" panose="02020603050405020304" pitchFamily="18" charset="0"/>
                          <a:ea typeface="Arial Unicode MS"/>
                        </a:rPr>
                        <a:t> </a:t>
                      </a:r>
                      <a:endParaRPr lang="en-IN" sz="1600">
                        <a:effectLst/>
                        <a:latin typeface="Times New Roman" panose="02020603050405020304" pitchFamily="18" charset="0"/>
                        <a:ea typeface="Arial Unicode MS"/>
                      </a:endParaRPr>
                    </a:p>
                    <a:p>
                      <a:pPr algn="ctr"/>
                      <a:r>
                        <a:rPr lang="en-US" sz="1600">
                          <a:effectLst/>
                          <a:latin typeface="Times New Roman" panose="02020603050405020304" pitchFamily="18" charset="0"/>
                          <a:ea typeface="Arial Unicode MS"/>
                        </a:rPr>
                        <a:t>Other Model used in Papers of Literature Survey</a:t>
                      </a:r>
                      <a:endParaRPr lang="en-IN" sz="1600">
                        <a:effectLst/>
                        <a:latin typeface="Times New Roman" panose="02020603050405020304" pitchFamily="18" charset="0"/>
                        <a:ea typeface="Arial Unicode MS"/>
                      </a:endParaRPr>
                    </a:p>
                  </a:txBody>
                  <a:tcPr marL="68580" marR="68580" marT="0" marB="0"/>
                </a:tc>
                <a:tc>
                  <a:txBody>
                    <a:bodyPr/>
                    <a:lstStyle/>
                    <a:p>
                      <a:pPr algn="ctr"/>
                      <a:r>
                        <a:rPr lang="en-US" sz="1600">
                          <a:effectLst/>
                          <a:latin typeface="Times New Roman" panose="02020603050405020304" pitchFamily="18" charset="0"/>
                          <a:ea typeface="Arial Unicode MS"/>
                        </a:rPr>
                        <a:t> </a:t>
                      </a:r>
                      <a:endParaRPr lang="en-IN" sz="1600">
                        <a:effectLst/>
                        <a:latin typeface="Times New Roman" panose="02020603050405020304" pitchFamily="18" charset="0"/>
                        <a:ea typeface="Arial Unicode MS"/>
                      </a:endParaRPr>
                    </a:p>
                    <a:p>
                      <a:pPr algn="ctr"/>
                      <a:r>
                        <a:rPr lang="en-US" sz="1600">
                          <a:effectLst/>
                          <a:latin typeface="Times New Roman" panose="02020603050405020304" pitchFamily="18" charset="0"/>
                          <a:ea typeface="Arial Unicode MS"/>
                        </a:rPr>
                        <a:t>Accuracy from the papers of Literature Survey</a:t>
                      </a:r>
                      <a:endParaRPr lang="en-IN" sz="160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10000"/>
                  </a:ext>
                </a:extLst>
              </a:tr>
              <a:tr h="737235">
                <a:tc>
                  <a:txBody>
                    <a:bodyPr/>
                    <a:lstStyle/>
                    <a:p>
                      <a:pPr algn="ctr"/>
                      <a:r>
                        <a:rPr lang="en-US" sz="1600">
                          <a:effectLst/>
                          <a:latin typeface="Times New Roman" panose="02020603050405020304" pitchFamily="18" charset="0"/>
                          <a:ea typeface="Arial Unicode MS"/>
                        </a:rPr>
                        <a:t> </a:t>
                      </a:r>
                      <a:endParaRPr lang="en-IN" sz="1600">
                        <a:effectLst/>
                        <a:latin typeface="Times New Roman" panose="02020603050405020304" pitchFamily="18" charset="0"/>
                        <a:ea typeface="Arial Unicode MS"/>
                      </a:endParaRPr>
                    </a:p>
                    <a:p>
                      <a:pPr algn="ctr"/>
                      <a:r>
                        <a:rPr lang="en-US" sz="1600">
                          <a:effectLst/>
                          <a:latin typeface="Times New Roman" panose="02020603050405020304" pitchFamily="18" charset="0"/>
                          <a:ea typeface="Arial Unicode MS"/>
                        </a:rPr>
                        <a:t>IMDB movie review</a:t>
                      </a:r>
                      <a:endParaRPr lang="en-IN" sz="1600">
                        <a:effectLst/>
                        <a:latin typeface="Times New Roman" panose="02020603050405020304" pitchFamily="18" charset="0"/>
                        <a:ea typeface="Arial Unicode MS"/>
                      </a:endParaRPr>
                    </a:p>
                  </a:txBody>
                  <a:tcPr marL="68580" marR="68580" marT="0" marB="0"/>
                </a:tc>
                <a:tc>
                  <a:txBody>
                    <a:bodyPr/>
                    <a:lstStyle/>
                    <a:p>
                      <a:pPr algn="ctr"/>
                      <a:r>
                        <a:rPr lang="en-US" sz="1600">
                          <a:effectLst/>
                          <a:latin typeface="Times New Roman" panose="02020603050405020304" pitchFamily="18" charset="0"/>
                          <a:ea typeface="Arial Unicode MS"/>
                        </a:rPr>
                        <a:t> </a:t>
                      </a:r>
                      <a:endParaRPr lang="en-IN" sz="1600">
                        <a:effectLst/>
                        <a:latin typeface="Times New Roman" panose="02020603050405020304" pitchFamily="18" charset="0"/>
                        <a:ea typeface="Arial Unicode MS"/>
                      </a:endParaRPr>
                    </a:p>
                    <a:p>
                      <a:pPr algn="ctr"/>
                      <a:r>
                        <a:rPr lang="en-US" sz="1600">
                          <a:effectLst/>
                          <a:latin typeface="Times New Roman" panose="02020603050405020304" pitchFamily="18" charset="0"/>
                          <a:ea typeface="Arial Unicode MS"/>
                        </a:rPr>
                        <a:t>SVM Model</a:t>
                      </a:r>
                      <a:endParaRPr lang="en-IN" sz="1600">
                        <a:effectLst/>
                        <a:latin typeface="Times New Roman" panose="02020603050405020304" pitchFamily="18" charset="0"/>
                        <a:ea typeface="Arial Unicode MS"/>
                      </a:endParaRPr>
                    </a:p>
                  </a:txBody>
                  <a:tcPr marL="68580" marR="68580" marT="0" marB="0"/>
                </a:tc>
                <a:tc>
                  <a:txBody>
                    <a:bodyPr/>
                    <a:lstStyle/>
                    <a:p>
                      <a:pPr algn="ctr"/>
                      <a:r>
                        <a:rPr lang="en-US" sz="1600">
                          <a:effectLst/>
                          <a:latin typeface="Times New Roman" panose="02020603050405020304" pitchFamily="18" charset="0"/>
                          <a:ea typeface="Arial Unicode MS"/>
                        </a:rPr>
                        <a:t> </a:t>
                      </a:r>
                      <a:endParaRPr lang="en-IN" sz="1600">
                        <a:effectLst/>
                        <a:latin typeface="Times New Roman" panose="02020603050405020304" pitchFamily="18" charset="0"/>
                        <a:ea typeface="Arial Unicode MS"/>
                      </a:endParaRPr>
                    </a:p>
                    <a:p>
                      <a:pPr algn="ctr"/>
                      <a:r>
                        <a:rPr lang="en-US" sz="1600">
                          <a:effectLst/>
                          <a:latin typeface="Times New Roman" panose="02020603050405020304" pitchFamily="18" charset="0"/>
                          <a:ea typeface="Arial Unicode MS"/>
                        </a:rPr>
                        <a:t>79% [2]</a:t>
                      </a:r>
                      <a:endParaRPr lang="en-IN" sz="160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10001"/>
                  </a:ext>
                </a:extLst>
              </a:tr>
              <a:tr h="1104265">
                <a:tc>
                  <a:txBody>
                    <a:bodyPr/>
                    <a:lstStyle/>
                    <a:p>
                      <a:pPr algn="ctr"/>
                      <a:r>
                        <a:rPr lang="en-US" sz="1600">
                          <a:effectLst/>
                          <a:latin typeface="Times New Roman" panose="02020603050405020304" pitchFamily="18" charset="0"/>
                          <a:ea typeface="Arial Unicode MS"/>
                        </a:rPr>
                        <a:t> </a:t>
                      </a:r>
                      <a:endParaRPr lang="en-IN" sz="1600">
                        <a:effectLst/>
                        <a:latin typeface="Times New Roman" panose="02020603050405020304" pitchFamily="18" charset="0"/>
                        <a:ea typeface="Arial Unicode MS"/>
                      </a:endParaRPr>
                    </a:p>
                    <a:p>
                      <a:pPr algn="ctr"/>
                      <a:r>
                        <a:rPr lang="en-US" sz="1600">
                          <a:effectLst/>
                          <a:latin typeface="Times New Roman" panose="02020603050405020304" pitchFamily="18" charset="0"/>
                          <a:ea typeface="Arial Unicode MS"/>
                        </a:rPr>
                        <a:t>Twitter review</a:t>
                      </a:r>
                      <a:endParaRPr lang="en-IN" sz="1600">
                        <a:effectLst/>
                        <a:latin typeface="Times New Roman" panose="02020603050405020304" pitchFamily="18" charset="0"/>
                        <a:ea typeface="Arial Unicode MS"/>
                      </a:endParaRPr>
                    </a:p>
                  </a:txBody>
                  <a:tcPr marL="68580" marR="68580" marT="0" marB="0"/>
                </a:tc>
                <a:tc>
                  <a:txBody>
                    <a:bodyPr/>
                    <a:lstStyle/>
                    <a:p>
                      <a:pPr algn="ctr"/>
                      <a:r>
                        <a:rPr lang="en-US" sz="1600">
                          <a:effectLst/>
                          <a:latin typeface="Times New Roman" panose="02020603050405020304" pitchFamily="18" charset="0"/>
                          <a:ea typeface="Arial Unicode MS"/>
                        </a:rPr>
                        <a:t> </a:t>
                      </a:r>
                      <a:endParaRPr lang="en-IN" sz="1600">
                        <a:effectLst/>
                        <a:latin typeface="Times New Roman" panose="02020603050405020304" pitchFamily="18" charset="0"/>
                        <a:ea typeface="Arial Unicode MS"/>
                      </a:endParaRPr>
                    </a:p>
                    <a:p>
                      <a:pPr algn="ctr"/>
                      <a:r>
                        <a:rPr lang="en-US" sz="1600">
                          <a:effectLst/>
                          <a:latin typeface="Times New Roman" panose="02020603050405020304" pitchFamily="18" charset="0"/>
                          <a:ea typeface="Arial Unicode MS"/>
                        </a:rPr>
                        <a:t>Deep Neural Network Model</a:t>
                      </a:r>
                      <a:endParaRPr lang="en-IN" sz="1600">
                        <a:effectLst/>
                        <a:latin typeface="Times New Roman" panose="02020603050405020304" pitchFamily="18" charset="0"/>
                        <a:ea typeface="Arial Unicode MS"/>
                      </a:endParaRPr>
                    </a:p>
                  </a:txBody>
                  <a:tcPr marL="68580" marR="68580" marT="0" marB="0"/>
                </a:tc>
                <a:tc>
                  <a:txBody>
                    <a:bodyPr/>
                    <a:lstStyle/>
                    <a:p>
                      <a:pPr algn="ctr"/>
                      <a:r>
                        <a:rPr lang="en-US" sz="1600">
                          <a:effectLst/>
                          <a:latin typeface="Times New Roman" panose="02020603050405020304" pitchFamily="18" charset="0"/>
                          <a:ea typeface="Arial Unicode MS"/>
                        </a:rPr>
                        <a:t> </a:t>
                      </a:r>
                      <a:endParaRPr lang="en-IN" sz="1600">
                        <a:effectLst/>
                        <a:latin typeface="Times New Roman" panose="02020603050405020304" pitchFamily="18" charset="0"/>
                        <a:ea typeface="Arial Unicode MS"/>
                      </a:endParaRPr>
                    </a:p>
                    <a:p>
                      <a:pPr algn="ctr"/>
                      <a:r>
                        <a:rPr lang="en-US" sz="1600">
                          <a:effectLst/>
                          <a:latin typeface="Times New Roman" panose="02020603050405020304" pitchFamily="18" charset="0"/>
                          <a:ea typeface="Arial Unicode MS"/>
                        </a:rPr>
                        <a:t>91.18% [1]</a:t>
                      </a:r>
                      <a:endParaRPr lang="en-IN" sz="160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10002"/>
                  </a:ext>
                </a:extLst>
              </a:tr>
              <a:tr h="737870">
                <a:tc>
                  <a:txBody>
                    <a:bodyPr/>
                    <a:lstStyle/>
                    <a:p>
                      <a:pPr algn="ctr"/>
                      <a:r>
                        <a:rPr lang="en-US" sz="1600">
                          <a:effectLst/>
                          <a:latin typeface="Times New Roman" panose="02020603050405020304" pitchFamily="18" charset="0"/>
                          <a:ea typeface="Arial Unicode MS"/>
                        </a:rPr>
                        <a:t> </a:t>
                      </a:r>
                      <a:endParaRPr lang="en-IN" sz="1600">
                        <a:effectLst/>
                        <a:latin typeface="Times New Roman" panose="02020603050405020304" pitchFamily="18" charset="0"/>
                        <a:ea typeface="Arial Unicode MS"/>
                      </a:endParaRPr>
                    </a:p>
                    <a:p>
                      <a:pPr algn="ctr"/>
                      <a:r>
                        <a:rPr lang="en-US" sz="1600">
                          <a:effectLst/>
                          <a:latin typeface="Times New Roman" panose="02020603050405020304" pitchFamily="18" charset="0"/>
                          <a:ea typeface="Arial Unicode MS"/>
                        </a:rPr>
                        <a:t>Persian Movie Review</a:t>
                      </a:r>
                      <a:endParaRPr lang="en-IN" sz="1600">
                        <a:effectLst/>
                        <a:latin typeface="Times New Roman" panose="02020603050405020304" pitchFamily="18" charset="0"/>
                        <a:ea typeface="Arial Unicode MS"/>
                      </a:endParaRPr>
                    </a:p>
                  </a:txBody>
                  <a:tcPr marL="68580" marR="68580" marT="0" marB="0"/>
                </a:tc>
                <a:tc>
                  <a:txBody>
                    <a:bodyPr/>
                    <a:lstStyle/>
                    <a:p>
                      <a:pPr algn="ctr"/>
                      <a:r>
                        <a:rPr lang="en-US" sz="1600">
                          <a:effectLst/>
                          <a:latin typeface="Times New Roman" panose="02020603050405020304" pitchFamily="18" charset="0"/>
                          <a:ea typeface="Arial Unicode MS"/>
                        </a:rPr>
                        <a:t> </a:t>
                      </a:r>
                      <a:endParaRPr lang="en-IN" sz="1600">
                        <a:effectLst/>
                        <a:latin typeface="Times New Roman" panose="02020603050405020304" pitchFamily="18" charset="0"/>
                        <a:ea typeface="Arial Unicode MS"/>
                      </a:endParaRPr>
                    </a:p>
                    <a:p>
                      <a:pPr algn="ctr"/>
                      <a:r>
                        <a:rPr lang="en-US" sz="1600">
                          <a:effectLst/>
                          <a:latin typeface="Times New Roman" panose="02020603050405020304" pitchFamily="18" charset="0"/>
                          <a:ea typeface="Arial Unicode MS"/>
                        </a:rPr>
                        <a:t>LSTM Model</a:t>
                      </a:r>
                      <a:endParaRPr lang="en-IN" sz="1600">
                        <a:effectLst/>
                        <a:latin typeface="Times New Roman" panose="02020603050405020304" pitchFamily="18" charset="0"/>
                        <a:ea typeface="Arial Unicode MS"/>
                      </a:endParaRPr>
                    </a:p>
                  </a:txBody>
                  <a:tcPr marL="68580" marR="68580" marT="0" marB="0"/>
                </a:tc>
                <a:tc>
                  <a:txBody>
                    <a:bodyPr/>
                    <a:lstStyle/>
                    <a:p>
                      <a:pPr algn="ctr"/>
                      <a:r>
                        <a:rPr lang="en-US" sz="1600">
                          <a:effectLst/>
                          <a:latin typeface="Times New Roman" panose="02020603050405020304" pitchFamily="18" charset="0"/>
                          <a:ea typeface="Arial Unicode MS"/>
                        </a:rPr>
                        <a:t> </a:t>
                      </a:r>
                      <a:endParaRPr lang="en-IN" sz="1600">
                        <a:effectLst/>
                        <a:latin typeface="Times New Roman" panose="02020603050405020304" pitchFamily="18" charset="0"/>
                        <a:ea typeface="Arial Unicode MS"/>
                      </a:endParaRPr>
                    </a:p>
                    <a:p>
                      <a:pPr algn="ctr"/>
                      <a:r>
                        <a:rPr lang="en-US" sz="1600">
                          <a:effectLst/>
                          <a:latin typeface="Times New Roman" panose="02020603050405020304" pitchFamily="18" charset="0"/>
                          <a:ea typeface="Arial Unicode MS"/>
                        </a:rPr>
                        <a:t>88.4% [3]</a:t>
                      </a:r>
                      <a:endParaRPr lang="en-IN" sz="160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10003"/>
                  </a:ext>
                </a:extLst>
              </a:tr>
              <a:tr h="737235">
                <a:tc>
                  <a:txBody>
                    <a:bodyPr/>
                    <a:lstStyle/>
                    <a:p>
                      <a:pPr algn="ctr"/>
                      <a:r>
                        <a:rPr lang="en-US" sz="1600">
                          <a:effectLst/>
                          <a:latin typeface="Times New Roman" panose="02020603050405020304" pitchFamily="18" charset="0"/>
                          <a:ea typeface="Arial Unicode MS"/>
                        </a:rPr>
                        <a:t> </a:t>
                      </a:r>
                      <a:endParaRPr lang="en-IN" sz="1600">
                        <a:effectLst/>
                        <a:latin typeface="Times New Roman" panose="02020603050405020304" pitchFamily="18" charset="0"/>
                        <a:ea typeface="Arial Unicode MS"/>
                      </a:endParaRPr>
                    </a:p>
                    <a:p>
                      <a:pPr algn="ctr"/>
                      <a:r>
                        <a:rPr lang="en-US" sz="1600">
                          <a:effectLst/>
                          <a:latin typeface="Times New Roman" panose="02020603050405020304" pitchFamily="18" charset="0"/>
                          <a:ea typeface="Arial Unicode MS"/>
                        </a:rPr>
                        <a:t>Consumer review</a:t>
                      </a:r>
                      <a:endParaRPr lang="en-IN" sz="1600">
                        <a:effectLst/>
                        <a:latin typeface="Times New Roman" panose="02020603050405020304" pitchFamily="18" charset="0"/>
                        <a:ea typeface="Arial Unicode MS"/>
                      </a:endParaRPr>
                    </a:p>
                  </a:txBody>
                  <a:tcPr marL="68580" marR="68580" marT="0" marB="0"/>
                </a:tc>
                <a:tc>
                  <a:txBody>
                    <a:bodyPr/>
                    <a:lstStyle/>
                    <a:p>
                      <a:pPr algn="ctr"/>
                      <a:r>
                        <a:rPr lang="en-US" sz="1600">
                          <a:effectLst/>
                          <a:latin typeface="Times New Roman" panose="02020603050405020304" pitchFamily="18" charset="0"/>
                          <a:ea typeface="Arial Unicode MS"/>
                        </a:rPr>
                        <a:t> </a:t>
                      </a:r>
                      <a:endParaRPr lang="en-IN" sz="1600">
                        <a:effectLst/>
                        <a:latin typeface="Times New Roman" panose="02020603050405020304" pitchFamily="18" charset="0"/>
                        <a:ea typeface="Arial Unicode MS"/>
                      </a:endParaRPr>
                    </a:p>
                    <a:p>
                      <a:pPr algn="ctr"/>
                      <a:r>
                        <a:rPr lang="en-US" sz="1600">
                          <a:effectLst/>
                          <a:latin typeface="Times New Roman" panose="02020603050405020304" pitchFamily="18" charset="0"/>
                          <a:ea typeface="Arial Unicode MS"/>
                        </a:rPr>
                        <a:t>BiLSTM Model</a:t>
                      </a:r>
                      <a:endParaRPr lang="en-IN" sz="1600">
                        <a:effectLst/>
                        <a:latin typeface="Times New Roman" panose="02020603050405020304" pitchFamily="18" charset="0"/>
                        <a:ea typeface="Arial Unicode MS"/>
                      </a:endParaRPr>
                    </a:p>
                  </a:txBody>
                  <a:tcPr marL="68580" marR="68580" marT="0" marB="0"/>
                </a:tc>
                <a:tc>
                  <a:txBody>
                    <a:bodyPr/>
                    <a:lstStyle/>
                    <a:p>
                      <a:pPr algn="ctr"/>
                      <a:r>
                        <a:rPr lang="en-US" sz="1600">
                          <a:effectLst/>
                          <a:latin typeface="Times New Roman" panose="02020603050405020304" pitchFamily="18" charset="0"/>
                          <a:ea typeface="Arial Unicode MS"/>
                        </a:rPr>
                        <a:t> </a:t>
                      </a:r>
                      <a:endParaRPr lang="en-IN" sz="1600">
                        <a:effectLst/>
                        <a:latin typeface="Times New Roman" panose="02020603050405020304" pitchFamily="18" charset="0"/>
                        <a:ea typeface="Arial Unicode MS"/>
                      </a:endParaRPr>
                    </a:p>
                    <a:p>
                      <a:pPr algn="ctr"/>
                      <a:r>
                        <a:rPr lang="en-US" sz="1600">
                          <a:effectLst/>
                          <a:latin typeface="Times New Roman" panose="02020603050405020304" pitchFamily="18" charset="0"/>
                          <a:ea typeface="Arial Unicode MS"/>
                        </a:rPr>
                        <a:t>95.61% [4]</a:t>
                      </a:r>
                      <a:endParaRPr lang="en-IN" sz="160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10004"/>
                  </a:ext>
                </a:extLst>
              </a:tr>
              <a:tr h="736600">
                <a:tc>
                  <a:txBody>
                    <a:bodyPr/>
                    <a:lstStyle/>
                    <a:p>
                      <a:pPr algn="ctr"/>
                      <a:r>
                        <a:rPr lang="en-US" sz="1600">
                          <a:effectLst/>
                          <a:latin typeface="Times New Roman" panose="02020603050405020304" pitchFamily="18" charset="0"/>
                          <a:ea typeface="Arial Unicode MS"/>
                        </a:rPr>
                        <a:t> </a:t>
                      </a:r>
                      <a:endParaRPr lang="en-IN" sz="1600">
                        <a:effectLst/>
                        <a:latin typeface="Times New Roman" panose="02020603050405020304" pitchFamily="18" charset="0"/>
                        <a:ea typeface="Arial Unicode MS"/>
                      </a:endParaRPr>
                    </a:p>
                    <a:p>
                      <a:pPr algn="ctr"/>
                      <a:r>
                        <a:rPr lang="en-US" sz="1600">
                          <a:effectLst/>
                          <a:latin typeface="Times New Roman" panose="02020603050405020304" pitchFamily="18" charset="0"/>
                          <a:ea typeface="Arial Unicode MS"/>
                        </a:rPr>
                        <a:t>IMDB movie review</a:t>
                      </a:r>
                      <a:endParaRPr lang="en-IN" sz="1600">
                        <a:effectLst/>
                        <a:latin typeface="Times New Roman" panose="02020603050405020304" pitchFamily="18" charset="0"/>
                        <a:ea typeface="Arial Unicode MS"/>
                      </a:endParaRPr>
                    </a:p>
                  </a:txBody>
                  <a:tcPr marL="68580" marR="68580" marT="0" marB="0"/>
                </a:tc>
                <a:tc>
                  <a:txBody>
                    <a:bodyPr/>
                    <a:lstStyle/>
                    <a:p>
                      <a:pPr algn="ctr"/>
                      <a:r>
                        <a:rPr lang="en-US" sz="1600">
                          <a:effectLst/>
                          <a:latin typeface="Times New Roman" panose="02020603050405020304" pitchFamily="18" charset="0"/>
                          <a:ea typeface="Arial Unicode MS"/>
                        </a:rPr>
                        <a:t> </a:t>
                      </a:r>
                      <a:endParaRPr lang="en-IN" sz="1600">
                        <a:effectLst/>
                        <a:latin typeface="Times New Roman" panose="02020603050405020304" pitchFamily="18" charset="0"/>
                        <a:ea typeface="Arial Unicode MS"/>
                      </a:endParaRPr>
                    </a:p>
                    <a:p>
                      <a:pPr algn="ctr"/>
                      <a:r>
                        <a:rPr lang="en-US" sz="1600">
                          <a:effectLst/>
                          <a:latin typeface="Times New Roman" panose="02020603050405020304" pitchFamily="18" charset="0"/>
                          <a:ea typeface="Arial Unicode MS"/>
                        </a:rPr>
                        <a:t>1D-CNN Model</a:t>
                      </a:r>
                      <a:endParaRPr lang="en-IN" sz="1600">
                        <a:effectLst/>
                        <a:latin typeface="Times New Roman" panose="02020603050405020304" pitchFamily="18" charset="0"/>
                        <a:ea typeface="Arial Unicode MS"/>
                      </a:endParaRPr>
                    </a:p>
                  </a:txBody>
                  <a:tcPr marL="68580" marR="68580" marT="0" marB="0"/>
                </a:tc>
                <a:tc>
                  <a:txBody>
                    <a:bodyPr/>
                    <a:lstStyle/>
                    <a:p>
                      <a:pPr algn="ctr"/>
                      <a:r>
                        <a:rPr lang="en-US" sz="1600">
                          <a:effectLst/>
                          <a:latin typeface="Times New Roman" panose="02020603050405020304" pitchFamily="18" charset="0"/>
                          <a:ea typeface="Arial Unicode MS"/>
                        </a:rPr>
                        <a:t> </a:t>
                      </a:r>
                      <a:endParaRPr lang="en-IN" sz="1600">
                        <a:effectLst/>
                        <a:latin typeface="Times New Roman" panose="02020603050405020304" pitchFamily="18" charset="0"/>
                        <a:ea typeface="Arial Unicode MS"/>
                      </a:endParaRPr>
                    </a:p>
                    <a:p>
                      <a:pPr algn="ctr"/>
                      <a:r>
                        <a:rPr lang="en-US" sz="1600">
                          <a:effectLst/>
                          <a:latin typeface="Times New Roman" panose="02020603050405020304" pitchFamily="18" charset="0"/>
                          <a:ea typeface="Arial Unicode MS"/>
                        </a:rPr>
                        <a:t>82.86% [2]</a:t>
                      </a:r>
                      <a:endParaRPr lang="en-IN" sz="160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10005"/>
                  </a:ext>
                </a:extLst>
              </a:tr>
              <a:tr h="737235">
                <a:tc>
                  <a:txBody>
                    <a:bodyPr/>
                    <a:lstStyle/>
                    <a:p>
                      <a:r>
                        <a:rPr lang="en-US" sz="1600">
                          <a:effectLst/>
                          <a:latin typeface="Times New Roman" panose="02020603050405020304" pitchFamily="18" charset="0"/>
                          <a:ea typeface="Arial Unicode MS"/>
                        </a:rPr>
                        <a:t> </a:t>
                      </a:r>
                      <a:endParaRPr lang="en-IN" sz="1600">
                        <a:effectLst/>
                        <a:latin typeface="Times New Roman" panose="02020603050405020304" pitchFamily="18" charset="0"/>
                        <a:ea typeface="Arial Unicode MS"/>
                      </a:endParaRPr>
                    </a:p>
                    <a:p>
                      <a:pPr algn="ctr"/>
                      <a:r>
                        <a:rPr lang="en-US" sz="1600">
                          <a:effectLst/>
                          <a:latin typeface="Times New Roman" panose="02020603050405020304" pitchFamily="18" charset="0"/>
                          <a:ea typeface="Arial Unicode MS"/>
                        </a:rPr>
                        <a:t>IMDB movie review</a:t>
                      </a:r>
                      <a:endParaRPr lang="en-IN" sz="1600">
                        <a:effectLst/>
                        <a:latin typeface="Times New Roman" panose="02020603050405020304" pitchFamily="18" charset="0"/>
                        <a:ea typeface="Arial Unicode MS"/>
                      </a:endParaRPr>
                    </a:p>
                  </a:txBody>
                  <a:tcPr marL="68580" marR="68580" marT="0" marB="0"/>
                </a:tc>
                <a:tc>
                  <a:txBody>
                    <a:bodyPr/>
                    <a:lstStyle/>
                    <a:p>
                      <a:pPr algn="ctr"/>
                      <a:r>
                        <a:rPr lang="en-US" sz="1600">
                          <a:effectLst/>
                          <a:latin typeface="Times New Roman" panose="02020603050405020304" pitchFamily="18" charset="0"/>
                          <a:ea typeface="Arial Unicode MS"/>
                        </a:rPr>
                        <a:t> </a:t>
                      </a:r>
                      <a:endParaRPr lang="en-IN" sz="1600">
                        <a:effectLst/>
                        <a:latin typeface="Times New Roman" panose="02020603050405020304" pitchFamily="18" charset="0"/>
                        <a:ea typeface="Arial Unicode MS"/>
                      </a:endParaRPr>
                    </a:p>
                    <a:p>
                      <a:pPr algn="ctr"/>
                      <a:r>
                        <a:rPr lang="en-US" sz="1600">
                          <a:effectLst/>
                          <a:latin typeface="Times New Roman" panose="02020603050405020304" pitchFamily="18" charset="0"/>
                          <a:ea typeface="Arial Unicode MS"/>
                        </a:rPr>
                        <a:t>2D-CNN Model</a:t>
                      </a:r>
                      <a:endParaRPr lang="en-IN" sz="1600">
                        <a:effectLst/>
                        <a:latin typeface="Times New Roman" panose="02020603050405020304" pitchFamily="18" charset="0"/>
                        <a:ea typeface="Arial Unicode MS"/>
                      </a:endParaRPr>
                    </a:p>
                  </a:txBody>
                  <a:tcPr marL="68580" marR="68580" marT="0" marB="0"/>
                </a:tc>
                <a:tc>
                  <a:txBody>
                    <a:bodyPr/>
                    <a:lstStyle/>
                    <a:p>
                      <a:pPr algn="ctr"/>
                      <a:r>
                        <a:rPr lang="en-US" sz="1600" dirty="0">
                          <a:effectLst/>
                          <a:latin typeface="Times New Roman" panose="02020603050405020304" pitchFamily="18" charset="0"/>
                          <a:ea typeface="Arial Unicode MS"/>
                        </a:rPr>
                        <a:t> </a:t>
                      </a:r>
                      <a:endParaRPr lang="en-IN" sz="1600" dirty="0">
                        <a:effectLst/>
                        <a:latin typeface="Times New Roman" panose="02020603050405020304" pitchFamily="18" charset="0"/>
                        <a:ea typeface="Arial Unicode MS"/>
                      </a:endParaRPr>
                    </a:p>
                    <a:p>
                      <a:pPr algn="ctr"/>
                      <a:r>
                        <a:rPr lang="en-US" sz="1600" dirty="0">
                          <a:effectLst/>
                          <a:latin typeface="Times New Roman" panose="02020603050405020304" pitchFamily="18" charset="0"/>
                          <a:ea typeface="Arial Unicode MS"/>
                        </a:rPr>
                        <a:t>82.47% [2]</a:t>
                      </a:r>
                      <a:endParaRPr lang="en-IN" sz="16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47546"/>
            <a:ext cx="7772400" cy="215265"/>
          </a:xfrm>
        </p:spPr>
        <p:txBody>
          <a:bodyPr/>
          <a:lstStyle/>
          <a:p>
            <a:r>
              <a:rPr lang="en-US" altLang="en-US" sz="1400"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Table 6: Accuracy of LSTM model</a:t>
            </a:r>
            <a:endParaRPr lang="en-US" sz="1400"/>
          </a:p>
        </p:txBody>
      </p:sp>
      <p:graphicFrame>
        <p:nvGraphicFramePr>
          <p:cNvPr id="3" name="Table 2"/>
          <p:cNvGraphicFramePr>
            <a:graphicFrameLocks noGrp="1"/>
          </p:cNvGraphicFramePr>
          <p:nvPr>
            <p:custDataLst>
              <p:tags r:id="rId1"/>
            </p:custDataLst>
          </p:nvPr>
        </p:nvGraphicFramePr>
        <p:xfrm>
          <a:off x="0" y="2098675"/>
          <a:ext cx="9144000" cy="2573020"/>
        </p:xfrm>
        <a:graphic>
          <a:graphicData uri="http://schemas.openxmlformats.org/drawingml/2006/table">
            <a:tbl>
              <a:tblPr firstRow="1" firstCol="1" bandRow="1">
                <a:tableStyleId>{5C22544A-7EE6-4342-B048-85BDC9FD1C3A}</a:tableStyleId>
              </a:tblPr>
              <a:tblGrid>
                <a:gridCol w="3048000">
                  <a:extLst>
                    <a:ext uri="{9D8B030D-6E8A-4147-A177-3AD203B41FA5}">
                      <a16:colId xmlns:a16="http://schemas.microsoft.com/office/drawing/2014/main" val="20000"/>
                    </a:ext>
                  </a:extLst>
                </a:gridCol>
                <a:gridCol w="3046730">
                  <a:extLst>
                    <a:ext uri="{9D8B030D-6E8A-4147-A177-3AD203B41FA5}">
                      <a16:colId xmlns:a16="http://schemas.microsoft.com/office/drawing/2014/main" val="20001"/>
                    </a:ext>
                  </a:extLst>
                </a:gridCol>
                <a:gridCol w="3049270">
                  <a:extLst>
                    <a:ext uri="{9D8B030D-6E8A-4147-A177-3AD203B41FA5}">
                      <a16:colId xmlns:a16="http://schemas.microsoft.com/office/drawing/2014/main" val="20002"/>
                    </a:ext>
                  </a:extLst>
                </a:gridCol>
              </a:tblGrid>
              <a:tr h="676910">
                <a:tc>
                  <a:txBody>
                    <a:bodyPr/>
                    <a:lstStyle/>
                    <a:p>
                      <a:pPr algn="ctr">
                        <a:lnSpc>
                          <a:spcPct val="150000"/>
                        </a:lnSpc>
                      </a:pPr>
                      <a:r>
                        <a:rPr lang="en-IN" sz="1800" dirty="0">
                          <a:effectLst/>
                        </a:rPr>
                        <a:t>Dataset</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pPr>
                      <a:r>
                        <a:rPr lang="en-IN" sz="1800">
                          <a:effectLst/>
                        </a:rPr>
                        <a:t>Model</a:t>
                      </a:r>
                      <a:endParaRPr lang="en-IN"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800">
                          <a:effectLst/>
                        </a:rPr>
                        <a:t>Obtained accuracy</a:t>
                      </a:r>
                      <a:endParaRPr lang="en-IN" sz="180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10000"/>
                  </a:ext>
                </a:extLst>
              </a:tr>
              <a:tr h="676275">
                <a:tc>
                  <a:txBody>
                    <a:bodyPr/>
                    <a:lstStyle/>
                    <a:p>
                      <a:pPr algn="ctr">
                        <a:lnSpc>
                          <a:spcPct val="150000"/>
                        </a:lnSpc>
                      </a:pPr>
                      <a:r>
                        <a:rPr lang="en-IN" sz="1800">
                          <a:effectLst/>
                        </a:rPr>
                        <a:t>IMDB movie review</a:t>
                      </a:r>
                      <a:endParaRPr lang="en-IN"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pPr>
                      <a:r>
                        <a:rPr lang="en-IN" sz="1800" dirty="0">
                          <a:effectLst/>
                        </a:rPr>
                        <a:t>LSTM</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pPr>
                      <a:r>
                        <a:rPr lang="en-IN" sz="1800">
                          <a:effectLst/>
                        </a:rPr>
                        <a:t>86.17%</a:t>
                      </a:r>
                      <a:endParaRPr lang="en-IN"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76910">
                <a:tc>
                  <a:txBody>
                    <a:bodyPr/>
                    <a:lstStyle/>
                    <a:p>
                      <a:pPr algn="ctr">
                        <a:lnSpc>
                          <a:spcPct val="150000"/>
                        </a:lnSpc>
                      </a:pPr>
                      <a:r>
                        <a:rPr lang="en-IN" sz="1800">
                          <a:effectLst/>
                        </a:rPr>
                        <a:t>Twitter review</a:t>
                      </a:r>
                      <a:endParaRPr lang="en-IN"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pPr>
                      <a:r>
                        <a:rPr lang="en-IN" sz="1800" dirty="0">
                          <a:effectLst/>
                        </a:rPr>
                        <a:t>LSTM</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pPr>
                      <a:r>
                        <a:rPr lang="en-IN" sz="1800" dirty="0">
                          <a:effectLst/>
                        </a:rPr>
                        <a:t>93.05%</a:t>
                      </a:r>
                      <a:endParaRPr lang="en-IN"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42925">
                <a:tc>
                  <a:txBody>
                    <a:bodyPr/>
                    <a:lstStyle/>
                    <a:p>
                      <a:pPr algn="ctr">
                        <a:lnSpc>
                          <a:spcPct val="150000"/>
                        </a:lnSpc>
                      </a:pPr>
                      <a:r>
                        <a:rPr lang="en-IN" sz="1800">
                          <a:effectLst/>
                        </a:rPr>
                        <a:t>Social media</a:t>
                      </a:r>
                      <a:endParaRPr lang="en-IN"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pPr>
                      <a:r>
                        <a:rPr lang="en-IN" sz="1800">
                          <a:effectLst/>
                        </a:rPr>
                        <a:t>LSTM</a:t>
                      </a:r>
                      <a:endParaRPr lang="en-IN"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800" dirty="0">
                          <a:effectLst/>
                        </a:rPr>
                        <a:t>88.05%</a:t>
                      </a:r>
                      <a:endParaRPr lang="en-IN" sz="18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11376"/>
            <a:ext cx="7772400" cy="4308475"/>
          </a:xfrm>
        </p:spPr>
        <p:txBody>
          <a:bodyPr/>
          <a:lstStyle/>
          <a:p>
            <a:r>
              <a:rPr lang="en-IN" sz="1400" b="1" dirty="0">
                <a:effectLst/>
                <a:latin typeface="Times New Roman" panose="02020603050405020304" pitchFamily="18" charset="0"/>
                <a:ea typeface="Arial Unicode MS"/>
                <a:sym typeface="+mn-ea"/>
              </a:rPr>
              <a:t>Choosing the Right Parameters</a:t>
            </a:r>
            <a:r>
              <a:rPr lang="en-IN" sz="1400" dirty="0">
                <a:effectLst/>
                <a:latin typeface="Times New Roman" panose="02020603050405020304" pitchFamily="18" charset="0"/>
                <a:ea typeface="Arial Unicode MS"/>
                <a:sym typeface="+mn-ea"/>
              </a:rPr>
              <a:t>: The choice of parameters such as the number of top words to consider, the maximum review length, the size of the word embeddings, the number of LSTM units, and the dropout rate can significantly affect the model’s performance.</a:t>
            </a:r>
            <a:br>
              <a:rPr lang="en-IN" sz="1400" dirty="0">
                <a:effectLst/>
                <a:latin typeface="Times New Roman" panose="02020603050405020304" pitchFamily="18" charset="0"/>
                <a:ea typeface="Arial Unicode MS"/>
              </a:rPr>
            </a:br>
            <a:r>
              <a:rPr lang="en-IN" sz="1400" dirty="0">
                <a:effectLst/>
                <a:latin typeface="Times New Roman" panose="02020603050405020304" pitchFamily="18" charset="0"/>
                <a:ea typeface="Arial Unicode MS"/>
                <a:sym typeface="+mn-ea"/>
              </a:rPr>
              <a:t> </a:t>
            </a:r>
            <a:br>
              <a:rPr lang="en-IN" sz="1400" dirty="0">
                <a:effectLst/>
                <a:latin typeface="Times New Roman" panose="02020603050405020304" pitchFamily="18" charset="0"/>
                <a:ea typeface="Arial Unicode MS"/>
              </a:rPr>
            </a:br>
            <a:r>
              <a:rPr lang="en-IN" sz="1400" b="1" dirty="0">
                <a:effectLst/>
                <a:latin typeface="Times New Roman" panose="02020603050405020304" pitchFamily="18" charset="0"/>
                <a:ea typeface="Arial Unicode MS"/>
                <a:sym typeface="+mn-ea"/>
              </a:rPr>
              <a:t>Overfitting:</a:t>
            </a:r>
            <a:r>
              <a:rPr lang="en-IN" sz="1400" dirty="0">
                <a:effectLst/>
                <a:latin typeface="Times New Roman" panose="02020603050405020304" pitchFamily="18" charset="0"/>
                <a:ea typeface="Arial Unicode MS"/>
                <a:sym typeface="+mn-ea"/>
              </a:rPr>
              <a:t> LSTM models are powerful and have a high capacity, which makes them prone to overfitting, especially when the amount of training data is limited. Although dropout layers are used in the model to mitigate this issue.</a:t>
            </a:r>
            <a:br>
              <a:rPr lang="en-IN" sz="1400" dirty="0">
                <a:effectLst/>
                <a:latin typeface="Times New Roman" panose="02020603050405020304" pitchFamily="18" charset="0"/>
                <a:ea typeface="Arial Unicode MS"/>
              </a:rPr>
            </a:br>
            <a:r>
              <a:rPr lang="en-IN" sz="1400" dirty="0">
                <a:effectLst/>
                <a:latin typeface="Times New Roman" panose="02020603050405020304" pitchFamily="18" charset="0"/>
                <a:ea typeface="Arial Unicode MS"/>
                <a:sym typeface="+mn-ea"/>
              </a:rPr>
              <a:t> </a:t>
            </a:r>
            <a:br>
              <a:rPr lang="en-IN" sz="1400" dirty="0">
                <a:effectLst/>
                <a:latin typeface="Times New Roman" panose="02020603050405020304" pitchFamily="18" charset="0"/>
                <a:ea typeface="Arial Unicode MS"/>
              </a:rPr>
            </a:br>
            <a:r>
              <a:rPr lang="en-IN" sz="1400" b="1" dirty="0">
                <a:effectLst/>
                <a:latin typeface="Times New Roman" panose="02020603050405020304" pitchFamily="18" charset="0"/>
                <a:ea typeface="Arial Unicode MS"/>
                <a:sym typeface="+mn-ea"/>
              </a:rPr>
              <a:t>Training Time</a:t>
            </a:r>
            <a:r>
              <a:rPr lang="en-IN" sz="1400" dirty="0">
                <a:effectLst/>
                <a:latin typeface="Times New Roman" panose="02020603050405020304" pitchFamily="18" charset="0"/>
                <a:ea typeface="Arial Unicode MS"/>
                <a:sym typeface="+mn-ea"/>
              </a:rPr>
              <a:t>: LSTM models can be slow to train, especially when the number of epochs is large. This can make the process of model selection and hyperparameter tuning quite time-consuming.</a:t>
            </a:r>
            <a:br>
              <a:rPr lang="en-IN" sz="1400" dirty="0">
                <a:effectLst/>
                <a:latin typeface="Times New Roman" panose="02020603050405020304" pitchFamily="18" charset="0"/>
                <a:ea typeface="Arial Unicode MS"/>
              </a:rPr>
            </a:br>
            <a:r>
              <a:rPr lang="en-IN" sz="1400" dirty="0">
                <a:effectLst/>
                <a:latin typeface="Times New Roman" panose="02020603050405020304" pitchFamily="18" charset="0"/>
                <a:ea typeface="Arial Unicode MS"/>
                <a:sym typeface="+mn-ea"/>
              </a:rPr>
              <a:t> </a:t>
            </a:r>
            <a:br>
              <a:rPr lang="en-IN" sz="1400" dirty="0">
                <a:effectLst/>
                <a:latin typeface="Times New Roman" panose="02020603050405020304" pitchFamily="18" charset="0"/>
                <a:ea typeface="Arial Unicode MS"/>
              </a:rPr>
            </a:br>
            <a:r>
              <a:rPr lang="en-IN" sz="1400" b="1" dirty="0">
                <a:effectLst/>
                <a:latin typeface="Times New Roman" panose="02020603050405020304" pitchFamily="18" charset="0"/>
                <a:ea typeface="Arial Unicode MS"/>
                <a:sym typeface="+mn-ea"/>
              </a:rPr>
              <a:t>Interpretability:</a:t>
            </a:r>
            <a:r>
              <a:rPr lang="en-IN" sz="1400" dirty="0">
                <a:effectLst/>
                <a:latin typeface="Times New Roman" panose="02020603050405020304" pitchFamily="18" charset="0"/>
                <a:ea typeface="Arial Unicode MS"/>
                <a:sym typeface="+mn-ea"/>
              </a:rPr>
              <a:t> While LSTM models can achieve high performance on sentiment analysis tasks, they are often considered as “black box” models.</a:t>
            </a:r>
            <a:br>
              <a:rPr lang="en-IN" sz="1400" dirty="0">
                <a:effectLst/>
                <a:latin typeface="Times New Roman" panose="02020603050405020304" pitchFamily="18" charset="0"/>
                <a:ea typeface="Arial Unicode MS"/>
              </a:rPr>
            </a:br>
            <a:br>
              <a:rPr lang="en-IN" sz="1400" dirty="0">
                <a:effectLst/>
                <a:latin typeface="Times New Roman" panose="02020603050405020304" pitchFamily="18" charset="0"/>
                <a:ea typeface="Arial Unicode MS"/>
              </a:rPr>
            </a:br>
            <a:r>
              <a:rPr lang="en-IN" sz="1400" b="1" dirty="0">
                <a:effectLst/>
                <a:latin typeface="Times New Roman" panose="02020603050405020304" pitchFamily="18" charset="0"/>
                <a:ea typeface="Arial Unicode MS"/>
                <a:sym typeface="+mn-ea"/>
              </a:rPr>
              <a:t>Dependency on External Libraries</a:t>
            </a:r>
            <a:r>
              <a:rPr lang="en-IN" sz="1400" dirty="0">
                <a:effectLst/>
                <a:latin typeface="Times New Roman" panose="02020603050405020304" pitchFamily="18" charset="0"/>
                <a:ea typeface="Arial Unicode MS"/>
                <a:sym typeface="+mn-ea"/>
              </a:rPr>
              <a:t>: The program relies on several external Python libraries such as </a:t>
            </a:r>
            <a:r>
              <a:rPr lang="en-IN" sz="1400" dirty="0" err="1">
                <a:effectLst/>
                <a:latin typeface="Times New Roman" panose="02020603050405020304" pitchFamily="18" charset="0"/>
                <a:ea typeface="Arial Unicode MS"/>
                <a:sym typeface="+mn-ea"/>
              </a:rPr>
              <a:t>Keras</a:t>
            </a:r>
            <a:r>
              <a:rPr lang="en-IN" sz="1400" dirty="0">
                <a:effectLst/>
                <a:latin typeface="Times New Roman" panose="02020603050405020304" pitchFamily="18" charset="0"/>
                <a:ea typeface="Arial Unicode MS"/>
                <a:sym typeface="+mn-ea"/>
              </a:rPr>
              <a:t> and NLTK. Any changes or issues with these libraries can potentially affect the program.</a:t>
            </a:r>
            <a:br>
              <a:rPr lang="en-IN" sz="1400" dirty="0">
                <a:effectLst/>
                <a:latin typeface="Times New Roman" panose="02020603050405020304" pitchFamily="18" charset="0"/>
                <a:ea typeface="Arial Unicode MS"/>
              </a:rPr>
            </a:br>
            <a:br>
              <a:rPr lang="en-IN" sz="1400" dirty="0">
                <a:effectLst/>
                <a:latin typeface="Times New Roman" panose="02020603050405020304" pitchFamily="18" charset="0"/>
                <a:ea typeface="Arial Unicode MS"/>
              </a:rPr>
            </a:br>
            <a:r>
              <a:rPr lang="en-IN" sz="1400" b="1" dirty="0">
                <a:effectLst/>
                <a:latin typeface="Times New Roman" panose="02020603050405020304" pitchFamily="18" charset="0"/>
                <a:ea typeface="Arial Unicode MS"/>
                <a:sym typeface="+mn-ea"/>
              </a:rPr>
              <a:t>Hardware Requirements</a:t>
            </a:r>
            <a:r>
              <a:rPr lang="en-IN" sz="1400" dirty="0">
                <a:effectLst/>
                <a:latin typeface="Times New Roman" panose="02020603050405020304" pitchFamily="18" charset="0"/>
                <a:ea typeface="Arial Unicode MS"/>
                <a:sym typeface="+mn-ea"/>
              </a:rPr>
              <a:t>: Training deep learning models like LSTM requires significant computational resources (CPU/GPU), and not all systems may be equipped to handle these requirements.</a:t>
            </a:r>
            <a:br>
              <a:rPr lang="en-IN" sz="1400" dirty="0">
                <a:effectLst/>
                <a:latin typeface="Times New Roman" panose="02020603050405020304" pitchFamily="18" charset="0"/>
                <a:ea typeface="Arial Unicode MS"/>
              </a:rPr>
            </a:br>
            <a:endParaRPr lang="en-US" sz="1400"/>
          </a:p>
        </p:txBody>
      </p:sp>
      <p:sp>
        <p:nvSpPr>
          <p:cNvPr id="3" name="Text Box 2"/>
          <p:cNvSpPr txBox="1"/>
          <p:nvPr/>
        </p:nvSpPr>
        <p:spPr>
          <a:xfrm>
            <a:off x="3476625" y="533400"/>
            <a:ext cx="2190750" cy="521970"/>
          </a:xfrm>
          <a:prstGeom prst="rect">
            <a:avLst/>
          </a:prstGeom>
          <a:noFill/>
        </p:spPr>
        <p:txBody>
          <a:bodyPr wrap="square" rtlCol="0">
            <a:spAutoFit/>
          </a:bodyPr>
          <a:lstStyle/>
          <a:p>
            <a:r>
              <a:rPr lang="en-US" sz="2800" b="1"/>
              <a:t>LIMITATIONS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1265" y="608330"/>
            <a:ext cx="2393950" cy="443230"/>
          </a:xfrm>
          <a:prstGeom prst="rect">
            <a:avLst/>
          </a:prstGeom>
        </p:spPr>
        <p:txBody>
          <a:bodyPr vert="horz" wrap="square" lIns="0" tIns="12700" rIns="0" bIns="0" rtlCol="0">
            <a:spAutoFit/>
          </a:bodyPr>
          <a:lstStyle/>
          <a:p>
            <a:pPr marL="12700">
              <a:lnSpc>
                <a:spcPct val="100000"/>
              </a:lnSpc>
              <a:spcBef>
                <a:spcPts val="100"/>
              </a:spcBef>
            </a:pPr>
            <a:r>
              <a:rPr lang="en-US" spc="-5" dirty="0"/>
              <a:t>REFERENCES</a:t>
            </a:r>
          </a:p>
        </p:txBody>
      </p:sp>
      <p:pic>
        <p:nvPicPr>
          <p:cNvPr id="3" name="object 3"/>
          <p:cNvPicPr/>
          <p:nvPr/>
        </p:nvPicPr>
        <p:blipFill>
          <a:blip r:embed="rId2" cstate="print"/>
          <a:stretch>
            <a:fillRect/>
          </a:stretch>
        </p:blipFill>
        <p:spPr>
          <a:xfrm>
            <a:off x="381000" y="457200"/>
            <a:ext cx="2237739" cy="755014"/>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19</a:t>
            </a:fld>
            <a:endParaRPr dirty="0"/>
          </a:p>
        </p:txBody>
      </p:sp>
      <p:sp>
        <p:nvSpPr>
          <p:cNvPr id="6" name="Text Box 5"/>
          <p:cNvSpPr txBox="1"/>
          <p:nvPr/>
        </p:nvSpPr>
        <p:spPr>
          <a:xfrm>
            <a:off x="381000" y="1600200"/>
            <a:ext cx="8355965" cy="4215765"/>
          </a:xfrm>
          <a:prstGeom prst="rect">
            <a:avLst/>
          </a:prstGeom>
          <a:noFill/>
        </p:spPr>
        <p:txBody>
          <a:bodyPr wrap="square" rtlCol="0">
            <a:spAutoFit/>
          </a:bodyPr>
          <a:lstStyle/>
          <a:p>
            <a:pPr>
              <a:lnSpc>
                <a:spcPct val="150000"/>
              </a:lnSpc>
              <a:spcBef>
                <a:spcPts val="1200"/>
              </a:spcBef>
            </a:pPr>
            <a:r>
              <a:rPr lang="en-US" sz="1400" dirty="0">
                <a:effectLst/>
                <a:latin typeface="Times New Roman" panose="02020603050405020304" pitchFamily="18" charset="0"/>
                <a:ea typeface="Arial Unicode MS"/>
                <a:cs typeface="Times New Roman" panose="02020603050405020304" pitchFamily="18" charset="0"/>
                <a:sym typeface="+mn-ea"/>
              </a:rPr>
              <a:t>[1] Iqbal, A., Amin, R., Iqbal, J., </a:t>
            </a:r>
            <a:r>
              <a:rPr lang="en-US" sz="1400" dirty="0" err="1">
                <a:effectLst/>
                <a:latin typeface="Times New Roman" panose="02020603050405020304" pitchFamily="18" charset="0"/>
                <a:ea typeface="Arial Unicode MS"/>
                <a:cs typeface="Times New Roman" panose="02020603050405020304" pitchFamily="18" charset="0"/>
                <a:sym typeface="+mn-ea"/>
              </a:rPr>
              <a:t>Alroobaea</a:t>
            </a:r>
            <a:r>
              <a:rPr lang="en-US" sz="1400" dirty="0">
                <a:effectLst/>
                <a:latin typeface="Times New Roman" panose="02020603050405020304" pitchFamily="18" charset="0"/>
                <a:ea typeface="Arial Unicode MS"/>
                <a:cs typeface="Times New Roman" panose="02020603050405020304" pitchFamily="18" charset="0"/>
                <a:sym typeface="+mn-ea"/>
              </a:rPr>
              <a:t>, R., </a:t>
            </a:r>
            <a:r>
              <a:rPr lang="en-US" sz="1400" dirty="0" err="1">
                <a:effectLst/>
                <a:latin typeface="Times New Roman" panose="02020603050405020304" pitchFamily="18" charset="0"/>
                <a:ea typeface="Arial Unicode MS"/>
                <a:cs typeface="Times New Roman" panose="02020603050405020304" pitchFamily="18" charset="0"/>
                <a:sym typeface="+mn-ea"/>
              </a:rPr>
              <a:t>Binmahfoudh</a:t>
            </a:r>
            <a:r>
              <a:rPr lang="en-US" sz="1400" dirty="0">
                <a:effectLst/>
                <a:latin typeface="Times New Roman" panose="02020603050405020304" pitchFamily="18" charset="0"/>
                <a:ea typeface="Arial Unicode MS"/>
                <a:cs typeface="Times New Roman" panose="02020603050405020304" pitchFamily="18" charset="0"/>
                <a:sym typeface="+mn-ea"/>
              </a:rPr>
              <a:t>, A., &amp; Hussain, M. (2022). Sentiment analysis of consumer reviews using deep learning. Sustainability, 14(17), 10844.</a:t>
            </a:r>
            <a:endParaRPr lang="en-US" sz="1400" dirty="0">
              <a:effectLst/>
              <a:latin typeface="Times New Roman" panose="02020603050405020304" pitchFamily="18" charset="0"/>
              <a:ea typeface="Arial Unicode MS"/>
              <a:cs typeface="Times New Roman" panose="02020603050405020304" pitchFamily="18" charset="0"/>
            </a:endParaRPr>
          </a:p>
          <a:p>
            <a:pPr>
              <a:lnSpc>
                <a:spcPct val="150000"/>
              </a:lnSpc>
              <a:spcBef>
                <a:spcPts val="1200"/>
              </a:spcBef>
            </a:pPr>
            <a:r>
              <a:rPr lang="en-US" sz="1400" dirty="0">
                <a:effectLst/>
                <a:latin typeface="Times New Roman" panose="02020603050405020304" pitchFamily="18" charset="0"/>
                <a:ea typeface="Arial Unicode MS"/>
                <a:cs typeface="Times New Roman" panose="02020603050405020304" pitchFamily="18" charset="0"/>
                <a:sym typeface="+mn-ea"/>
              </a:rPr>
              <a:t>[2] </a:t>
            </a:r>
            <a:r>
              <a:rPr lang="en-US" sz="1400" dirty="0" err="1">
                <a:effectLst/>
                <a:latin typeface="Times New Roman" panose="02020603050405020304" pitchFamily="18" charset="0"/>
                <a:ea typeface="Arial Unicode MS"/>
                <a:cs typeface="Times New Roman" panose="02020603050405020304" pitchFamily="18" charset="0"/>
                <a:sym typeface="+mn-ea"/>
              </a:rPr>
              <a:t>Dashtipour</a:t>
            </a:r>
            <a:r>
              <a:rPr lang="en-US" sz="1400" dirty="0">
                <a:effectLst/>
                <a:latin typeface="Times New Roman" panose="02020603050405020304" pitchFamily="18" charset="0"/>
                <a:ea typeface="Arial Unicode MS"/>
                <a:cs typeface="Times New Roman" panose="02020603050405020304" pitchFamily="18" charset="0"/>
                <a:sym typeface="+mn-ea"/>
              </a:rPr>
              <a:t>, K., </a:t>
            </a:r>
            <a:r>
              <a:rPr lang="en-US" sz="1400" dirty="0" err="1">
                <a:effectLst/>
                <a:latin typeface="Times New Roman" panose="02020603050405020304" pitchFamily="18" charset="0"/>
                <a:ea typeface="Arial Unicode MS"/>
                <a:cs typeface="Times New Roman" panose="02020603050405020304" pitchFamily="18" charset="0"/>
                <a:sym typeface="+mn-ea"/>
              </a:rPr>
              <a:t>Gogate</a:t>
            </a:r>
            <a:r>
              <a:rPr lang="en-US" sz="1400" dirty="0">
                <a:effectLst/>
                <a:latin typeface="Times New Roman" panose="02020603050405020304" pitchFamily="18" charset="0"/>
                <a:ea typeface="Arial Unicode MS"/>
                <a:cs typeface="Times New Roman" panose="02020603050405020304" pitchFamily="18" charset="0"/>
                <a:sym typeface="+mn-ea"/>
              </a:rPr>
              <a:t>, M., Adeel, A., Larijani, H., &amp; Hussain, A. (2021). Sentiment analysis of </a:t>
            </a:r>
            <a:r>
              <a:rPr lang="en-US" sz="1400" dirty="0" err="1">
                <a:effectLst/>
                <a:latin typeface="Times New Roman" panose="02020603050405020304" pitchFamily="18" charset="0"/>
                <a:ea typeface="Arial Unicode MS"/>
                <a:cs typeface="Times New Roman" panose="02020603050405020304" pitchFamily="18" charset="0"/>
                <a:sym typeface="+mn-ea"/>
              </a:rPr>
              <a:t>persian</a:t>
            </a:r>
            <a:r>
              <a:rPr lang="en-US" sz="1400" dirty="0">
                <a:effectLst/>
                <a:latin typeface="Times New Roman" panose="02020603050405020304" pitchFamily="18" charset="0"/>
                <a:ea typeface="Arial Unicode MS"/>
                <a:cs typeface="Times New Roman" panose="02020603050405020304" pitchFamily="18" charset="0"/>
                <a:sym typeface="+mn-ea"/>
              </a:rPr>
              <a:t> movie reviews using deep learning. Entropy, 23(5), 596.</a:t>
            </a:r>
            <a:endParaRPr lang="en-US" sz="1400" dirty="0">
              <a:effectLst/>
              <a:latin typeface="Times New Roman" panose="02020603050405020304" pitchFamily="18" charset="0"/>
              <a:ea typeface="Arial Unicode MS"/>
              <a:cs typeface="Times New Roman" panose="02020603050405020304" pitchFamily="18" charset="0"/>
            </a:endParaRPr>
          </a:p>
          <a:p>
            <a:pPr>
              <a:lnSpc>
                <a:spcPct val="150000"/>
              </a:lnSpc>
              <a:spcBef>
                <a:spcPts val="1200"/>
              </a:spcBef>
            </a:pPr>
            <a:r>
              <a:rPr lang="en-US" sz="1400" dirty="0">
                <a:effectLst/>
                <a:latin typeface="Times New Roman" panose="02020603050405020304" pitchFamily="18" charset="0"/>
                <a:ea typeface="Arial Unicode MS"/>
                <a:cs typeface="Times New Roman" panose="02020603050405020304" pitchFamily="18" charset="0"/>
                <a:sym typeface="+mn-ea"/>
              </a:rPr>
              <a:t>[3] Ramadhan, N. G., &amp; Ramadhan, T. I. (2021). Analysis sentiment based on IMDB aspects from movie reviews using SVM. </a:t>
            </a:r>
            <a:r>
              <a:rPr lang="en-US" sz="1400" dirty="0" err="1">
                <a:effectLst/>
                <a:latin typeface="Times New Roman" panose="02020603050405020304" pitchFamily="18" charset="0"/>
                <a:ea typeface="Arial Unicode MS"/>
                <a:cs typeface="Times New Roman" panose="02020603050405020304" pitchFamily="18" charset="0"/>
                <a:sym typeface="+mn-ea"/>
              </a:rPr>
              <a:t>Sinkron</a:t>
            </a:r>
            <a:r>
              <a:rPr lang="en-US" sz="1400" dirty="0">
                <a:effectLst/>
                <a:latin typeface="Times New Roman" panose="02020603050405020304" pitchFamily="18" charset="0"/>
                <a:ea typeface="Arial Unicode MS"/>
                <a:cs typeface="Times New Roman" panose="02020603050405020304" pitchFamily="18" charset="0"/>
                <a:sym typeface="+mn-ea"/>
              </a:rPr>
              <a:t>: </a:t>
            </a:r>
            <a:r>
              <a:rPr lang="en-US" sz="1400" dirty="0" err="1">
                <a:effectLst/>
                <a:latin typeface="Times New Roman" panose="02020603050405020304" pitchFamily="18" charset="0"/>
                <a:ea typeface="Arial Unicode MS"/>
                <a:cs typeface="Times New Roman" panose="02020603050405020304" pitchFamily="18" charset="0"/>
                <a:sym typeface="+mn-ea"/>
              </a:rPr>
              <a:t>jurnal</a:t>
            </a:r>
            <a:r>
              <a:rPr lang="en-US" sz="1400" dirty="0">
                <a:effectLst/>
                <a:latin typeface="Times New Roman" panose="02020603050405020304" pitchFamily="18" charset="0"/>
                <a:ea typeface="Arial Unicode MS"/>
                <a:cs typeface="Times New Roman" panose="02020603050405020304" pitchFamily="18" charset="0"/>
                <a:sym typeface="+mn-ea"/>
              </a:rPr>
              <a:t> dan </a:t>
            </a:r>
            <a:r>
              <a:rPr lang="en-US" sz="1400" dirty="0" err="1">
                <a:effectLst/>
                <a:latin typeface="Times New Roman" panose="02020603050405020304" pitchFamily="18" charset="0"/>
                <a:ea typeface="Arial Unicode MS"/>
                <a:cs typeface="Times New Roman" panose="02020603050405020304" pitchFamily="18" charset="0"/>
                <a:sym typeface="+mn-ea"/>
              </a:rPr>
              <a:t>penelitian</a:t>
            </a:r>
            <a:r>
              <a:rPr lang="en-US" sz="1400" dirty="0">
                <a:effectLst/>
                <a:latin typeface="Times New Roman" panose="02020603050405020304" pitchFamily="18" charset="0"/>
                <a:ea typeface="Arial Unicode MS"/>
                <a:cs typeface="Times New Roman" panose="02020603050405020304" pitchFamily="18" charset="0"/>
                <a:sym typeface="+mn-ea"/>
              </a:rPr>
              <a:t> </a:t>
            </a:r>
            <a:r>
              <a:rPr lang="en-US" sz="1400" dirty="0" err="1">
                <a:effectLst/>
                <a:latin typeface="Times New Roman" panose="02020603050405020304" pitchFamily="18" charset="0"/>
                <a:ea typeface="Arial Unicode MS"/>
                <a:cs typeface="Times New Roman" panose="02020603050405020304" pitchFamily="18" charset="0"/>
                <a:sym typeface="+mn-ea"/>
              </a:rPr>
              <a:t>teknik</a:t>
            </a:r>
            <a:r>
              <a:rPr lang="en-US" sz="1400" dirty="0">
                <a:effectLst/>
                <a:latin typeface="Times New Roman" panose="02020603050405020304" pitchFamily="18" charset="0"/>
                <a:ea typeface="Arial Unicode MS"/>
                <a:cs typeface="Times New Roman" panose="02020603050405020304" pitchFamily="18" charset="0"/>
                <a:sym typeface="+mn-ea"/>
              </a:rPr>
              <a:t> </a:t>
            </a:r>
            <a:r>
              <a:rPr lang="en-US" sz="1400" dirty="0" err="1">
                <a:effectLst/>
                <a:latin typeface="Times New Roman" panose="02020603050405020304" pitchFamily="18" charset="0"/>
                <a:ea typeface="Arial Unicode MS"/>
                <a:cs typeface="Times New Roman" panose="02020603050405020304" pitchFamily="18" charset="0"/>
                <a:sym typeface="+mn-ea"/>
              </a:rPr>
              <a:t>informatika</a:t>
            </a:r>
            <a:r>
              <a:rPr lang="en-US" sz="1400" dirty="0">
                <a:effectLst/>
                <a:latin typeface="Times New Roman" panose="02020603050405020304" pitchFamily="18" charset="0"/>
                <a:ea typeface="Arial Unicode MS"/>
                <a:cs typeface="Times New Roman" panose="02020603050405020304" pitchFamily="18" charset="0"/>
                <a:sym typeface="+mn-ea"/>
              </a:rPr>
              <a:t>, 6(1), 39-45.</a:t>
            </a:r>
            <a:endParaRPr lang="en-US" sz="1400" dirty="0">
              <a:effectLst/>
              <a:latin typeface="Times New Roman" panose="02020603050405020304" pitchFamily="18" charset="0"/>
              <a:ea typeface="Arial Unicode MS"/>
              <a:cs typeface="Times New Roman" panose="02020603050405020304" pitchFamily="18" charset="0"/>
            </a:endParaRPr>
          </a:p>
          <a:p>
            <a:pPr>
              <a:lnSpc>
                <a:spcPct val="150000"/>
              </a:lnSpc>
              <a:spcBef>
                <a:spcPts val="1200"/>
              </a:spcBef>
            </a:pPr>
            <a:r>
              <a:rPr lang="en-US" sz="1400" dirty="0">
                <a:effectLst/>
                <a:latin typeface="Times New Roman" panose="02020603050405020304" pitchFamily="18" charset="0"/>
                <a:ea typeface="Arial Unicode MS"/>
                <a:cs typeface="Times New Roman" panose="02020603050405020304" pitchFamily="18" charset="0"/>
                <a:sym typeface="+mn-ea"/>
              </a:rPr>
              <a:t>[4] Ullah, K., Rashad, A., Khan, M., </a:t>
            </a:r>
            <a:r>
              <a:rPr lang="en-US" sz="1400" dirty="0" err="1">
                <a:effectLst/>
                <a:latin typeface="Times New Roman" panose="02020603050405020304" pitchFamily="18" charset="0"/>
                <a:ea typeface="Arial Unicode MS"/>
                <a:cs typeface="Times New Roman" panose="02020603050405020304" pitchFamily="18" charset="0"/>
                <a:sym typeface="+mn-ea"/>
              </a:rPr>
              <a:t>Ghadi</a:t>
            </a:r>
            <a:r>
              <a:rPr lang="en-US" sz="1400" dirty="0">
                <a:effectLst/>
                <a:latin typeface="Times New Roman" panose="02020603050405020304" pitchFamily="18" charset="0"/>
                <a:ea typeface="Arial Unicode MS"/>
                <a:cs typeface="Times New Roman" panose="02020603050405020304" pitchFamily="18" charset="0"/>
                <a:sym typeface="+mn-ea"/>
              </a:rPr>
              <a:t>, Y., </a:t>
            </a:r>
            <a:r>
              <a:rPr lang="en-US" sz="1400" dirty="0" err="1">
                <a:effectLst/>
                <a:latin typeface="Times New Roman" panose="02020603050405020304" pitchFamily="18" charset="0"/>
                <a:ea typeface="Arial Unicode MS"/>
                <a:cs typeface="Times New Roman" panose="02020603050405020304" pitchFamily="18" charset="0"/>
                <a:sym typeface="+mn-ea"/>
              </a:rPr>
              <a:t>Aljuaid</a:t>
            </a:r>
            <a:r>
              <a:rPr lang="en-US" sz="1400" dirty="0">
                <a:effectLst/>
                <a:latin typeface="Times New Roman" panose="02020603050405020304" pitchFamily="18" charset="0"/>
                <a:ea typeface="Arial Unicode MS"/>
                <a:cs typeface="Times New Roman" panose="02020603050405020304" pitchFamily="18" charset="0"/>
                <a:sym typeface="+mn-ea"/>
              </a:rPr>
              <a:t>, H., &amp; Nawaz, Z. (2022). A deep neural network-based approach for sentiment analysis of movie reviews. Complexity, 2022.</a:t>
            </a:r>
            <a:r>
              <a:rPr lang="en-IN" sz="1400" dirty="0">
                <a:ln>
                  <a:noFill/>
                </a:ln>
                <a:effectLst/>
                <a:latin typeface="Times New Roman" panose="02020603050405020304" pitchFamily="18" charset="0"/>
                <a:ea typeface="Arial Unicode MS"/>
                <a:cs typeface="Times New Roman" panose="02020603050405020304" pitchFamily="18" charset="0"/>
                <a:sym typeface="+mn-ea"/>
              </a:rPr>
              <a:t> </a:t>
            </a:r>
            <a:endParaRPr lang="en-IN" sz="1400" b="1" dirty="0">
              <a:ln>
                <a:noFill/>
              </a:ln>
              <a:effectLst/>
              <a:latin typeface="Times New Roman" panose="02020603050405020304" pitchFamily="18" charset="0"/>
              <a:ea typeface="Arial Unicode MS"/>
              <a:cs typeface="Arial Unicode MS"/>
            </a:endParaRPr>
          </a:p>
          <a:p>
            <a:r>
              <a:rPr lang="en-US" sz="1400" dirty="0">
                <a:ln>
                  <a:noFill/>
                </a:ln>
                <a:effectLst/>
                <a:latin typeface="Times New Roman" panose="02020603050405020304" pitchFamily="18" charset="0"/>
                <a:ea typeface="Arial Unicode MS"/>
                <a:cs typeface="Times New Roman" panose="02020603050405020304" pitchFamily="18" charset="0"/>
                <a:sym typeface="+mn-ea"/>
              </a:rPr>
              <a:t>[5] ‘The Power of Social Media: Connecting and Engaging in the Digital Age,’ Times of India, 2024. Available: https://timesofindia.indiatimes.com/readersblog/elrashidy-media-group/the-power-of-social-media-connecting-and-engaging-in-the-digital-age-50585/. [Accessed: 14/02/2024].</a:t>
            </a:r>
            <a:endParaRPr lang="en-IN" sz="1400" b="1" dirty="0">
              <a:ln>
                <a:noFill/>
              </a:ln>
              <a:effectLst/>
              <a:latin typeface="Times New Roman" panose="02020603050405020304" pitchFamily="18" charset="0"/>
              <a:ea typeface="Arial Unicode MS"/>
              <a:cs typeface="Arial Unicode MS"/>
            </a:endParaRPr>
          </a:p>
          <a:p>
            <a:endParaRPr lang="en-IN" sz="1400" dirty="0"/>
          </a:p>
          <a:p>
            <a:endParaRPr 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895600" y="838200"/>
            <a:ext cx="2702560" cy="689610"/>
          </a:xfrm>
          <a:prstGeom prst="rect">
            <a:avLst/>
          </a:prstGeom>
        </p:spPr>
        <p:txBody>
          <a:bodyPr vert="horz" wrap="square" lIns="0" tIns="12700" rIns="0" bIns="0" rtlCol="0">
            <a:spAutoFit/>
          </a:bodyPr>
          <a:lstStyle/>
          <a:p>
            <a:pPr marL="770255">
              <a:lnSpc>
                <a:spcPct val="100000"/>
              </a:lnSpc>
              <a:spcBef>
                <a:spcPts val="100"/>
              </a:spcBef>
            </a:pPr>
            <a:r>
              <a:rPr spc="-5" dirty="0">
                <a:latin typeface="Times New Roman" panose="02020603050405020304"/>
                <a:cs typeface="Times New Roman" panose="02020603050405020304"/>
                <a:sym typeface="+mn-ea"/>
              </a:rPr>
              <a:t>Abstract</a:t>
            </a:r>
            <a:endParaRPr spc="-5" dirty="0"/>
          </a:p>
        </p:txBody>
      </p:sp>
      <p:pic>
        <p:nvPicPr>
          <p:cNvPr id="4" name="object 4"/>
          <p:cNvPicPr/>
          <p:nvPr/>
        </p:nvPicPr>
        <p:blipFill>
          <a:blip r:embed="rId2" cstate="print"/>
          <a:stretch>
            <a:fillRect/>
          </a:stretch>
        </p:blipFill>
        <p:spPr>
          <a:xfrm>
            <a:off x="228600" y="553352"/>
            <a:ext cx="2237739" cy="755014"/>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
        <p:nvSpPr>
          <p:cNvPr id="7" name="Text Box 6"/>
          <p:cNvSpPr txBox="1"/>
          <p:nvPr/>
        </p:nvSpPr>
        <p:spPr>
          <a:xfrm>
            <a:off x="685800" y="1905000"/>
            <a:ext cx="7974965" cy="3834130"/>
          </a:xfrm>
          <a:prstGeom prst="rect">
            <a:avLst/>
          </a:prstGeom>
          <a:noFill/>
        </p:spPr>
        <p:txBody>
          <a:bodyPr wrap="square" rtlCol="0">
            <a:noAutofit/>
          </a:bodyPr>
          <a:lstStyle/>
          <a:p>
            <a:pPr marR="0" lvl="0" algn="just" defTabSz="914400" rtl="0" eaLnBrk="0" fontAlgn="base" latinLnBrk="0" hangingPunct="0">
              <a:lnSpc>
                <a:spcPct val="150000"/>
              </a:lnSpc>
              <a:spcBef>
                <a:spcPct val="0"/>
              </a:spcBef>
              <a:spcAft>
                <a:spcPct val="0"/>
              </a:spcAft>
              <a:buClrTx/>
              <a:buSzTx/>
            </a:pPr>
            <a:r>
              <a:rPr lang="en-US" altLang="en-US" sz="1400" dirty="0">
                <a:ln>
                  <a:noFill/>
                </a:ln>
                <a:effectLst/>
                <a:latin typeface="Times New Roman" panose="02020603050405020304" pitchFamily="18" charset="0"/>
                <a:cs typeface="Times New Roman" panose="02020603050405020304" pitchFamily="18" charset="0"/>
                <a:sym typeface="+mn-ea"/>
              </a:rPr>
              <a:t>Mental health is a crucial aspect of people’s lives, and its neglect in some industries can impact work performance. Many people are dissatisfied with their work environment, which can affect the company’s performance if it’s not comfortable or causes problems. The dashboard will visually display the sentiment of customer feedback on social media, showing the percentage of positive, negative, and neutral sentiment, and highlighting common topics and keywords. This technique can analyze a person’s emotions and opinions, helping to detect their mental health status or the problems they’re facing. Sentiment analysis can be used to evaluate various types of content, including customer messages, online reviews, and social media posts. The project will utilize Natural Language Processing (NLP) and deep learning techniques such as LSTM model to achieve maximum accuracy in sentiment analysis. </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11376"/>
            <a:ext cx="7772400" cy="3877945"/>
          </a:xfrm>
        </p:spPr>
        <p:txBody>
          <a:bodyPr/>
          <a:lstStyle/>
          <a:p>
            <a:r>
              <a:rPr lang="en-US" sz="1400" dirty="0">
                <a:effectLst/>
                <a:latin typeface="Times New Roman" panose="02020603050405020304" pitchFamily="18" charset="0"/>
                <a:ea typeface="Arial Unicode MS"/>
                <a:sym typeface="+mn-ea"/>
              </a:rPr>
              <a:t>[6] </a:t>
            </a:r>
            <a:r>
              <a:rPr lang="en-US" sz="1400" dirty="0" err="1">
                <a:effectLst/>
                <a:latin typeface="Times New Roman" panose="02020603050405020304" pitchFamily="18" charset="0"/>
                <a:ea typeface="Arial Unicode MS"/>
                <a:sym typeface="+mn-ea"/>
              </a:rPr>
              <a:t>Fornacciari</a:t>
            </a:r>
            <a:r>
              <a:rPr lang="en-US" sz="1400" dirty="0">
                <a:effectLst/>
                <a:latin typeface="Times New Roman" panose="02020603050405020304" pitchFamily="18" charset="0"/>
                <a:ea typeface="Arial Unicode MS"/>
                <a:sym typeface="+mn-ea"/>
              </a:rPr>
              <a:t>, P., </a:t>
            </a:r>
            <a:r>
              <a:rPr lang="en-US" sz="1400" dirty="0" err="1">
                <a:effectLst/>
                <a:latin typeface="Times New Roman" panose="02020603050405020304" pitchFamily="18" charset="0"/>
                <a:ea typeface="Arial Unicode MS"/>
                <a:sym typeface="+mn-ea"/>
              </a:rPr>
              <a:t>Mordonini</a:t>
            </a:r>
            <a:r>
              <a:rPr lang="en-US" sz="1400" dirty="0">
                <a:effectLst/>
                <a:latin typeface="Times New Roman" panose="02020603050405020304" pitchFamily="18" charset="0"/>
                <a:ea typeface="Arial Unicode MS"/>
                <a:sym typeface="+mn-ea"/>
              </a:rPr>
              <a:t>, M., &amp; </a:t>
            </a:r>
            <a:r>
              <a:rPr lang="en-US" sz="1400" dirty="0" err="1">
                <a:effectLst/>
                <a:latin typeface="Times New Roman" panose="02020603050405020304" pitchFamily="18" charset="0"/>
                <a:ea typeface="Arial Unicode MS"/>
                <a:sym typeface="+mn-ea"/>
              </a:rPr>
              <a:t>Tomaiuolo</a:t>
            </a:r>
            <a:r>
              <a:rPr lang="en-US" sz="1400" dirty="0">
                <a:effectLst/>
                <a:latin typeface="Times New Roman" panose="02020603050405020304" pitchFamily="18" charset="0"/>
                <a:ea typeface="Arial Unicode MS"/>
                <a:sym typeface="+mn-ea"/>
              </a:rPr>
              <a:t>, M. (2015, June). A case-study for sentiment analysis on twitter. In </a:t>
            </a:r>
            <a:r>
              <a:rPr lang="en-US" sz="1400" i="1" dirty="0">
                <a:effectLst/>
                <a:latin typeface="Times New Roman" panose="02020603050405020304" pitchFamily="18" charset="0"/>
                <a:ea typeface="Arial Unicode MS"/>
                <a:sym typeface="+mn-ea"/>
              </a:rPr>
              <a:t>WOA</a:t>
            </a:r>
            <a:r>
              <a:rPr lang="en-US" sz="1400" dirty="0">
                <a:effectLst/>
                <a:latin typeface="Times New Roman" panose="02020603050405020304" pitchFamily="18" charset="0"/>
                <a:ea typeface="Arial Unicode MS"/>
                <a:sym typeface="+mn-ea"/>
              </a:rPr>
              <a:t> (pp. 53-58).</a:t>
            </a:r>
            <a:br>
              <a:rPr lang="en-IN" sz="1400" dirty="0">
                <a:effectLst/>
                <a:latin typeface="Times New Roman" panose="02020603050405020304" pitchFamily="18" charset="0"/>
                <a:ea typeface="Arial Unicode MS"/>
              </a:rPr>
            </a:br>
            <a:r>
              <a:rPr lang="en-US" sz="1400" dirty="0">
                <a:effectLst/>
                <a:latin typeface="Arial" panose="020B0604020202020204" pitchFamily="34" charset="0"/>
                <a:ea typeface="Arial Unicode MS"/>
                <a:sym typeface="+mn-ea"/>
              </a:rPr>
              <a:t>[7] </a:t>
            </a:r>
            <a:r>
              <a:rPr lang="en-US" sz="1400" dirty="0" err="1">
                <a:effectLst/>
                <a:latin typeface="Arial" panose="020B0604020202020204" pitchFamily="34" charset="0"/>
                <a:ea typeface="Arial Unicode MS"/>
                <a:sym typeface="+mn-ea"/>
              </a:rPr>
              <a:t>Tusar</a:t>
            </a:r>
            <a:r>
              <a:rPr lang="en-US" sz="1400" dirty="0">
                <a:effectLst/>
                <a:latin typeface="Arial" panose="020B0604020202020204" pitchFamily="34" charset="0"/>
                <a:ea typeface="Arial Unicode MS"/>
                <a:sym typeface="+mn-ea"/>
              </a:rPr>
              <a:t>, M. T. H. K., &amp; Islam, M. T. (2021, September). A comparative study of sentiment analysis using NLP and different machine learning techniques on US airline Twitter data. In </a:t>
            </a:r>
            <a:r>
              <a:rPr lang="en-US" sz="1400" i="1" dirty="0">
                <a:effectLst/>
                <a:latin typeface="Arial" panose="020B0604020202020204" pitchFamily="34" charset="0"/>
                <a:ea typeface="Arial Unicode MS"/>
                <a:sym typeface="+mn-ea"/>
              </a:rPr>
              <a:t>2021 International Conference on Electronics, Communications and Information Technology (ICECIT)</a:t>
            </a:r>
            <a:r>
              <a:rPr lang="en-US" sz="1400" dirty="0">
                <a:effectLst/>
                <a:latin typeface="Arial" panose="020B0604020202020204" pitchFamily="34" charset="0"/>
                <a:ea typeface="Arial Unicode MS"/>
                <a:sym typeface="+mn-ea"/>
              </a:rPr>
              <a:t> (pp. 1-4). IEEE.</a:t>
            </a:r>
            <a:br>
              <a:rPr lang="en-IN" sz="1400" dirty="0">
                <a:effectLst/>
                <a:latin typeface="Times New Roman" panose="02020603050405020304" pitchFamily="18" charset="0"/>
                <a:ea typeface="Arial Unicode MS"/>
              </a:rPr>
            </a:br>
            <a:r>
              <a:rPr lang="en-US" sz="1400" dirty="0">
                <a:effectLst/>
                <a:latin typeface="Times New Roman" panose="02020603050405020304" pitchFamily="18" charset="0"/>
                <a:ea typeface="Arial Unicode MS"/>
                <a:sym typeface="+mn-ea"/>
              </a:rPr>
              <a:t>[8] </a:t>
            </a:r>
            <a:r>
              <a:rPr lang="en-US" sz="1400" dirty="0" err="1">
                <a:effectLst/>
                <a:latin typeface="Times New Roman" panose="02020603050405020304" pitchFamily="18" charset="0"/>
                <a:ea typeface="Arial Unicode MS"/>
                <a:sym typeface="+mn-ea"/>
              </a:rPr>
              <a:t>Saragih</a:t>
            </a:r>
            <a:r>
              <a:rPr lang="en-US" sz="1400" dirty="0">
                <a:effectLst/>
                <a:latin typeface="Times New Roman" panose="02020603050405020304" pitchFamily="18" charset="0"/>
                <a:ea typeface="Arial Unicode MS"/>
                <a:sym typeface="+mn-ea"/>
              </a:rPr>
              <a:t>, M. H., &amp; </a:t>
            </a:r>
            <a:r>
              <a:rPr lang="en-US" sz="1400" dirty="0" err="1">
                <a:effectLst/>
                <a:latin typeface="Times New Roman" panose="02020603050405020304" pitchFamily="18" charset="0"/>
                <a:ea typeface="Arial Unicode MS"/>
                <a:sym typeface="+mn-ea"/>
              </a:rPr>
              <a:t>Girsang</a:t>
            </a:r>
            <a:r>
              <a:rPr lang="en-US" sz="1400" dirty="0">
                <a:effectLst/>
                <a:latin typeface="Times New Roman" panose="02020603050405020304" pitchFamily="18" charset="0"/>
                <a:ea typeface="Arial Unicode MS"/>
                <a:sym typeface="+mn-ea"/>
              </a:rPr>
              <a:t>, A. S. (2017, November). Sentiment analysis of customer engagement on social media in transport online. In </a:t>
            </a:r>
            <a:r>
              <a:rPr lang="en-US" sz="1400" i="1" dirty="0">
                <a:effectLst/>
                <a:latin typeface="Times New Roman" panose="02020603050405020304" pitchFamily="18" charset="0"/>
                <a:ea typeface="Arial Unicode MS"/>
                <a:sym typeface="+mn-ea"/>
              </a:rPr>
              <a:t>2017 International Conference on Sustainable Information Engineering and Technology (SIET)</a:t>
            </a:r>
            <a:r>
              <a:rPr lang="en-US" sz="1400" dirty="0">
                <a:effectLst/>
                <a:latin typeface="Times New Roman" panose="02020603050405020304" pitchFamily="18" charset="0"/>
                <a:ea typeface="Arial Unicode MS"/>
                <a:sym typeface="+mn-ea"/>
              </a:rPr>
              <a:t> (pp. 24-29). IEEE.</a:t>
            </a:r>
            <a:br>
              <a:rPr lang="en-IN" sz="1400" dirty="0">
                <a:effectLst/>
                <a:latin typeface="Times New Roman" panose="02020603050405020304" pitchFamily="18" charset="0"/>
                <a:ea typeface="Arial Unicode MS"/>
              </a:rPr>
            </a:br>
            <a:r>
              <a:rPr lang="en-US" sz="1400" dirty="0">
                <a:effectLst/>
                <a:latin typeface="Times New Roman" panose="02020603050405020304" pitchFamily="18" charset="0"/>
                <a:ea typeface="Arial Unicode MS"/>
                <a:sym typeface="+mn-ea"/>
              </a:rPr>
              <a:t>[9] "IMDb Dataset of 50K Movie Reviews," Kaggle, 2019. [Online]. Available: https://www.kaggle.com/datasets/lakshmi25npathi/imdb-dataset-of-50k-movie-reviews/data. [Accessed: 16-03-2024]</a:t>
            </a:r>
            <a:br>
              <a:rPr lang="en-IN" sz="1400" dirty="0">
                <a:effectLst/>
                <a:latin typeface="Times New Roman" panose="02020603050405020304" pitchFamily="18" charset="0"/>
                <a:ea typeface="Arial Unicode MS"/>
              </a:rPr>
            </a:br>
            <a:r>
              <a:rPr lang="en-US" sz="1400" dirty="0">
                <a:effectLst/>
                <a:latin typeface="Times New Roman" panose="02020603050405020304" pitchFamily="18" charset="0"/>
                <a:ea typeface="Arial Unicode MS"/>
                <a:sym typeface="+mn-ea"/>
              </a:rPr>
              <a:t>[10] LSTM Tutorial,’ Simplilearn, 2024. Available: https://www.simplilearn.com/tutorials/artificial-intelligence-tutorial/lstm. [Accessed: 14-03-2024]</a:t>
            </a:r>
            <a:br>
              <a:rPr lang="en-IN" sz="1400" dirty="0">
                <a:effectLst/>
                <a:latin typeface="Times New Roman" panose="02020603050405020304" pitchFamily="18" charset="0"/>
                <a:ea typeface="Arial Unicode MS"/>
              </a:rPr>
            </a:br>
            <a:r>
              <a:rPr lang="en-US" sz="1400" dirty="0">
                <a:effectLst/>
                <a:latin typeface="Times New Roman" panose="02020603050405020304" pitchFamily="18" charset="0"/>
                <a:ea typeface="Arial Unicode MS"/>
                <a:sym typeface="+mn-ea"/>
              </a:rPr>
              <a:t>[11] "Twitter Sentiment Analysis: Hatred Speech," Kaggle, 2020. [Online]. Available: https://www.kaggle.com/datasets/arkhoshghalb/twitter-sentiment-analysis-hatred-speech. [Accessed: 16-03-2023].</a:t>
            </a:r>
            <a:br>
              <a:rPr lang="en-IN" sz="1400" dirty="0">
                <a:effectLst/>
                <a:latin typeface="Times New Roman" panose="02020603050405020304" pitchFamily="18" charset="0"/>
                <a:ea typeface="Arial Unicode MS"/>
              </a:rPr>
            </a:br>
            <a:endParaRPr 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11376"/>
            <a:ext cx="7772400" cy="4093210"/>
          </a:xfrm>
        </p:spPr>
        <p:txBody>
          <a:bodyPr/>
          <a:lstStyle/>
          <a:p>
            <a:r>
              <a:rPr lang="en-US" sz="1400" dirty="0">
                <a:effectLst/>
                <a:latin typeface="Times New Roman" panose="02020603050405020304" pitchFamily="18" charset="0"/>
                <a:ea typeface="Arial Unicode MS"/>
                <a:sym typeface="+mn-ea"/>
              </a:rPr>
              <a:t>[12] </a:t>
            </a:r>
            <a:r>
              <a:rPr lang="en-US" sz="1400" dirty="0" err="1">
                <a:effectLst/>
                <a:latin typeface="Times New Roman" panose="02020603050405020304" pitchFamily="18" charset="0"/>
                <a:ea typeface="Arial Unicode MS"/>
                <a:sym typeface="+mn-ea"/>
              </a:rPr>
              <a:t>Prastyo</a:t>
            </a:r>
            <a:r>
              <a:rPr lang="en-US" sz="1400" dirty="0">
                <a:effectLst/>
                <a:latin typeface="Times New Roman" panose="02020603050405020304" pitchFamily="18" charset="0"/>
                <a:ea typeface="Arial Unicode MS"/>
                <a:sym typeface="+mn-ea"/>
              </a:rPr>
              <a:t>, P. H., Sumi, A. S., Dian, A. W., &amp; </a:t>
            </a:r>
            <a:r>
              <a:rPr lang="en-US" sz="1400" dirty="0" err="1">
                <a:effectLst/>
                <a:latin typeface="Times New Roman" panose="02020603050405020304" pitchFamily="18" charset="0"/>
                <a:ea typeface="Arial Unicode MS"/>
                <a:sym typeface="+mn-ea"/>
              </a:rPr>
              <a:t>Permanasari</a:t>
            </a:r>
            <a:r>
              <a:rPr lang="en-US" sz="1400" dirty="0">
                <a:effectLst/>
                <a:latin typeface="Times New Roman" panose="02020603050405020304" pitchFamily="18" charset="0"/>
                <a:ea typeface="Arial Unicode MS"/>
                <a:sym typeface="+mn-ea"/>
              </a:rPr>
              <a:t>, A. E. (2020). Tweets responding to the Indonesian Government’s handling of COVID-19: Sentiment analysis using SVM with normalized poly kernel. J. Inf. Syst. Eng. Bus. </a:t>
            </a:r>
            <a:r>
              <a:rPr lang="en-US" sz="1400" dirty="0" err="1">
                <a:effectLst/>
                <a:latin typeface="Times New Roman" panose="02020603050405020304" pitchFamily="18" charset="0"/>
                <a:ea typeface="Arial Unicode MS"/>
                <a:sym typeface="+mn-ea"/>
              </a:rPr>
              <a:t>Intell</a:t>
            </a:r>
            <a:r>
              <a:rPr lang="en-US" sz="1400" dirty="0">
                <a:effectLst/>
                <a:latin typeface="Times New Roman" panose="02020603050405020304" pitchFamily="18" charset="0"/>
                <a:ea typeface="Arial Unicode MS"/>
                <a:sym typeface="+mn-ea"/>
              </a:rPr>
              <a:t>, 6(2), 112.</a:t>
            </a:r>
            <a:br>
              <a:rPr lang="en-US" sz="1400" dirty="0">
                <a:effectLst/>
                <a:latin typeface="Times New Roman" panose="02020603050405020304" pitchFamily="18" charset="0"/>
                <a:ea typeface="Arial Unicode MS"/>
              </a:rPr>
            </a:br>
            <a:br>
              <a:rPr lang="en-US" sz="1400" dirty="0">
                <a:effectLst/>
                <a:latin typeface="Times New Roman" panose="02020603050405020304" pitchFamily="18" charset="0"/>
                <a:ea typeface="Arial Unicode MS"/>
              </a:rPr>
            </a:br>
            <a:r>
              <a:rPr lang="en-US" sz="1400" dirty="0">
                <a:effectLst/>
                <a:latin typeface="Times New Roman" panose="02020603050405020304" pitchFamily="18" charset="0"/>
                <a:ea typeface="Arial Unicode MS"/>
                <a:sym typeface="+mn-ea"/>
              </a:rPr>
              <a:t>[13] </a:t>
            </a:r>
            <a:r>
              <a:rPr lang="en-US" sz="1400" dirty="0" err="1">
                <a:effectLst/>
                <a:latin typeface="Times New Roman" panose="02020603050405020304" pitchFamily="18" charset="0"/>
                <a:ea typeface="Arial Unicode MS"/>
                <a:sym typeface="+mn-ea"/>
              </a:rPr>
              <a:t>Ressan</a:t>
            </a:r>
            <a:r>
              <a:rPr lang="en-US" sz="1400" dirty="0">
                <a:effectLst/>
                <a:latin typeface="Times New Roman" panose="02020603050405020304" pitchFamily="18" charset="0"/>
                <a:ea typeface="Arial Unicode MS"/>
                <a:sym typeface="+mn-ea"/>
              </a:rPr>
              <a:t>, M. B., &amp; Hassan, R. F. (2022). Naive-Bayes family for sentiment analysis during COVID-19 pandemic and classification tweets. Indonesian Journal of Electrical Engineering and Computer Science, 28(1), 375.</a:t>
            </a:r>
            <a:br>
              <a:rPr lang="en-US" sz="1400" dirty="0">
                <a:effectLst/>
                <a:latin typeface="Times New Roman" panose="02020603050405020304" pitchFamily="18" charset="0"/>
                <a:ea typeface="Arial Unicode MS"/>
              </a:rPr>
            </a:br>
            <a:br>
              <a:rPr lang="en-US" sz="1400" dirty="0">
                <a:effectLst/>
                <a:latin typeface="Times New Roman" panose="02020603050405020304" pitchFamily="18" charset="0"/>
                <a:ea typeface="Arial Unicode MS"/>
              </a:rPr>
            </a:br>
            <a:r>
              <a:rPr lang="en-US" sz="1400" dirty="0">
                <a:effectLst/>
                <a:latin typeface="Times New Roman" panose="02020603050405020304" pitchFamily="18" charset="0"/>
                <a:ea typeface="Arial Unicode MS"/>
                <a:sym typeface="+mn-ea"/>
              </a:rPr>
              <a:t>[14] Bello, A., Ng, S. C., &amp; Leung, M. F. (2023). A BERT framework to sentiment analysis of tweets. Sensors, 23(1), 506.</a:t>
            </a:r>
            <a:br>
              <a:rPr lang="en-US" sz="1400" dirty="0">
                <a:effectLst/>
                <a:latin typeface="Times New Roman" panose="02020603050405020304" pitchFamily="18" charset="0"/>
                <a:ea typeface="Arial Unicode MS"/>
              </a:rPr>
            </a:br>
            <a:br>
              <a:rPr lang="en-US" sz="1400" dirty="0">
                <a:effectLst/>
                <a:latin typeface="Times New Roman" panose="02020603050405020304" pitchFamily="18" charset="0"/>
                <a:ea typeface="Arial Unicode MS"/>
              </a:rPr>
            </a:br>
            <a:r>
              <a:rPr lang="en-IN" sz="1400" dirty="0">
                <a:ln>
                  <a:noFill/>
                </a:ln>
                <a:effectLst/>
                <a:latin typeface="Times New Roman" panose="02020603050405020304" pitchFamily="18" charset="0"/>
                <a:ea typeface="Arial Unicode MS"/>
                <a:cs typeface="Times New Roman" panose="02020603050405020304" pitchFamily="18" charset="0"/>
                <a:sym typeface="+mn-ea"/>
              </a:rPr>
              <a:t>[15] Gaurav Umesh </a:t>
            </a:r>
            <a:r>
              <a:rPr lang="en-IN" sz="1400" dirty="0" err="1">
                <a:ln>
                  <a:noFill/>
                </a:ln>
                <a:effectLst/>
                <a:latin typeface="Times New Roman" panose="02020603050405020304" pitchFamily="18" charset="0"/>
                <a:ea typeface="Arial Unicode MS"/>
                <a:cs typeface="Times New Roman" panose="02020603050405020304" pitchFamily="18" charset="0"/>
                <a:sym typeface="+mn-ea"/>
              </a:rPr>
              <a:t>Awate</a:t>
            </a:r>
            <a:r>
              <a:rPr lang="en-IN" sz="1400" dirty="0">
                <a:ln>
                  <a:noFill/>
                </a:ln>
                <a:effectLst/>
                <a:latin typeface="Times New Roman" panose="02020603050405020304" pitchFamily="18" charset="0"/>
                <a:ea typeface="Arial Unicode MS"/>
                <a:cs typeface="Times New Roman" panose="02020603050405020304" pitchFamily="18" charset="0"/>
                <a:sym typeface="+mn-ea"/>
              </a:rPr>
              <a:t>, </a:t>
            </a:r>
            <a:r>
              <a:rPr lang="en-IN" sz="1400" dirty="0" err="1">
                <a:ln>
                  <a:noFill/>
                </a:ln>
                <a:effectLst/>
                <a:latin typeface="Times New Roman" panose="02020603050405020304" pitchFamily="18" charset="0"/>
                <a:ea typeface="Arial Unicode MS"/>
                <a:cs typeface="Times New Roman" panose="02020603050405020304" pitchFamily="18" charset="0"/>
                <a:sym typeface="+mn-ea"/>
              </a:rPr>
              <a:t>Rushikesh</a:t>
            </a:r>
            <a:r>
              <a:rPr lang="en-IN" sz="1400" dirty="0">
                <a:ln>
                  <a:noFill/>
                </a:ln>
                <a:effectLst/>
                <a:latin typeface="Times New Roman" panose="02020603050405020304" pitchFamily="18" charset="0"/>
                <a:ea typeface="Arial Unicode MS"/>
                <a:cs typeface="Times New Roman" panose="02020603050405020304" pitchFamily="18" charset="0"/>
                <a:sym typeface="+mn-ea"/>
              </a:rPr>
              <a:t> Sanjay </a:t>
            </a:r>
            <a:r>
              <a:rPr lang="en-IN" sz="1400" dirty="0" err="1">
                <a:ln>
                  <a:noFill/>
                </a:ln>
                <a:effectLst/>
                <a:latin typeface="Times New Roman" panose="02020603050405020304" pitchFamily="18" charset="0"/>
                <a:ea typeface="Arial Unicode MS"/>
                <a:cs typeface="Times New Roman" panose="02020603050405020304" pitchFamily="18" charset="0"/>
                <a:sym typeface="+mn-ea"/>
              </a:rPr>
              <a:t>Dhus</a:t>
            </a:r>
            <a:r>
              <a:rPr lang="en-IN" sz="1400" dirty="0">
                <a:ln>
                  <a:noFill/>
                </a:ln>
                <a:effectLst/>
                <a:latin typeface="Times New Roman" panose="02020603050405020304" pitchFamily="18" charset="0"/>
                <a:ea typeface="Arial Unicode MS"/>
                <a:cs typeface="Times New Roman" panose="02020603050405020304" pitchFamily="18" charset="0"/>
                <a:sym typeface="+mn-ea"/>
              </a:rPr>
              <a:t>, </a:t>
            </a:r>
            <a:r>
              <a:rPr lang="en-IN" sz="1400" dirty="0" err="1">
                <a:ln>
                  <a:noFill/>
                </a:ln>
                <a:effectLst/>
                <a:latin typeface="Times New Roman" panose="02020603050405020304" pitchFamily="18" charset="0"/>
                <a:ea typeface="Arial Unicode MS"/>
                <a:cs typeface="Times New Roman" panose="02020603050405020304" pitchFamily="18" charset="0"/>
                <a:sym typeface="+mn-ea"/>
              </a:rPr>
              <a:t>Sanket</a:t>
            </a:r>
            <a:r>
              <a:rPr lang="en-IN" sz="1400" dirty="0">
                <a:ln>
                  <a:noFill/>
                </a:ln>
                <a:effectLst/>
                <a:latin typeface="Times New Roman" panose="02020603050405020304" pitchFamily="18" charset="0"/>
                <a:ea typeface="Arial Unicode MS"/>
                <a:cs typeface="Times New Roman" panose="02020603050405020304" pitchFamily="18" charset="0"/>
                <a:sym typeface="+mn-ea"/>
              </a:rPr>
              <a:t> Rajendra Gaikwad, Rohit Ravindra </a:t>
            </a:r>
            <a:r>
              <a:rPr lang="en-IN" sz="1400" dirty="0" err="1">
                <a:ln>
                  <a:noFill/>
                </a:ln>
                <a:effectLst/>
                <a:latin typeface="Times New Roman" panose="02020603050405020304" pitchFamily="18" charset="0"/>
                <a:ea typeface="Arial Unicode MS"/>
                <a:cs typeface="Times New Roman" panose="02020603050405020304" pitchFamily="18" charset="0"/>
                <a:sym typeface="+mn-ea"/>
              </a:rPr>
              <a:t>Lonkar</a:t>
            </a:r>
            <a:r>
              <a:rPr lang="en-IN" sz="1400" dirty="0">
                <a:ln>
                  <a:noFill/>
                </a:ln>
                <a:effectLst/>
                <a:latin typeface="Times New Roman" panose="02020603050405020304" pitchFamily="18" charset="0"/>
                <a:ea typeface="Arial Unicode MS"/>
                <a:cs typeface="Times New Roman" panose="02020603050405020304" pitchFamily="18" charset="0"/>
                <a:sym typeface="+mn-ea"/>
              </a:rPr>
              <a:t>, Prof. S.R. Bhujbal(2024). Sentiment Analysis on Social Media.</a:t>
            </a:r>
            <a:br>
              <a:rPr lang="en-IN" sz="1400" b="1" dirty="0">
                <a:ln>
                  <a:noFill/>
                </a:ln>
                <a:effectLst/>
                <a:latin typeface="Times New Roman" panose="02020603050405020304" pitchFamily="18" charset="0"/>
                <a:ea typeface="Arial Unicode MS"/>
                <a:cs typeface="Arial Unicode MS"/>
              </a:rPr>
            </a:br>
            <a:r>
              <a:rPr lang="en-IN" sz="1400" dirty="0">
                <a:ln>
                  <a:noFill/>
                </a:ln>
                <a:effectLst/>
                <a:latin typeface="Times New Roman" panose="02020603050405020304" pitchFamily="18" charset="0"/>
                <a:ea typeface="Arial Unicode MS"/>
                <a:cs typeface="Times New Roman" panose="02020603050405020304" pitchFamily="18" charset="0"/>
                <a:sym typeface="+mn-ea"/>
              </a:rPr>
              <a:t> </a:t>
            </a:r>
            <a:br>
              <a:rPr lang="en-IN" sz="1400" b="1" dirty="0">
                <a:ln>
                  <a:noFill/>
                </a:ln>
                <a:effectLst/>
                <a:latin typeface="Times New Roman" panose="02020603050405020304" pitchFamily="18" charset="0"/>
                <a:ea typeface="Arial Unicode MS"/>
                <a:cs typeface="Arial Unicode MS"/>
              </a:rPr>
            </a:br>
            <a:r>
              <a:rPr lang="en-US" sz="1400" dirty="0">
                <a:ln>
                  <a:noFill/>
                </a:ln>
                <a:effectLst/>
                <a:latin typeface="Times New Roman" panose="02020603050405020304" pitchFamily="18" charset="0"/>
                <a:ea typeface="Arial Unicode MS"/>
                <a:cs typeface="Times New Roman" panose="02020603050405020304" pitchFamily="18" charset="0"/>
                <a:sym typeface="+mn-ea"/>
              </a:rPr>
              <a:t>[16] ‘The Power of Social Media: Connecting and Engaging in the Digital Age,’ Times of India, 2024. Available: https://timesofindia.indiatimes.com/readersblog/elrashidy-media-group/the-power-of-social-media-connecting-and-engaging-in-the-digital-age-50585/. [Accessed: 14/02/2024].</a:t>
            </a:r>
            <a:br>
              <a:rPr lang="en-IN" sz="1400" b="1" dirty="0">
                <a:ln>
                  <a:noFill/>
                </a:ln>
                <a:effectLst/>
                <a:latin typeface="Times New Roman" panose="02020603050405020304" pitchFamily="18" charset="0"/>
                <a:ea typeface="Arial Unicode MS"/>
                <a:cs typeface="Arial Unicode MS"/>
              </a:rPr>
            </a:br>
            <a:br>
              <a:rPr lang="en-IN" sz="1400" dirty="0">
                <a:effectLst/>
                <a:latin typeface="Times New Roman" panose="02020603050405020304" pitchFamily="18" charset="0"/>
                <a:ea typeface="Arial Unicode MS"/>
              </a:rPr>
            </a:br>
            <a:endParaRPr 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6530" y="2747264"/>
            <a:ext cx="1830705" cy="513080"/>
          </a:xfrm>
          <a:prstGeom prst="rect">
            <a:avLst/>
          </a:prstGeom>
        </p:spPr>
        <p:txBody>
          <a:bodyPr vert="horz" wrap="square" lIns="0" tIns="12700" rIns="0" bIns="0" rtlCol="0">
            <a:spAutoFit/>
          </a:bodyPr>
          <a:lstStyle/>
          <a:p>
            <a:pPr marL="12700">
              <a:lnSpc>
                <a:spcPct val="100000"/>
              </a:lnSpc>
              <a:spcBef>
                <a:spcPts val="100"/>
              </a:spcBef>
            </a:pPr>
            <a:r>
              <a:rPr sz="3200" spc="-5" dirty="0"/>
              <a:t>Questions?</a:t>
            </a:r>
            <a:endParaRPr sz="3200"/>
          </a:p>
        </p:txBody>
      </p:sp>
      <p:pic>
        <p:nvPicPr>
          <p:cNvPr id="3" name="object 3"/>
          <p:cNvPicPr/>
          <p:nvPr/>
        </p:nvPicPr>
        <p:blipFill>
          <a:blip r:embed="rId2" cstate="print"/>
          <a:stretch>
            <a:fillRect/>
          </a:stretch>
        </p:blipFill>
        <p:spPr>
          <a:xfrm>
            <a:off x="381000" y="457200"/>
            <a:ext cx="2237739" cy="755014"/>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590800" y="475615"/>
            <a:ext cx="3606800" cy="689610"/>
          </a:xfrm>
          <a:prstGeom prst="rect">
            <a:avLst/>
          </a:prstGeom>
        </p:spPr>
        <p:txBody>
          <a:bodyPr vert="horz" wrap="square" lIns="0" tIns="12700" rIns="0" bIns="0" rtlCol="0">
            <a:spAutoFit/>
          </a:bodyPr>
          <a:lstStyle/>
          <a:p>
            <a:pPr marL="770255">
              <a:lnSpc>
                <a:spcPct val="100000"/>
              </a:lnSpc>
              <a:spcBef>
                <a:spcPts val="100"/>
              </a:spcBef>
            </a:pPr>
            <a:r>
              <a:rPr spc="-5" dirty="0">
                <a:latin typeface="Times New Roman" panose="02020603050405020304"/>
                <a:cs typeface="Times New Roman" panose="02020603050405020304"/>
                <a:sym typeface="+mn-ea"/>
              </a:rPr>
              <a:t>Introduction</a:t>
            </a:r>
            <a:endParaRPr spc="-5" dirty="0"/>
          </a:p>
        </p:txBody>
      </p:sp>
      <p:sp>
        <p:nvSpPr>
          <p:cNvPr id="3" name="object 3"/>
          <p:cNvSpPr txBox="1"/>
          <p:nvPr/>
        </p:nvSpPr>
        <p:spPr>
          <a:xfrm>
            <a:off x="733425" y="1609090"/>
            <a:ext cx="7723505" cy="4213860"/>
          </a:xfrm>
          <a:prstGeom prst="rect">
            <a:avLst/>
          </a:prstGeom>
        </p:spPr>
        <p:txBody>
          <a:bodyPr vert="horz" wrap="square" lIns="0" tIns="12700" rIns="0" bIns="0" rtlCol="0">
            <a:spAutoFit/>
          </a:bodyPr>
          <a:lstStyle/>
          <a:p>
            <a:pPr marL="342900" indent="-34290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sym typeface="+mn-ea"/>
              </a:rPr>
              <a:t>Social media has become a major platform for people to connect, share information, and express themselves.</a:t>
            </a:r>
            <a:endParaRPr lang="en-US" sz="1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sym typeface="+mn-ea"/>
              </a:rPr>
              <a:t>This generates a massive amount of data that can be difficult to analyze and find valuable insights from.</a:t>
            </a:r>
            <a:endParaRPr lang="en-US" sz="1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sym typeface="+mn-ea"/>
              </a:rPr>
              <a:t>Sentiment analysis is a technology that uses artificial intelligence to interpret the emotions conveyed in social media content.</a:t>
            </a:r>
            <a:endParaRPr lang="en-US" sz="1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sym typeface="+mn-ea"/>
              </a:rPr>
              <a:t>The "Sentiment Analysis for Social Media" project aims to develop a system that can decipher the wide range of emotions expressed online.</a:t>
            </a:r>
            <a:endParaRPr lang="en-US" sz="1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sym typeface="+mn-ea"/>
              </a:rPr>
              <a:t>Understanding sentiment is important because social media significantly impacts public opinion, business reputation, and individual views.</a:t>
            </a:r>
            <a:endParaRPr lang="en-US" sz="1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sym typeface="+mn-ea"/>
              </a:rPr>
              <a:t>This project detecting positive or negative sentiment by using natural language processing and machine learning to provide a more comprehensive understanding of user sentiment. This allows businesses, organizations, and individuals to make better decisions and navigate the complexities of social media communication</a:t>
            </a:r>
            <a:endParaRPr sz="1400">
              <a:latin typeface="Times New Roman" panose="02020603050405020304"/>
              <a:cs typeface="Times New Roman" panose="02020603050405020304"/>
            </a:endParaRPr>
          </a:p>
        </p:txBody>
      </p:sp>
      <p:pic>
        <p:nvPicPr>
          <p:cNvPr id="4" name="object 4"/>
          <p:cNvPicPr/>
          <p:nvPr/>
        </p:nvPicPr>
        <p:blipFill>
          <a:blip r:embed="rId2" cstate="print"/>
          <a:stretch>
            <a:fillRect/>
          </a:stretch>
        </p:blipFill>
        <p:spPr>
          <a:xfrm>
            <a:off x="228600" y="553352"/>
            <a:ext cx="2237739" cy="755014"/>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93700" y="1981200"/>
            <a:ext cx="8119745" cy="3028950"/>
          </a:xfrm>
          <a:prstGeom prst="rect">
            <a:avLst/>
          </a:prstGeom>
        </p:spPr>
        <p:txBody>
          <a:bodyPr vert="horz" wrap="square" lIns="0" tIns="12700" rIns="0" bIns="0" rtlCol="0">
            <a:spAutoFit/>
          </a:bodyPr>
          <a:lstStyle/>
          <a:p>
            <a:pPr marL="770255">
              <a:lnSpc>
                <a:spcPct val="100000"/>
              </a:lnSpc>
              <a:spcBef>
                <a:spcPts val="100"/>
              </a:spcBef>
            </a:pPr>
            <a:r>
              <a:rPr sz="1400" b="1" spc="-5" dirty="0"/>
              <a:t>Manual Analysis</a:t>
            </a:r>
            <a:br>
              <a:rPr sz="1400" spc="-5" dirty="0"/>
            </a:br>
            <a:br>
              <a:rPr sz="1400" spc="-5" dirty="0"/>
            </a:br>
            <a:r>
              <a:rPr sz="1400" spc="-5" dirty="0"/>
              <a:t>Traditionally, sentiment analysis on social media involves manual inspection of posts, tweets, and comments, which is time-consuming and prone to human bias.</a:t>
            </a:r>
            <a:br>
              <a:rPr sz="1400" spc="-5" dirty="0"/>
            </a:br>
            <a:br>
              <a:rPr sz="1400" spc="-5" dirty="0"/>
            </a:br>
            <a:r>
              <a:rPr sz="1400" b="1" spc="-5" dirty="0"/>
              <a:t>Basic Analytical Tools</a:t>
            </a:r>
            <a:br>
              <a:rPr sz="1400" spc="-5" dirty="0"/>
            </a:br>
            <a:br>
              <a:rPr sz="1400" spc="-5" dirty="0"/>
            </a:br>
            <a:r>
              <a:rPr sz="1400" spc="-5" dirty="0"/>
              <a:t>Current tools provide limited insights, often only showing basic metrics like likes, shares, and comments without deeper sentiment analysis.</a:t>
            </a:r>
            <a:br>
              <a:rPr sz="1400" spc="-5" dirty="0"/>
            </a:br>
            <a:br>
              <a:rPr sz="1400" spc="-5" dirty="0"/>
            </a:br>
            <a:r>
              <a:rPr sz="1400" b="1" spc="-5" dirty="0"/>
              <a:t>Data Overload</a:t>
            </a:r>
            <a:br>
              <a:rPr sz="1400" spc="-5" dirty="0"/>
            </a:br>
            <a:br>
              <a:rPr sz="1400" spc="-5" dirty="0"/>
            </a:br>
            <a:r>
              <a:rPr sz="1400" spc="-5" dirty="0"/>
              <a:t>With the massive volume of social media data, existing systems struggle to process and analyze data in real-time, making it challenging to gain timely insights.</a:t>
            </a:r>
          </a:p>
        </p:txBody>
      </p:sp>
      <p:sp>
        <p:nvSpPr>
          <p:cNvPr id="3" name="object 3"/>
          <p:cNvSpPr txBox="1"/>
          <p:nvPr/>
        </p:nvSpPr>
        <p:spPr>
          <a:xfrm>
            <a:off x="3276600" y="609600"/>
            <a:ext cx="2689860" cy="504825"/>
          </a:xfrm>
          <a:prstGeom prst="rect">
            <a:avLst/>
          </a:prstGeom>
        </p:spPr>
        <p:txBody>
          <a:bodyPr vert="horz" wrap="square" lIns="0" tIns="12700" rIns="0" bIns="0" rtlCol="0">
            <a:spAutoFit/>
          </a:bodyPr>
          <a:lstStyle/>
          <a:p>
            <a:pPr marL="12700">
              <a:lnSpc>
                <a:spcPct val="100000"/>
              </a:lnSpc>
              <a:spcBef>
                <a:spcPts val="100"/>
              </a:spcBef>
            </a:pPr>
            <a:r>
              <a:rPr sz="3200" spc="-10" dirty="0">
                <a:latin typeface="Times New Roman" panose="02020603050405020304"/>
                <a:cs typeface="Times New Roman" panose="02020603050405020304"/>
              </a:rPr>
              <a:t>Existing</a:t>
            </a:r>
            <a:r>
              <a:rPr sz="3200" spc="-85" dirty="0">
                <a:latin typeface="Times New Roman" panose="02020603050405020304"/>
                <a:cs typeface="Times New Roman" panose="02020603050405020304"/>
              </a:rPr>
              <a:t> </a:t>
            </a:r>
            <a:r>
              <a:rPr sz="3200" spc="-5" dirty="0">
                <a:latin typeface="Times New Roman" panose="02020603050405020304"/>
                <a:cs typeface="Times New Roman" panose="02020603050405020304"/>
              </a:rPr>
              <a:t>System</a:t>
            </a:r>
            <a:endParaRPr sz="3200">
              <a:latin typeface="Times New Roman" panose="02020603050405020304"/>
              <a:cs typeface="Times New Roman" panose="02020603050405020304"/>
            </a:endParaRPr>
          </a:p>
        </p:txBody>
      </p:sp>
      <p:pic>
        <p:nvPicPr>
          <p:cNvPr id="4" name="object 4"/>
          <p:cNvPicPr/>
          <p:nvPr/>
        </p:nvPicPr>
        <p:blipFill>
          <a:blip r:embed="rId2" cstate="print"/>
          <a:stretch>
            <a:fillRect/>
          </a:stretch>
        </p:blipFill>
        <p:spPr>
          <a:xfrm>
            <a:off x="228600" y="553352"/>
            <a:ext cx="2237739" cy="755014"/>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785" y="1219454"/>
            <a:ext cx="5584190" cy="513080"/>
          </a:xfrm>
          <a:prstGeom prst="rect">
            <a:avLst/>
          </a:prstGeom>
        </p:spPr>
        <p:txBody>
          <a:bodyPr vert="horz" wrap="square" lIns="0" tIns="12700" rIns="0" bIns="0" rtlCol="0">
            <a:spAutoFit/>
          </a:bodyPr>
          <a:lstStyle/>
          <a:p>
            <a:pPr marL="12700">
              <a:lnSpc>
                <a:spcPct val="100000"/>
              </a:lnSpc>
              <a:spcBef>
                <a:spcPts val="100"/>
              </a:spcBef>
            </a:pPr>
            <a:r>
              <a:rPr sz="3200" spc="-5" dirty="0"/>
              <a:t>Problem</a:t>
            </a:r>
            <a:r>
              <a:rPr sz="3200" spc="-30" dirty="0"/>
              <a:t> </a:t>
            </a:r>
            <a:r>
              <a:rPr sz="3200" spc="-5" dirty="0"/>
              <a:t>statement</a:t>
            </a:r>
            <a:r>
              <a:rPr sz="3200" spc="-30" dirty="0"/>
              <a:t> </a:t>
            </a:r>
            <a:r>
              <a:rPr sz="3200" spc="-10" dirty="0"/>
              <a:t>and</a:t>
            </a:r>
            <a:r>
              <a:rPr sz="3200" spc="-35" dirty="0"/>
              <a:t> </a:t>
            </a:r>
            <a:r>
              <a:rPr sz="3200" spc="-5" dirty="0"/>
              <a:t>Objectives</a:t>
            </a:r>
            <a:endParaRPr sz="3200"/>
          </a:p>
        </p:txBody>
      </p:sp>
      <p:pic>
        <p:nvPicPr>
          <p:cNvPr id="3" name="object 3"/>
          <p:cNvPicPr/>
          <p:nvPr/>
        </p:nvPicPr>
        <p:blipFill>
          <a:blip r:embed="rId2" cstate="print"/>
          <a:stretch>
            <a:fillRect/>
          </a:stretch>
        </p:blipFill>
        <p:spPr>
          <a:xfrm>
            <a:off x="381000" y="457200"/>
            <a:ext cx="2237739" cy="755014"/>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6" name="Text Box 5"/>
          <p:cNvSpPr txBox="1"/>
          <p:nvPr/>
        </p:nvSpPr>
        <p:spPr>
          <a:xfrm>
            <a:off x="530225" y="2209800"/>
            <a:ext cx="8109585" cy="1949450"/>
          </a:xfrm>
          <a:prstGeom prst="rect">
            <a:avLst/>
          </a:prstGeom>
          <a:noFill/>
        </p:spPr>
        <p:txBody>
          <a:bodyPr wrap="square" rtlCol="0">
            <a:noAutofit/>
          </a:bodyPr>
          <a:lstStyle/>
          <a:p>
            <a:pPr algn="just">
              <a:lnSpc>
                <a:spcPct val="100000"/>
              </a:lnSpc>
            </a:pPr>
            <a:r>
              <a:rPr lang="en-US" sz="1600" dirty="0">
                <a:ln>
                  <a:noFill/>
                </a:ln>
                <a:effectLst/>
                <a:latin typeface="Times New Roman" panose="02020603050405020304" pitchFamily="18" charset="0"/>
                <a:ea typeface="Arial Unicode MS"/>
                <a:cs typeface="Times New Roman" panose="02020603050405020304" pitchFamily="18" charset="0"/>
                <a:sym typeface="+mn-ea"/>
              </a:rPr>
              <a:t>In the current digital age, social media platforms have become a significant source of public opinion and customer feedback. </a:t>
            </a:r>
            <a:endParaRPr lang="en-US" sz="1600" b="0" dirty="0">
              <a:ln>
                <a:noFill/>
              </a:ln>
              <a:effectLst/>
              <a:latin typeface="Times New Roman" panose="02020603050405020304" pitchFamily="18" charset="0"/>
              <a:ea typeface="Arial Unicode MS"/>
              <a:cs typeface="Times New Roman" panose="02020603050405020304" pitchFamily="18" charset="0"/>
            </a:endParaRPr>
          </a:p>
          <a:p>
            <a:pPr algn="just">
              <a:lnSpc>
                <a:spcPct val="100000"/>
              </a:lnSpc>
            </a:pPr>
            <a:r>
              <a:rPr lang="en-US" sz="1600" dirty="0">
                <a:ln>
                  <a:noFill/>
                </a:ln>
                <a:effectLst/>
                <a:latin typeface="Times New Roman" panose="02020603050405020304" pitchFamily="18" charset="0"/>
                <a:ea typeface="Arial Unicode MS"/>
                <a:cs typeface="Times New Roman" panose="02020603050405020304" pitchFamily="18" charset="0"/>
                <a:sym typeface="+mn-ea"/>
              </a:rPr>
              <a:t>The challenge lies in harnessing this vast amount of data to gain valuable insights into how an organization’s products, services, or brand are perceived by customers</a:t>
            </a:r>
            <a:r>
              <a:rPr lang="en-US" sz="1600" b="1" dirty="0">
                <a:ln>
                  <a:noFill/>
                </a:ln>
                <a:effectLst/>
                <a:latin typeface="Times New Roman" panose="02020603050405020304" pitchFamily="18" charset="0"/>
                <a:ea typeface="Arial Unicode MS"/>
                <a:cs typeface="Times New Roman" panose="02020603050405020304" pitchFamily="18" charset="0"/>
                <a:sym typeface="+mn-ea"/>
              </a:rPr>
              <a:t>. </a:t>
            </a:r>
            <a:endParaRPr lang="en-IN" sz="1600" b="1" dirty="0">
              <a:ln>
                <a:noFill/>
              </a:ln>
              <a:effectLst/>
              <a:latin typeface="Times New Roman" panose="02020603050405020304" pitchFamily="18" charset="0"/>
              <a:ea typeface="Arial Unicode MS"/>
              <a:cs typeface="Arial Unicode MS"/>
            </a:endParaRPr>
          </a:p>
          <a:p>
            <a:r>
              <a:rPr lang="en-US" sz="1600" dirty="0">
                <a:effectLst/>
                <a:latin typeface="Times New Roman" panose="02020603050405020304" pitchFamily="18" charset="0"/>
                <a:ea typeface="Arial Unicode MS"/>
                <a:sym typeface="+mn-ea"/>
              </a:rPr>
              <a:t>Social media platforms can provide valuable insights into how customers perceive an organization's products, services, or brand through data.</a:t>
            </a:r>
            <a:endParaRPr lang="en-US" sz="1600" dirty="0">
              <a:effectLst/>
              <a:latin typeface="Times New Roman" panose="02020603050405020304" pitchFamily="18" charset="0"/>
              <a:ea typeface="Arial Unicode MS"/>
            </a:endParaRPr>
          </a:p>
          <a:p>
            <a:pPr algn="just">
              <a:lnSpc>
                <a:spcPct val="150000"/>
              </a:lnSpc>
            </a:pPr>
            <a:r>
              <a:rPr lang="en-IN" sz="1600" dirty="0">
                <a:ln>
                  <a:noFill/>
                </a:ln>
                <a:effectLst/>
                <a:latin typeface="Times New Roman" panose="02020603050405020304" pitchFamily="18" charset="0"/>
                <a:ea typeface="Arial Unicode MS"/>
                <a:cs typeface="Arial Unicode MS"/>
                <a:sym typeface="+mn-ea"/>
              </a:rPr>
              <a:t>Also having a user-friendly interface to visualize the results of the sentiment analysis.</a:t>
            </a:r>
            <a:endParaRPr lang="en-IN" sz="1600" b="1" dirty="0">
              <a:ln>
                <a:noFill/>
              </a:ln>
              <a:effectLst/>
              <a:latin typeface="Times New Roman" panose="02020603050405020304" pitchFamily="18" charset="0"/>
              <a:ea typeface="Arial Unicode MS"/>
              <a:cs typeface="Arial Unicode MS"/>
            </a:endParaRPr>
          </a:p>
          <a:p>
            <a:endParaRPr lang="en-IN" sz="1600" dirty="0"/>
          </a:p>
          <a:p>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438400" y="685800"/>
            <a:ext cx="4693285" cy="566420"/>
          </a:xfrm>
          <a:prstGeom prst="rect">
            <a:avLst/>
          </a:prstGeom>
        </p:spPr>
        <p:txBody>
          <a:bodyPr vert="horz" wrap="square" lIns="0" tIns="12700" rIns="0" bIns="0" rtlCol="0">
            <a:spAutoFit/>
          </a:bodyPr>
          <a:lstStyle/>
          <a:p>
            <a:pPr marL="770255">
              <a:lnSpc>
                <a:spcPct val="100000"/>
              </a:lnSpc>
              <a:spcBef>
                <a:spcPts val="100"/>
              </a:spcBef>
            </a:pPr>
            <a:r>
              <a:rPr sz="3600" spc="-5" dirty="0">
                <a:latin typeface="Times New Roman" panose="02020603050405020304"/>
                <a:cs typeface="Times New Roman" panose="02020603050405020304"/>
                <a:sym typeface="+mn-ea"/>
              </a:rPr>
              <a:t>Proposed</a:t>
            </a:r>
            <a:r>
              <a:rPr sz="3600" spc="-85" dirty="0">
                <a:latin typeface="Times New Roman" panose="02020603050405020304"/>
                <a:cs typeface="Times New Roman" panose="02020603050405020304"/>
                <a:sym typeface="+mn-ea"/>
              </a:rPr>
              <a:t> </a:t>
            </a:r>
            <a:r>
              <a:rPr sz="3600" spc="-5" dirty="0">
                <a:latin typeface="Times New Roman" panose="02020603050405020304"/>
                <a:cs typeface="Times New Roman" panose="02020603050405020304"/>
                <a:sym typeface="+mn-ea"/>
              </a:rPr>
              <a:t>System</a:t>
            </a:r>
            <a:endParaRPr sz="3600" spc="-5" dirty="0"/>
          </a:p>
        </p:txBody>
      </p:sp>
      <p:sp>
        <p:nvSpPr>
          <p:cNvPr id="3" name="object 3"/>
          <p:cNvSpPr txBox="1"/>
          <p:nvPr/>
        </p:nvSpPr>
        <p:spPr>
          <a:xfrm>
            <a:off x="733425" y="1676400"/>
            <a:ext cx="7675880" cy="3688080"/>
          </a:xfrm>
          <a:prstGeom prst="rect">
            <a:avLst/>
          </a:prstGeom>
        </p:spPr>
        <p:txBody>
          <a:bodyPr vert="horz" wrap="square" lIns="0" tIns="12700" rIns="0" bIns="0" rtlCol="0">
            <a:spAutoFit/>
          </a:bodyPr>
          <a:lstStyle/>
          <a:p>
            <a:pPr algn="just">
              <a:buFont typeface="+mj-lt"/>
              <a:buAutoNum type="arabicPeriod"/>
            </a:pPr>
            <a:r>
              <a:rPr lang="en-IN" sz="1400" b="1" dirty="0">
                <a:effectLst/>
                <a:latin typeface="Times New Roman" panose="02020603050405020304" pitchFamily="18" charset="0"/>
                <a:cs typeface="Times New Roman" panose="02020603050405020304" pitchFamily="18" charset="0"/>
                <a:sym typeface="+mn-ea"/>
              </a:rPr>
              <a:t>Data Preparation</a:t>
            </a:r>
            <a:r>
              <a:rPr lang="en-IN" sz="1400" dirty="0">
                <a:effectLst/>
                <a:latin typeface="Times New Roman" panose="02020603050405020304" pitchFamily="18" charset="0"/>
                <a:cs typeface="Times New Roman" panose="02020603050405020304" pitchFamily="18" charset="0"/>
                <a:sym typeface="+mn-ea"/>
              </a:rPr>
              <a:t>:</a:t>
            </a:r>
            <a:endParaRPr lang="en-IN" sz="1400"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sz="1400" dirty="0">
                <a:effectLst/>
                <a:latin typeface="Times New Roman" panose="02020603050405020304" pitchFamily="18" charset="0"/>
                <a:cs typeface="Times New Roman" panose="02020603050405020304" pitchFamily="18" charset="0"/>
                <a:sym typeface="+mn-ea"/>
              </a:rPr>
              <a:t>Load dataset.</a:t>
            </a:r>
            <a:endParaRPr lang="en-IN" sz="1400"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sz="1400" dirty="0">
                <a:effectLst/>
                <a:latin typeface="Times New Roman" panose="02020603050405020304" pitchFamily="18" charset="0"/>
                <a:cs typeface="Times New Roman" panose="02020603050405020304" pitchFamily="18" charset="0"/>
                <a:sym typeface="+mn-ea"/>
              </a:rPr>
              <a:t>Split into training and testing data.</a:t>
            </a:r>
            <a:endParaRPr lang="en-IN" sz="1400"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IN" sz="1400" b="1" dirty="0">
                <a:effectLst/>
                <a:latin typeface="Times New Roman" panose="02020603050405020304" pitchFamily="18" charset="0"/>
                <a:cs typeface="Times New Roman" panose="02020603050405020304" pitchFamily="18" charset="0"/>
                <a:sym typeface="+mn-ea"/>
              </a:rPr>
              <a:t>Model Architecture</a:t>
            </a:r>
            <a:r>
              <a:rPr lang="en-IN" sz="1400" dirty="0">
                <a:effectLst/>
                <a:latin typeface="Times New Roman" panose="02020603050405020304" pitchFamily="18" charset="0"/>
                <a:cs typeface="Times New Roman" panose="02020603050405020304" pitchFamily="18" charset="0"/>
                <a:sym typeface="+mn-ea"/>
              </a:rPr>
              <a:t>:</a:t>
            </a:r>
            <a:endParaRPr lang="en-IN" sz="1400"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sz="1400" dirty="0">
                <a:effectLst/>
                <a:latin typeface="Times New Roman" panose="02020603050405020304" pitchFamily="18" charset="0"/>
                <a:cs typeface="Times New Roman" panose="02020603050405020304" pitchFamily="18" charset="0"/>
                <a:sym typeface="+mn-ea"/>
              </a:rPr>
              <a:t>Define Sequential model.</a:t>
            </a:r>
            <a:endParaRPr lang="en-IN" sz="1400"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sz="1400" dirty="0">
                <a:effectLst/>
                <a:latin typeface="Times New Roman" panose="02020603050405020304" pitchFamily="18" charset="0"/>
                <a:cs typeface="Times New Roman" panose="02020603050405020304" pitchFamily="18" charset="0"/>
                <a:sym typeface="+mn-ea"/>
              </a:rPr>
              <a:t>Add Embedding layer.</a:t>
            </a:r>
            <a:endParaRPr lang="en-IN" sz="1400"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sz="1400" dirty="0">
                <a:effectLst/>
                <a:latin typeface="Times New Roman" panose="02020603050405020304" pitchFamily="18" charset="0"/>
                <a:cs typeface="Times New Roman" panose="02020603050405020304" pitchFamily="18" charset="0"/>
                <a:sym typeface="+mn-ea"/>
              </a:rPr>
              <a:t>Add Dropout layer for overfitting prevention.</a:t>
            </a:r>
            <a:endParaRPr lang="en-IN" sz="1400"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sz="1400" dirty="0">
                <a:effectLst/>
                <a:latin typeface="Times New Roman" panose="02020603050405020304" pitchFamily="18" charset="0"/>
                <a:cs typeface="Times New Roman" panose="02020603050405020304" pitchFamily="18" charset="0"/>
                <a:sym typeface="+mn-ea"/>
              </a:rPr>
              <a:t>Add LSTM layer.</a:t>
            </a:r>
            <a:endParaRPr lang="en-IN" sz="1400"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sz="1400" dirty="0">
                <a:effectLst/>
                <a:latin typeface="Times New Roman" panose="02020603050405020304" pitchFamily="18" charset="0"/>
                <a:cs typeface="Times New Roman" panose="02020603050405020304" pitchFamily="18" charset="0"/>
                <a:sym typeface="+mn-ea"/>
              </a:rPr>
              <a:t>Add another Dropout layer.</a:t>
            </a:r>
            <a:endParaRPr lang="en-IN" sz="1400"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sz="1400" dirty="0">
                <a:effectLst/>
                <a:latin typeface="Times New Roman" panose="02020603050405020304" pitchFamily="18" charset="0"/>
                <a:cs typeface="Times New Roman" panose="02020603050405020304" pitchFamily="18" charset="0"/>
                <a:sym typeface="+mn-ea"/>
              </a:rPr>
              <a:t>Add Dense output layer with sigmoid activation.</a:t>
            </a:r>
            <a:endParaRPr lang="en-IN" sz="1400"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IN" sz="1400" b="1" dirty="0">
                <a:effectLst/>
                <a:latin typeface="Times New Roman" panose="02020603050405020304" pitchFamily="18" charset="0"/>
                <a:cs typeface="Times New Roman" panose="02020603050405020304" pitchFamily="18" charset="0"/>
                <a:sym typeface="+mn-ea"/>
              </a:rPr>
              <a:t>Model Compilation</a:t>
            </a:r>
            <a:r>
              <a:rPr lang="en-IN" sz="1400" dirty="0">
                <a:effectLst/>
                <a:latin typeface="Times New Roman" panose="02020603050405020304" pitchFamily="18" charset="0"/>
                <a:cs typeface="Times New Roman" panose="02020603050405020304" pitchFamily="18" charset="0"/>
                <a:sym typeface="+mn-ea"/>
              </a:rPr>
              <a:t>:</a:t>
            </a:r>
            <a:endParaRPr lang="en-IN" sz="1400"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sz="1400" dirty="0">
                <a:effectLst/>
                <a:latin typeface="Times New Roman" panose="02020603050405020304" pitchFamily="18" charset="0"/>
                <a:cs typeface="Times New Roman" panose="02020603050405020304" pitchFamily="18" charset="0"/>
                <a:sym typeface="+mn-ea"/>
              </a:rPr>
              <a:t>Compile model with appropriate function, optimization algorithm, and accuracy metric.</a:t>
            </a:r>
            <a:endParaRPr lang="en-IN" sz="1400"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IN" sz="1400" b="1" dirty="0">
                <a:effectLst/>
                <a:latin typeface="Times New Roman" panose="02020603050405020304" pitchFamily="18" charset="0"/>
                <a:cs typeface="Times New Roman" panose="02020603050405020304" pitchFamily="18" charset="0"/>
                <a:sym typeface="+mn-ea"/>
              </a:rPr>
              <a:t>Model Training</a:t>
            </a:r>
            <a:r>
              <a:rPr lang="en-IN" sz="1400" dirty="0">
                <a:effectLst/>
                <a:latin typeface="Times New Roman" panose="02020603050405020304" pitchFamily="18" charset="0"/>
                <a:cs typeface="Times New Roman" panose="02020603050405020304" pitchFamily="18" charset="0"/>
                <a:sym typeface="+mn-ea"/>
              </a:rPr>
              <a:t>:</a:t>
            </a:r>
            <a:endParaRPr lang="en-IN" sz="1400"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sz="1400" dirty="0">
                <a:effectLst/>
                <a:latin typeface="Times New Roman" panose="02020603050405020304" pitchFamily="18" charset="0"/>
                <a:cs typeface="Times New Roman" panose="02020603050405020304" pitchFamily="18" charset="0"/>
                <a:sym typeface="+mn-ea"/>
              </a:rPr>
              <a:t>Train model on training data, validate with test data.</a:t>
            </a:r>
            <a:endParaRPr lang="en-IN" sz="1400"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IN" sz="1400" b="1" dirty="0">
                <a:effectLst/>
                <a:latin typeface="Times New Roman" panose="02020603050405020304" pitchFamily="18" charset="0"/>
                <a:cs typeface="Times New Roman" panose="02020603050405020304" pitchFamily="18" charset="0"/>
                <a:sym typeface="+mn-ea"/>
              </a:rPr>
              <a:t>Model Evaluation</a:t>
            </a:r>
            <a:r>
              <a:rPr lang="en-IN" sz="1400" dirty="0">
                <a:effectLst/>
                <a:latin typeface="Times New Roman" panose="02020603050405020304" pitchFamily="18" charset="0"/>
                <a:cs typeface="Times New Roman" panose="02020603050405020304" pitchFamily="18" charset="0"/>
                <a:sym typeface="+mn-ea"/>
              </a:rPr>
              <a:t>:</a:t>
            </a:r>
            <a:endParaRPr lang="en-IN" sz="1400"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sz="1400" dirty="0">
                <a:effectLst/>
                <a:latin typeface="Times New Roman" panose="02020603050405020304" pitchFamily="18" charset="0"/>
                <a:cs typeface="Times New Roman" panose="02020603050405020304" pitchFamily="18" charset="0"/>
                <a:sym typeface="+mn-ea"/>
              </a:rPr>
              <a:t>Evaluate model performance on test data.</a:t>
            </a:r>
            <a:endParaRPr lang="en-IN" sz="1400" b="0" i="0" dirty="0">
              <a:effectLst/>
              <a:latin typeface="Times New Roman" panose="02020603050405020304" pitchFamily="18" charset="0"/>
              <a:cs typeface="Times New Roman" panose="02020603050405020304" pitchFamily="18" charset="0"/>
            </a:endParaRPr>
          </a:p>
          <a:p>
            <a:pPr marL="12700">
              <a:lnSpc>
                <a:spcPct val="100000"/>
              </a:lnSpc>
              <a:spcBef>
                <a:spcPts val="100"/>
              </a:spcBef>
            </a:pPr>
            <a:endParaRPr sz="1400">
              <a:latin typeface="Times New Roman" panose="02020603050405020304"/>
              <a:cs typeface="Times New Roman" panose="02020603050405020304"/>
            </a:endParaRPr>
          </a:p>
        </p:txBody>
      </p:sp>
      <p:pic>
        <p:nvPicPr>
          <p:cNvPr id="4" name="object 4"/>
          <p:cNvPicPr/>
          <p:nvPr/>
        </p:nvPicPr>
        <p:blipFill>
          <a:blip r:embed="rId2" cstate="print"/>
          <a:stretch>
            <a:fillRect/>
          </a:stretch>
        </p:blipFill>
        <p:spPr>
          <a:xfrm>
            <a:off x="228600" y="553352"/>
            <a:ext cx="2237739" cy="755014"/>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371346"/>
            <a:ext cx="7772400" cy="452119"/>
          </a:xfrm>
          <a:prstGeom prst="rect">
            <a:avLst/>
          </a:prstGeom>
        </p:spPr>
        <p:txBody>
          <a:bodyPr vert="horz" wrap="square" lIns="0" tIns="12700" rIns="0" bIns="0" rtlCol="0">
            <a:spAutoFit/>
          </a:bodyPr>
          <a:lstStyle/>
          <a:p>
            <a:pPr marL="428625">
              <a:lnSpc>
                <a:spcPct val="100000"/>
              </a:lnSpc>
              <a:spcBef>
                <a:spcPts val="100"/>
              </a:spcBef>
            </a:pPr>
            <a:r>
              <a:rPr spc="-5" dirty="0"/>
              <a:t>Architecture/Block</a:t>
            </a:r>
            <a:r>
              <a:rPr spc="-25" dirty="0"/>
              <a:t> </a:t>
            </a:r>
            <a:r>
              <a:rPr spc="-5" dirty="0"/>
              <a:t>Diagram</a:t>
            </a:r>
            <a:r>
              <a:rPr spc="-20" dirty="0"/>
              <a:t> </a:t>
            </a:r>
            <a:r>
              <a:rPr dirty="0"/>
              <a:t>of</a:t>
            </a:r>
            <a:r>
              <a:rPr spc="-15" dirty="0"/>
              <a:t> </a:t>
            </a:r>
            <a:r>
              <a:rPr spc="-5" dirty="0"/>
              <a:t>the</a:t>
            </a:r>
            <a:r>
              <a:rPr spc="-20" dirty="0"/>
              <a:t> </a:t>
            </a:r>
            <a:r>
              <a:rPr dirty="0"/>
              <a:t>proposed</a:t>
            </a:r>
            <a:r>
              <a:rPr spc="-15" dirty="0"/>
              <a:t> </a:t>
            </a:r>
            <a:r>
              <a:rPr spc="-5" dirty="0"/>
              <a:t>model</a:t>
            </a:r>
          </a:p>
        </p:txBody>
      </p:sp>
      <p:pic>
        <p:nvPicPr>
          <p:cNvPr id="3" name="object 3"/>
          <p:cNvPicPr/>
          <p:nvPr/>
        </p:nvPicPr>
        <p:blipFill>
          <a:blip r:embed="rId2" cstate="print"/>
          <a:stretch>
            <a:fillRect/>
          </a:stretch>
        </p:blipFill>
        <p:spPr>
          <a:xfrm>
            <a:off x="381000" y="457200"/>
            <a:ext cx="2237739" cy="755014"/>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pic>
        <p:nvPicPr>
          <p:cNvPr id="6" name="Content Placeholder 5"/>
          <p:cNvPicPr>
            <a:picLocks noGrp="1" noChangeAspect="1"/>
          </p:cNvPicPr>
          <p:nvPr>
            <p:ph idx="1"/>
          </p:nvPr>
        </p:nvPicPr>
        <p:blipFill>
          <a:blip r:embed="rId3"/>
          <a:srcRect t="10965" b="7239"/>
          <a:stretch>
            <a:fillRect/>
          </a:stretch>
        </p:blipFill>
        <p:spPr>
          <a:xfrm>
            <a:off x="76200" y="2047875"/>
            <a:ext cx="8943975" cy="4419600"/>
          </a:xfrm>
        </p:spPr>
      </p:pic>
      <p:pic>
        <p:nvPicPr>
          <p:cNvPr id="4" name="Picture 3">
            <a:extLst>
              <a:ext uri="{FF2B5EF4-FFF2-40B4-BE49-F238E27FC236}">
                <a16:creationId xmlns:a16="http://schemas.microsoft.com/office/drawing/2014/main" id="{58DB4C0E-8190-7DAB-C07E-E470FA4E4F24}"/>
              </a:ext>
            </a:extLst>
          </p:cNvPr>
          <p:cNvPicPr>
            <a:picLocks noChangeAspect="1"/>
          </p:cNvPicPr>
          <p:nvPr/>
        </p:nvPicPr>
        <p:blipFill>
          <a:blip r:embed="rId4"/>
          <a:stretch>
            <a:fillRect/>
          </a:stretch>
        </p:blipFill>
        <p:spPr>
          <a:xfrm>
            <a:off x="0" y="1212214"/>
            <a:ext cx="9144000" cy="47885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533146"/>
            <a:ext cx="5203190" cy="452120"/>
          </a:xfrm>
          <a:prstGeom prst="rect">
            <a:avLst/>
          </a:prstGeom>
        </p:spPr>
        <p:txBody>
          <a:bodyPr vert="horz" wrap="square" lIns="0" tIns="12700" rIns="0" bIns="0" rtlCol="0">
            <a:spAutoFit/>
          </a:bodyPr>
          <a:lstStyle/>
          <a:p>
            <a:pPr marL="12700">
              <a:lnSpc>
                <a:spcPct val="100000"/>
              </a:lnSpc>
              <a:spcBef>
                <a:spcPts val="100"/>
              </a:spcBef>
            </a:pPr>
            <a:r>
              <a:rPr dirty="0"/>
              <a:t>Intermediate</a:t>
            </a:r>
            <a:r>
              <a:rPr spc="-30" dirty="0"/>
              <a:t> </a:t>
            </a:r>
            <a:r>
              <a:rPr spc="-10" dirty="0"/>
              <a:t>Results</a:t>
            </a:r>
            <a:r>
              <a:rPr spc="-35" dirty="0"/>
              <a:t> </a:t>
            </a:r>
            <a:r>
              <a:rPr spc="-5" dirty="0"/>
              <a:t>and</a:t>
            </a:r>
            <a:r>
              <a:rPr spc="-30" dirty="0"/>
              <a:t> </a:t>
            </a:r>
            <a:r>
              <a:rPr spc="-5" dirty="0"/>
              <a:t>Discussion</a:t>
            </a:r>
          </a:p>
        </p:txBody>
      </p:sp>
      <p:pic>
        <p:nvPicPr>
          <p:cNvPr id="3" name="object 3"/>
          <p:cNvPicPr/>
          <p:nvPr/>
        </p:nvPicPr>
        <p:blipFill>
          <a:blip r:embed="rId3" cstate="print"/>
          <a:stretch>
            <a:fillRect/>
          </a:stretch>
        </p:blipFill>
        <p:spPr>
          <a:xfrm>
            <a:off x="381000" y="457200"/>
            <a:ext cx="2237739" cy="755014"/>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
        <p:nvSpPr>
          <p:cNvPr id="6" name="Text Box 5"/>
          <p:cNvSpPr txBox="1"/>
          <p:nvPr/>
        </p:nvSpPr>
        <p:spPr>
          <a:xfrm>
            <a:off x="609600" y="1524000"/>
            <a:ext cx="5444490" cy="521970"/>
          </a:xfrm>
          <a:prstGeom prst="rect">
            <a:avLst/>
          </a:prstGeom>
          <a:noFill/>
        </p:spPr>
        <p:txBody>
          <a:bodyPr wrap="square" rtlCol="0">
            <a:spAutoFit/>
          </a:bodyPr>
          <a:lstStyle/>
          <a:p>
            <a:r>
              <a:rPr lang="en-IN" sz="1400" dirty="0">
                <a:solidFill>
                  <a:srgbClr val="000000"/>
                </a:solidFill>
                <a:effectLst/>
                <a:latin typeface="Times New Roman" panose="02020603050405020304" pitchFamily="18" charset="0"/>
                <a:ea typeface="Times New Roman" panose="02020603050405020304" pitchFamily="18" charset="0"/>
                <a:sym typeface="+mn-ea"/>
              </a:rPr>
              <a:t>Table 1: </a:t>
            </a:r>
            <a:r>
              <a:rPr lang="en-US" sz="1400" dirty="0">
                <a:solidFill>
                  <a:srgbClr val="000000"/>
                </a:solidFill>
                <a:effectLst/>
                <a:latin typeface="Times New Roman" panose="02020603050405020304" pitchFamily="18" charset="0"/>
                <a:ea typeface="Times New Roman" panose="02020603050405020304" pitchFamily="18" charset="0"/>
                <a:sym typeface="+mn-ea"/>
              </a:rPr>
              <a:t>Performance Metrics of LSTM Model for review dataset:</a:t>
            </a:r>
            <a:endParaRPr lang="en-IN" sz="1400" dirty="0">
              <a:effectLst/>
            </a:endParaRPr>
          </a:p>
          <a:p>
            <a:endParaRPr lang="en-US" sz="1400"/>
          </a:p>
        </p:txBody>
      </p:sp>
      <p:graphicFrame>
        <p:nvGraphicFramePr>
          <p:cNvPr id="7" name="Table 6"/>
          <p:cNvGraphicFramePr>
            <a:graphicFrameLocks noGrp="1"/>
          </p:cNvGraphicFramePr>
          <p:nvPr>
            <p:custDataLst>
              <p:tags r:id="rId1"/>
            </p:custDataLst>
          </p:nvPr>
        </p:nvGraphicFramePr>
        <p:xfrm>
          <a:off x="0" y="1917065"/>
          <a:ext cx="9144000" cy="3818255"/>
        </p:xfrm>
        <a:graphic>
          <a:graphicData uri="http://schemas.openxmlformats.org/drawingml/2006/table">
            <a:tbl>
              <a:tblPr firstRow="1" firstCol="1" bandRow="1">
                <a:tableStyleId>{5C22544A-7EE6-4342-B048-85BDC9FD1C3A}</a:tableStyleId>
              </a:tblPr>
              <a:tblGrid>
                <a:gridCol w="440690">
                  <a:extLst>
                    <a:ext uri="{9D8B030D-6E8A-4147-A177-3AD203B41FA5}">
                      <a16:colId xmlns:a16="http://schemas.microsoft.com/office/drawing/2014/main" val="20000"/>
                    </a:ext>
                  </a:extLst>
                </a:gridCol>
                <a:gridCol w="1184910">
                  <a:extLst>
                    <a:ext uri="{9D8B030D-6E8A-4147-A177-3AD203B41FA5}">
                      <a16:colId xmlns:a16="http://schemas.microsoft.com/office/drawing/2014/main" val="20001"/>
                    </a:ext>
                  </a:extLst>
                </a:gridCol>
                <a:gridCol w="1022350">
                  <a:extLst>
                    <a:ext uri="{9D8B030D-6E8A-4147-A177-3AD203B41FA5}">
                      <a16:colId xmlns:a16="http://schemas.microsoft.com/office/drawing/2014/main" val="20002"/>
                    </a:ext>
                  </a:extLst>
                </a:gridCol>
                <a:gridCol w="794385">
                  <a:extLst>
                    <a:ext uri="{9D8B030D-6E8A-4147-A177-3AD203B41FA5}">
                      <a16:colId xmlns:a16="http://schemas.microsoft.com/office/drawing/2014/main" val="20003"/>
                    </a:ext>
                  </a:extLst>
                </a:gridCol>
                <a:gridCol w="967740">
                  <a:extLst>
                    <a:ext uri="{9D8B030D-6E8A-4147-A177-3AD203B41FA5}">
                      <a16:colId xmlns:a16="http://schemas.microsoft.com/office/drawing/2014/main" val="20004"/>
                    </a:ext>
                  </a:extLst>
                </a:gridCol>
                <a:gridCol w="1021715">
                  <a:extLst>
                    <a:ext uri="{9D8B030D-6E8A-4147-A177-3AD203B41FA5}">
                      <a16:colId xmlns:a16="http://schemas.microsoft.com/office/drawing/2014/main" val="20005"/>
                    </a:ext>
                  </a:extLst>
                </a:gridCol>
                <a:gridCol w="941705">
                  <a:extLst>
                    <a:ext uri="{9D8B030D-6E8A-4147-A177-3AD203B41FA5}">
                      <a16:colId xmlns:a16="http://schemas.microsoft.com/office/drawing/2014/main" val="20006"/>
                    </a:ext>
                  </a:extLst>
                </a:gridCol>
                <a:gridCol w="884555">
                  <a:extLst>
                    <a:ext uri="{9D8B030D-6E8A-4147-A177-3AD203B41FA5}">
                      <a16:colId xmlns:a16="http://schemas.microsoft.com/office/drawing/2014/main" val="20007"/>
                    </a:ext>
                  </a:extLst>
                </a:gridCol>
                <a:gridCol w="923290">
                  <a:extLst>
                    <a:ext uri="{9D8B030D-6E8A-4147-A177-3AD203B41FA5}">
                      <a16:colId xmlns:a16="http://schemas.microsoft.com/office/drawing/2014/main" val="20008"/>
                    </a:ext>
                  </a:extLst>
                </a:gridCol>
                <a:gridCol w="962660">
                  <a:extLst>
                    <a:ext uri="{9D8B030D-6E8A-4147-A177-3AD203B41FA5}">
                      <a16:colId xmlns:a16="http://schemas.microsoft.com/office/drawing/2014/main" val="20009"/>
                    </a:ext>
                  </a:extLst>
                </a:gridCol>
              </a:tblGrid>
              <a:tr h="1672590">
                <a:tc>
                  <a:txBody>
                    <a:bodyPr/>
                    <a:lstStyle/>
                    <a:p>
                      <a:pPr algn="ctr">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 No.</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Embedding vector length</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LSTM units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First Dropout layer</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Second Dropout layer</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Optimizer</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Number of epochs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Batch size</a:t>
                      </a:r>
                    </a:p>
                  </a:txBody>
                  <a:tcPr marL="68580" marR="68580" marT="0" marB="0"/>
                </a:tc>
                <a:tc>
                  <a:txBody>
                    <a:bodyPr/>
                    <a:lstStyle/>
                    <a:p>
                      <a:pPr algn="ctr">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Activation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Accuracy</a:t>
                      </a:r>
                    </a:p>
                  </a:txBody>
                  <a:tcPr marL="68580" marR="68580" marT="0" marB="0"/>
                </a:tc>
                <a:extLst>
                  <a:ext uri="{0D108BD9-81ED-4DB2-BD59-A6C34878D82A}">
                    <a16:rowId xmlns:a16="http://schemas.microsoft.com/office/drawing/2014/main" val="10000"/>
                  </a:ext>
                </a:extLst>
              </a:tr>
              <a:tr h="499745">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adam</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Sigmoid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83.38%</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01"/>
                  </a:ext>
                </a:extLst>
              </a:tr>
              <a:tr h="411480">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rmsprop</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US" sz="1800" kern="1200" dirty="0" err="1">
                          <a:solidFill>
                            <a:schemeClr val="dk1"/>
                          </a:solidFill>
                          <a:effectLst/>
                          <a:latin typeface="+mn-lt"/>
                          <a:ea typeface="+mn-ea"/>
                          <a:cs typeface="+mn-cs"/>
                        </a:rPr>
                        <a:t>ReLU</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83.61%</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02"/>
                  </a:ext>
                </a:extLst>
              </a:tr>
              <a:tr h="411480">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rmsprop</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US" sz="1800" kern="1200" dirty="0" err="1">
                          <a:solidFill>
                            <a:schemeClr val="dk1"/>
                          </a:solidFill>
                          <a:effectLst/>
                          <a:latin typeface="+mn-lt"/>
                          <a:ea typeface="+mn-ea"/>
                          <a:cs typeface="+mn-cs"/>
                        </a:rPr>
                        <a:t>ReLU</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83.75%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03"/>
                  </a:ext>
                </a:extLst>
              </a:tr>
              <a:tr h="411480">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adam</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sigmoid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84.37%</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04"/>
                  </a:ext>
                </a:extLst>
              </a:tr>
              <a:tr h="411480">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rmsprop</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US" sz="1800" kern="1200" dirty="0" err="1">
                          <a:solidFill>
                            <a:schemeClr val="dk1"/>
                          </a:solidFill>
                          <a:effectLst/>
                          <a:latin typeface="+mn-lt"/>
                          <a:ea typeface="+mn-ea"/>
                          <a:cs typeface="+mn-cs"/>
                        </a:rPr>
                        <a:t>ReLU</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150000"/>
                        </a:lnSpc>
                      </a:pPr>
                      <a:r>
                        <a:rPr lang="en-IN" sz="1800" b="1" dirty="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86.17%</a:t>
                      </a:r>
                      <a:endParaRPr lang="en-IN" sz="1800" b="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05"/>
                  </a:ext>
                </a:extLst>
              </a:tr>
            </a:tbl>
          </a:graphicData>
        </a:graphic>
      </p:graphicFrame>
      <p:sp>
        <p:nvSpPr>
          <p:cNvPr id="8" name="Text Box 7"/>
          <p:cNvSpPr txBox="1"/>
          <p:nvPr/>
        </p:nvSpPr>
        <p:spPr>
          <a:xfrm>
            <a:off x="685800" y="5867400"/>
            <a:ext cx="4378960" cy="737235"/>
          </a:xfrm>
          <a:prstGeom prst="rect">
            <a:avLst/>
          </a:prstGeom>
          <a:noFill/>
        </p:spPr>
        <p:txBody>
          <a:bodyPr wrap="square" rtlCol="0">
            <a:spAutoFit/>
          </a:bodyPr>
          <a:lstStyle/>
          <a:p>
            <a:r>
              <a:rPr lang="en-IN" sz="1400" dirty="0">
                <a:sym typeface="+mn-ea"/>
              </a:rPr>
              <a:t>Average Accuracy obtained: 84.25%</a:t>
            </a:r>
            <a:endParaRPr lang="en-IN" sz="1400" dirty="0"/>
          </a:p>
          <a:p>
            <a:r>
              <a:rPr lang="en-IN" sz="1400" dirty="0">
                <a:sym typeface="+mn-ea"/>
              </a:rPr>
              <a:t>Maximum Accuracy obtained : 86.17%</a:t>
            </a:r>
            <a:endParaRPr lang="en-IN" sz="1400" dirty="0"/>
          </a:p>
          <a:p>
            <a:endParaRPr 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3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795" y="1371600"/>
            <a:ext cx="8066405" cy="2479040"/>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1978025" y="3163570"/>
            <a:ext cx="3048000" cy="368300"/>
          </a:xfrm>
          <a:prstGeom prst="rect">
            <a:avLst/>
          </a:prstGeom>
          <a:noFill/>
        </p:spPr>
        <p:txBody>
          <a:bodyPr wrap="square" rtlCol="0">
            <a:spAutoFit/>
          </a:bodyPr>
          <a:lstStyle/>
          <a:p>
            <a:endParaRPr lang="en-US"/>
          </a:p>
        </p:txBody>
      </p:sp>
      <p:sp>
        <p:nvSpPr>
          <p:cNvPr id="6" name="Text Box 5"/>
          <p:cNvSpPr txBox="1"/>
          <p:nvPr/>
        </p:nvSpPr>
        <p:spPr>
          <a:xfrm>
            <a:off x="583565" y="5954395"/>
            <a:ext cx="3586480" cy="521970"/>
          </a:xfrm>
          <a:prstGeom prst="rect">
            <a:avLst/>
          </a:prstGeom>
          <a:noFill/>
        </p:spPr>
        <p:txBody>
          <a:bodyPr wrap="square" rtlCol="0">
            <a:spAutoFit/>
          </a:bodyPr>
          <a:lstStyle/>
          <a:p>
            <a:r>
              <a:rPr lang="en-US" altLang="en-US" sz="1400"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Figure 2: Loss vs Validation Loss</a:t>
            </a:r>
            <a:endPar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4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720*270"/>
  <p:tag name="TABLE_ENDDRAG_RECT" val="0*210*720*270"/>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727*337"/>
  <p:tag name="TABLE_ENDDRAG_RECT" val="0*117*727*337"/>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717*448"/>
  <p:tag name="TABLE_ENDDRAG_RECT" val="2*91*717*448"/>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720*202"/>
  <p:tag name="TABLE_ENDDRAG_RECT" val="0*165*720*20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2115</Words>
  <Application>Microsoft Office PowerPoint</Application>
  <PresentationFormat>On-screen Show (4:3)</PresentationFormat>
  <Paragraphs>262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SRM INSTITUTE OF SCIENCE AND TECHNOLOGY  SCHOOL OF COMPUTING DEPARTMENT OF COMPUTER SCIENCE AND  ENGINEERING</vt:lpstr>
      <vt:lpstr>Abstract</vt:lpstr>
      <vt:lpstr>Introduction</vt:lpstr>
      <vt:lpstr>Manual Analysis  Traditionally, sentiment analysis on social media involves manual inspection of posts, tweets, and comments, which is time-consuming and prone to human bias.  Basic Analytical Tools  Current tools provide limited insights, often only showing basic metrics like likes, shares, and comments without deeper sentiment analysis.  Data Overload  With the massive volume of social media data, existing systems struggle to process and analyze data in real-time, making it challenging to gain timely insights.</vt:lpstr>
      <vt:lpstr>Problem statement and Objectives</vt:lpstr>
      <vt:lpstr>Proposed System</vt:lpstr>
      <vt:lpstr>Architecture/Block Diagram of the proposed model</vt:lpstr>
      <vt:lpstr>Intermediate Results and Discussion</vt:lpstr>
      <vt:lpstr>PowerPoint Presentation</vt:lpstr>
      <vt:lpstr>Table 3: Performance Metrics of LSTM Model for Twitter dataset:     </vt:lpstr>
      <vt:lpstr>PowerPoint Presentation</vt:lpstr>
      <vt:lpstr>PowerPoint Presentation</vt:lpstr>
      <vt:lpstr>PowerPoint Presentation</vt:lpstr>
      <vt:lpstr>PowerPoint Presentation</vt:lpstr>
      <vt:lpstr>PowerPoint Presentation</vt:lpstr>
      <vt:lpstr>Table 5: Accuracy of different model based on literature survey.</vt:lpstr>
      <vt:lpstr>Table 6: Accuracy of LSTM model</vt:lpstr>
      <vt:lpstr>Choosing the Right Parameters: The choice of parameters such as the number of top words to consider, the maximum review length, the size of the word embeddings, the number of LSTM units, and the dropout rate can significantly affect the model’s performance.   Overfitting: LSTM models are powerful and have a high capacity, which makes them prone to overfitting, especially when the amount of training data is limited. Although dropout layers are used in the model to mitigate this issue.   Training Time: LSTM models can be slow to train, especially when the number of epochs is large. This can make the process of model selection and hyperparameter tuning quite time-consuming.   Interpretability: While LSTM models can achieve high performance on sentiment analysis tasks, they are often considered as “black box” models.  Dependency on External Libraries: The program relies on several external Python libraries such as Keras and NLTK. Any changes or issues with these libraries can potentially affect the program.  Hardware Requirements: Training deep learning models like LSTM requires significant computational resources (CPU/GPU), and not all systems may be equipped to handle these requirements. </vt:lpstr>
      <vt:lpstr>REFERENCES</vt:lpstr>
      <vt:lpstr>[6] Fornacciari, P., Mordonini, M., &amp; Tomaiuolo, M. (2015, June). A case-study for sentiment analysis on twitter. In WOA (pp. 53-58). [7] Tusar, M. T. H. K., &amp; Islam, M. T. (2021, September). A comparative study of sentiment analysis using NLP and different machine learning techniques on US airline Twitter data. In 2021 International Conference on Electronics, Communications and Information Technology (ICECIT) (pp. 1-4). IEEE. [8] Saragih, M. H., &amp; Girsang, A. S. (2017, November). Sentiment analysis of customer engagement on social media in transport online. In 2017 International Conference on Sustainable Information Engineering and Technology (SIET) (pp. 24-29). IEEE. [9] "IMDb Dataset of 50K Movie Reviews," Kaggle, 2019. [Online]. Available: https://www.kaggle.com/datasets/lakshmi25npathi/imdb-dataset-of-50k-movie-reviews/data. [Accessed: 16-03-2024] [10] LSTM Tutorial,’ Simplilearn, 2024. Available: https://www.simplilearn.com/tutorials/artificial-intelligence-tutorial/lstm. [Accessed: 14-03-2024] [11] "Twitter Sentiment Analysis: Hatred Speech," Kaggle, 2020. [Online]. Available: https://www.kaggle.com/datasets/arkhoshghalb/twitter-sentiment-analysis-hatred-speech. [Accessed: 16-03-2023]. </vt:lpstr>
      <vt:lpstr>[12] Prastyo, P. H., Sumi, A. S., Dian, A. W., &amp; Permanasari, A. E. (2020). Tweets responding to the Indonesian Government’s handling of COVID-19: Sentiment analysis using SVM with normalized poly kernel. J. Inf. Syst. Eng. Bus. Intell, 6(2), 112.  [13] Ressan, M. B., &amp; Hassan, R. F. (2022). Naive-Bayes family for sentiment analysis during COVID-19 pandemic and classification tweets. Indonesian Journal of Electrical Engineering and Computer Science, 28(1), 375.  [14] Bello, A., Ng, S. C., &amp; Leung, M. F. (2023). A BERT framework to sentiment analysis of tweets. Sensors, 23(1), 506.  [15] Gaurav Umesh Awate, Rushikesh Sanjay Dhus, Sanket Rajendra Gaikwad, Rohit Ravindra Lonkar, Prof. S.R. Bhujbal(2024). Sentiment Analysis on Social Media.   [16] ‘The Power of Social Media: Connecting and Engaging in the Digital Age,’ Times of India, 2024. Available: https://timesofindia.indiatimes.com/readersblog/elrashidy-media-group/the-power-of-social-media-connecting-and-engaging-in-the-digital-age-50585/. [Accessed: 14/02/2024].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  SCHOOL OF COMPUTING_x000d_DEPARTMENT OF COMPUTER SCIENCE AND  ENGINEERING</dc:title>
  <dc:creator>Ayush Kumar Singh</dc:creator>
  <cp:lastModifiedBy>Ayush Kumar Singh</cp:lastModifiedBy>
  <cp:revision>4</cp:revision>
  <dcterms:created xsi:type="dcterms:W3CDTF">2024-11-12T20:09:00Z</dcterms:created>
  <dcterms:modified xsi:type="dcterms:W3CDTF">2024-11-13T08:30:01Z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D53E1D0A058E48858FBB8784E6BF9622_13</vt:lpwstr>
  </property>
  <property fmtid="{D5CDD505-2E9C-101B-9397-08002B2CF9AE}" pid="4" name="KSOProductBuildVer">
    <vt:lpwstr>1033-12.2.0.18911</vt:lpwstr>
  </property>
</Properties>
</file>