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4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1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5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2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0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5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0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62328A-7F06-470C-8BE0-A28B33892EC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3FB7832-1FB8-4883-9B8A-A30A157CE60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0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file:///C:\Users\DELL\Documents\EXCEL_WORK\CAPSTONE1_TDF.xlsm!PIVOTS!R1C41:R6C4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C:\Users\DELL\Documents\EXCEL_WORK\CAPSTONE1_TDF.xlsm!PIVOTS!R1C57:R12C5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file:///C:\Users\DELL\Documents\EXCEL_WORK\CAPSTONE1_TDF.xlsm!Sheet4!R9C1:R11C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file:///C:\Users\DELL\Documents\EXCEL_WORK\CAPSTONE1_TDF.xlsm!Sheet4!R1C1:R3C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file:///C:\Users\DELL\Documents\EXCEL_WORK\CAPSTONE1_TDF.xlsm!Sheet4!R5C1:R7C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DELL\Documents\EXCEL_WORK\CAPSTONE1_TDF.xlsm!PIVOTS!R1C52:R6C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file:///C:\Users\DELL\Documents\EXCEL_WORK\CAPSTONE1_TDF.xlsm!DASHBOARD!%5bCAPSTONE1_TDF.xlsm%5dDASHBOARD%20Chart%20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file:///C:\Users\DELL\Documents\EXCEL_WORK\CAPSTONE1_TDF.xlsm!DASHBOARD!%5bCAPSTONE1_TDF.xlsm%5dDASHBOARD%20Chart%201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file:///C:\Users\DELL\Documents\EXCEL_WORK\CAPSTONE1_TDF.xlsm!PIVOTS!R1C45:R6C4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C:\Users\DELL\Documents\EXCEL_WORK\CAPSTONE1_TDF.xlsm!PIVOTS!R1C29:R21C3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file:///C:\Users\DELL\Documents\EXCEL_WORK\CAPSTONE1_TDF.xlsm!PIVOTS!R1C17:R7C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file:///C:\Users\DELL\Documents\EXCEL_WORK\CAPSTONE1_TDF.xlsm!PIVOTS!R1C60:R20C6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C:\Users\DELL\Documents\EXCEL_WORK\CAPSTONE1_TDF.xlsm!PIVOTS!R1C55:R19C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AB0E-166A-D3E0-8057-41802583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498" y="1220810"/>
            <a:ext cx="9463004" cy="1348381"/>
          </a:xfrm>
        </p:spPr>
        <p:txBody>
          <a:bodyPr>
            <a:norm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Cyclists in the Tour de France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FFE9-1B33-C6C8-1D5F-EE501535FE9F}"/>
              </a:ext>
            </a:extLst>
          </p:cNvPr>
          <p:cNvSpPr txBox="1"/>
          <p:nvPr/>
        </p:nvSpPr>
        <p:spPr>
          <a:xfrm>
            <a:off x="6387153" y="3429000"/>
            <a:ext cx="457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Bahnschrift" panose="020B0502040204020203" pitchFamily="34" charset="0"/>
              </a:rPr>
              <a:t>-BY SUNIDHI SHARMA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4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8821-1711-E345-999C-BBDC89B9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96" y="825089"/>
            <a:ext cx="9258288" cy="7284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Which course has the longest distance 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034338-D162-FF3C-C34A-AACF01F97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127779"/>
              </p:ext>
            </p:extLst>
          </p:nvPr>
        </p:nvGraphicFramePr>
        <p:xfrm>
          <a:off x="6989763" y="2960688"/>
          <a:ext cx="4541837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914649" imgH="1152710" progId="Excel.SheetMacroEnabled.12">
                  <p:link updateAutomatic="1"/>
                </p:oleObj>
              </mc:Choice>
              <mc:Fallback>
                <p:oleObj name="Macro-Enabled Worksheet" r:id="rId2" imgW="2914649" imgH="11527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89763" y="2960688"/>
                        <a:ext cx="4541837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33534C-A8F9-5821-2B88-2A384A810D94}"/>
              </a:ext>
            </a:extLst>
          </p:cNvPr>
          <p:cNvSpPr txBox="1"/>
          <p:nvPr/>
        </p:nvSpPr>
        <p:spPr>
          <a:xfrm>
            <a:off x="7447128" y="2394761"/>
            <a:ext cx="356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TOP 5 LONGEST COURSE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198E14-7ACC-FC20-EC84-05ACD91093CC}"/>
              </a:ext>
            </a:extLst>
          </p:cNvPr>
          <p:cNvCxnSpPr>
            <a:cxnSpLocks/>
          </p:cNvCxnSpPr>
          <p:nvPr/>
        </p:nvCxnSpPr>
        <p:spPr>
          <a:xfrm>
            <a:off x="6537278" y="1885950"/>
            <a:ext cx="0" cy="486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6E487-5285-7F51-BC91-2D00CCDEEF7C}"/>
              </a:ext>
            </a:extLst>
          </p:cNvPr>
          <p:cNvSpPr txBox="1"/>
          <p:nvPr/>
        </p:nvSpPr>
        <p:spPr>
          <a:xfrm>
            <a:off x="900752" y="2394761"/>
            <a:ext cx="433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Luchon – Perpignan : 5426 km</a:t>
            </a:r>
          </a:p>
        </p:txBody>
      </p:sp>
    </p:spTree>
    <p:extLst>
      <p:ext uri="{BB962C8B-B14F-4D97-AF65-F5344CB8AC3E}">
        <p14:creationId xmlns:p14="http://schemas.microsoft.com/office/powerpoint/2010/main" val="383554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3998-E91A-BAA6-23DE-0AEBB2D7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98" y="767188"/>
            <a:ext cx="11259403" cy="71675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How many stages has “Aix-les-Bain” as the course origin?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54E779-FA80-D1BB-5F89-4D775AD83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51751"/>
              </p:ext>
            </p:extLst>
          </p:nvPr>
        </p:nvGraphicFramePr>
        <p:xfrm>
          <a:off x="7042245" y="2210937"/>
          <a:ext cx="4544703" cy="38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3238415" imgH="2295615" progId="Excel.SheetMacroEnabled.12">
                  <p:link updateAutomatic="1"/>
                </p:oleObj>
              </mc:Choice>
              <mc:Fallback>
                <p:oleObj name="Macro-Enabled Worksheet" r:id="rId2" imgW="3238415" imgH="229561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42245" y="2210937"/>
                        <a:ext cx="4544703" cy="387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034FC-116A-8C8B-2A74-5D9E2B7C5630}"/>
              </a:ext>
            </a:extLst>
          </p:cNvPr>
          <p:cNvCxnSpPr>
            <a:cxnSpLocks/>
          </p:cNvCxnSpPr>
          <p:nvPr/>
        </p:nvCxnSpPr>
        <p:spPr>
          <a:xfrm>
            <a:off x="6537278" y="1885950"/>
            <a:ext cx="0" cy="486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DF66F8-79E3-6E4A-40DB-18AF13B21938}"/>
              </a:ext>
            </a:extLst>
          </p:cNvPr>
          <p:cNvSpPr txBox="1"/>
          <p:nvPr/>
        </p:nvSpPr>
        <p:spPr>
          <a:xfrm>
            <a:off x="466299" y="2743200"/>
            <a:ext cx="5757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22 Stages has “Aix-les-Bains” as the course origin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28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1407-C043-C868-0829-945C4957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0229"/>
            <a:ext cx="11029616" cy="569544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u="sng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8DF3B-0CB7-6CE3-B059-7A4B69C8A948}"/>
              </a:ext>
            </a:extLst>
          </p:cNvPr>
          <p:cNvSpPr txBox="1"/>
          <p:nvPr/>
        </p:nvSpPr>
        <p:spPr>
          <a:xfrm>
            <a:off x="581192" y="2197290"/>
            <a:ext cx="105553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On yearly basis, average no. of racers who finishes the race is more than non-finishers 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Age of the riders and winning probability has no correlation.</a:t>
            </a:r>
          </a:p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36847E-9941-42FD-AF10-597153F3A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42821"/>
              </p:ext>
            </p:extLst>
          </p:nvPr>
        </p:nvGraphicFramePr>
        <p:xfrm>
          <a:off x="1164609" y="4043949"/>
          <a:ext cx="4282199" cy="163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295485" imgH="1152710" progId="Excel.SheetMacroEnabled.12">
                  <p:link updateAutomatic="1"/>
                </p:oleObj>
              </mc:Choice>
              <mc:Fallback>
                <p:oleObj name="Macro-Enabled Worksheet" r:id="rId2" imgW="2295485" imgH="11527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4609" y="4043949"/>
                        <a:ext cx="4282199" cy="163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95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76D76D-3B17-CBCD-7DD3-C04AF09119A9}"/>
              </a:ext>
            </a:extLst>
          </p:cNvPr>
          <p:cNvSpPr txBox="1"/>
          <p:nvPr/>
        </p:nvSpPr>
        <p:spPr>
          <a:xfrm>
            <a:off x="603913" y="2317677"/>
            <a:ext cx="986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Height of the riders and winning probability has negligible correlation.</a:t>
            </a:r>
            <a:endParaRPr lang="en-IN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5059ED-7A25-52A1-1862-88899967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0229"/>
            <a:ext cx="11029616" cy="569544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u="sng" dirty="0"/>
              <a:t>Conclusion 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82BE328-9317-8054-CB3B-108112F50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248344"/>
              </p:ext>
            </p:extLst>
          </p:nvPr>
        </p:nvGraphicFramePr>
        <p:xfrm>
          <a:off x="1031330" y="2855787"/>
          <a:ext cx="3540670" cy="155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295485" imgH="961911" progId="Excel.SheetMacroEnabled.12">
                  <p:link updateAutomatic="1"/>
                </p:oleObj>
              </mc:Choice>
              <mc:Fallback>
                <p:oleObj name="Macro-Enabled Worksheet" r:id="rId2" imgW="2295485" imgH="96191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30" y="2855787"/>
                        <a:ext cx="3540670" cy="1555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411757-12DB-F11A-5DBD-B3036A8A0043}"/>
              </a:ext>
            </a:extLst>
          </p:cNvPr>
          <p:cNvSpPr txBox="1"/>
          <p:nvPr/>
        </p:nvSpPr>
        <p:spPr>
          <a:xfrm>
            <a:off x="603913" y="4683611"/>
            <a:ext cx="9468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Weight of the riders and winning probability has negligible correlation .</a:t>
            </a:r>
            <a:endParaRPr lang="en-IN" sz="2400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B67F5D3-BA25-77E2-580C-78DED3819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22506"/>
              </p:ext>
            </p:extLst>
          </p:nvPr>
        </p:nvGraphicFramePr>
        <p:xfrm>
          <a:off x="1031330" y="5167683"/>
          <a:ext cx="3540670" cy="15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2295485" imgH="961911" progId="Excel.SheetMacroEnabled.12">
                  <p:link updateAutomatic="1"/>
                </p:oleObj>
              </mc:Choice>
              <mc:Fallback>
                <p:oleObj name="Macro-Enabled Worksheet" r:id="rId4" imgW="2295485" imgH="96191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1330" y="5167683"/>
                        <a:ext cx="3540670" cy="154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75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98BFE5-5C3C-6FF4-D286-2D8077A3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77922"/>
            <a:ext cx="11029950" cy="760745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u="sng" dirty="0"/>
              <a:t>Conclusion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9ADDD-3E52-DA73-F1EC-814E75D0C72A}"/>
              </a:ext>
            </a:extLst>
          </p:cNvPr>
          <p:cNvSpPr txBox="1"/>
          <p:nvPr/>
        </p:nvSpPr>
        <p:spPr>
          <a:xfrm>
            <a:off x="723331" y="2183642"/>
            <a:ext cx="8816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On an average 4 stages cleared by the winners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Stage 4 is the most cleared stage , so it could be the easiest stage.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Stage 25 is the least cleared , so it could be the toughest stage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91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0E5DCB-6AD2-3EE1-20CB-B62A4A1892AD}"/>
              </a:ext>
            </a:extLst>
          </p:cNvPr>
          <p:cNvSpPr txBox="1"/>
          <p:nvPr/>
        </p:nvSpPr>
        <p:spPr>
          <a:xfrm>
            <a:off x="3468806" y="3255412"/>
            <a:ext cx="5538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619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E793-44D3-EE60-E642-7B058317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80794"/>
            <a:ext cx="11029616" cy="623607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Which winner covered the maximum distance? </a:t>
            </a:r>
            <a:br>
              <a:rPr lang="en-IN" sz="3200" dirty="0"/>
            </a:br>
            <a:endParaRPr lang="en-IN" sz="32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DAEBECE-B426-48C5-A367-3A04F5A04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21396"/>
              </p:ext>
            </p:extLst>
          </p:nvPr>
        </p:nvGraphicFramePr>
        <p:xfrm>
          <a:off x="6455391" y="3107824"/>
          <a:ext cx="4967785" cy="215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800423" imgH="1152710" progId="Excel.SheetMacroEnabled.12">
                  <p:link updateAutomatic="1"/>
                </p:oleObj>
              </mc:Choice>
              <mc:Fallback>
                <p:oleObj name="Macro-Enabled Worksheet" r:id="rId2" imgW="2800423" imgH="11527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55391" y="3107824"/>
                        <a:ext cx="4967785" cy="215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DFBFC0-DF0E-5C02-013F-696BDE1C0A30}"/>
              </a:ext>
            </a:extLst>
          </p:cNvPr>
          <p:cNvSpPr txBox="1"/>
          <p:nvPr/>
        </p:nvSpPr>
        <p:spPr>
          <a:xfrm>
            <a:off x="6364407" y="2497540"/>
            <a:ext cx="54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TOP 5 BASED ON DISTANCE COVERED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94AEE-4FD0-4FD1-2502-EE242DAD38B6}"/>
              </a:ext>
            </a:extLst>
          </p:cNvPr>
          <p:cNvSpPr txBox="1"/>
          <p:nvPr/>
        </p:nvSpPr>
        <p:spPr>
          <a:xfrm>
            <a:off x="581192" y="2697595"/>
            <a:ext cx="461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cs typeface="Calibri" panose="020F0502020204030204" pitchFamily="34" charset="0"/>
              </a:rPr>
              <a:t>Jacques Anquetil - covered 21982 km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BE89C-E7FC-F7C3-46BA-7CEBE01BC8D8}"/>
              </a:ext>
            </a:extLst>
          </p:cNvPr>
          <p:cNvCxnSpPr>
            <a:cxnSpLocks/>
          </p:cNvCxnSpPr>
          <p:nvPr/>
        </p:nvCxnSpPr>
        <p:spPr>
          <a:xfrm>
            <a:off x="5827594" y="2115403"/>
            <a:ext cx="0" cy="4490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4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65C8-F550-60F0-0137-B7A55010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8740"/>
            <a:ext cx="11029614" cy="89794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What is the average number of racers who hasn’t completed the race on yearly basis?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05C1-4741-2A89-AEE0-4D27C075D7F8}"/>
              </a:ext>
            </a:extLst>
          </p:cNvPr>
          <p:cNvSpPr txBox="1"/>
          <p:nvPr/>
        </p:nvSpPr>
        <p:spPr>
          <a:xfrm>
            <a:off x="150126" y="2241352"/>
            <a:ext cx="352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Starters per Year :</a:t>
            </a:r>
            <a:r>
              <a:rPr lang="en-US" sz="2000" dirty="0"/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144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048C6-4F0B-7505-24A4-6665EF44EAF5}"/>
              </a:ext>
            </a:extLst>
          </p:cNvPr>
          <p:cNvSpPr txBox="1"/>
          <p:nvPr/>
        </p:nvSpPr>
        <p:spPr>
          <a:xfrm>
            <a:off x="150126" y="2884440"/>
            <a:ext cx="3421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Finishers per Year :</a:t>
            </a:r>
            <a:r>
              <a:rPr lang="en-US" sz="2000" dirty="0"/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91</a:t>
            </a:r>
            <a:r>
              <a:rPr lang="en-US" sz="2000" dirty="0"/>
              <a:t> </a:t>
            </a:r>
            <a:endParaRPr lang="en-IN" sz="20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E48AC52-BB85-DA61-7A9D-54663340F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4840"/>
              </p:ext>
            </p:extLst>
          </p:nvPr>
        </p:nvGraphicFramePr>
        <p:xfrm>
          <a:off x="3576638" y="2060575"/>
          <a:ext cx="8140700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324824" imgH="2743200" progId="Excel.SheetMacroEnabled.12">
                  <p:link updateAutomatic="1"/>
                </p:oleObj>
              </mc:Choice>
              <mc:Fallback>
                <p:oleObj name="Macro-Enabled Worksheet" r:id="rId2" imgW="7324824" imgH="27432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6638" y="2060575"/>
                        <a:ext cx="8140700" cy="465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EF6F61-54D5-6E89-3380-C728691E2853}"/>
              </a:ext>
            </a:extLst>
          </p:cNvPr>
          <p:cNvSpPr txBox="1"/>
          <p:nvPr/>
        </p:nvSpPr>
        <p:spPr>
          <a:xfrm>
            <a:off x="150126" y="3573451"/>
            <a:ext cx="3152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Average Non-Finishers on Yearly Basis : 53</a:t>
            </a:r>
          </a:p>
        </p:txBody>
      </p:sp>
    </p:spTree>
    <p:extLst>
      <p:ext uri="{BB962C8B-B14F-4D97-AF65-F5344CB8AC3E}">
        <p14:creationId xmlns:p14="http://schemas.microsoft.com/office/powerpoint/2010/main" val="3772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D03-DEA5-DDA5-DFEE-18F31635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4484"/>
            <a:ext cx="11029616" cy="71675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Which country has the most winners?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30E7BF-8ECF-D4BC-3FB6-E8F70269B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34510"/>
              </p:ext>
            </p:extLst>
          </p:nvPr>
        </p:nvGraphicFramePr>
        <p:xfrm>
          <a:off x="3338513" y="2058988"/>
          <a:ext cx="8377237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00678" imgH="2743200" progId="Excel.SheetMacroEnabled.12">
                  <p:link updateAutomatic="1"/>
                </p:oleObj>
              </mc:Choice>
              <mc:Fallback>
                <p:oleObj name="Macro-Enabled Worksheet" r:id="rId2" imgW="5200678" imgH="27432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38513" y="2058988"/>
                        <a:ext cx="8377237" cy="444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731415-5CB1-42E9-CE89-5CAC81D1B2AC}"/>
              </a:ext>
            </a:extLst>
          </p:cNvPr>
          <p:cNvSpPr txBox="1"/>
          <p:nvPr/>
        </p:nvSpPr>
        <p:spPr>
          <a:xfrm>
            <a:off x="468573" y="2470244"/>
            <a:ext cx="265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cs typeface="Calibri" panose="020F0502020204030204" pitchFamily="34" charset="0"/>
              </a:rPr>
              <a:t>FRANCE – </a:t>
            </a:r>
          </a:p>
          <a:p>
            <a:r>
              <a:rPr lang="en-IN" sz="3600" b="1" dirty="0">
                <a:latin typeface="Calibri" panose="020F0502020204030204" pitchFamily="34" charset="0"/>
                <a:cs typeface="Calibri" panose="020F0502020204030204" pitchFamily="34" charset="0"/>
              </a:rPr>
              <a:t>36 Winners</a:t>
            </a:r>
          </a:p>
        </p:txBody>
      </p:sp>
    </p:spTree>
    <p:extLst>
      <p:ext uri="{BB962C8B-B14F-4D97-AF65-F5344CB8AC3E}">
        <p14:creationId xmlns:p14="http://schemas.microsoft.com/office/powerpoint/2010/main" val="241151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F584-1845-85E9-7A58-D6BF3424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Which tour has maximum number of stages?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4BB389-3451-1766-D167-2AEC976E9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11705"/>
              </p:ext>
            </p:extLst>
          </p:nvPr>
        </p:nvGraphicFramePr>
        <p:xfrm>
          <a:off x="6929627" y="3001275"/>
          <a:ext cx="4449169" cy="232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228916" imgH="1152710" progId="Excel.SheetMacroEnabled.12">
                  <p:link updateAutomatic="1"/>
                </p:oleObj>
              </mc:Choice>
              <mc:Fallback>
                <p:oleObj name="Macro-Enabled Worksheet" r:id="rId2" imgW="2228916" imgH="11527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29627" y="3001275"/>
                        <a:ext cx="4449169" cy="2321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1D627B-AEE6-AA6A-7C0D-66226FA343CB}"/>
              </a:ext>
            </a:extLst>
          </p:cNvPr>
          <p:cNvCxnSpPr>
            <a:cxnSpLocks/>
          </p:cNvCxnSpPr>
          <p:nvPr/>
        </p:nvCxnSpPr>
        <p:spPr>
          <a:xfrm>
            <a:off x="5827594" y="1885950"/>
            <a:ext cx="0" cy="486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A5D6B4-A5E1-6F2D-B251-396C70ED8F90}"/>
              </a:ext>
            </a:extLst>
          </p:cNvPr>
          <p:cNvSpPr txBox="1"/>
          <p:nvPr/>
        </p:nvSpPr>
        <p:spPr>
          <a:xfrm>
            <a:off x="6637906" y="2456176"/>
            <a:ext cx="503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/>
              <a:t>TOP 5 TOURS BASED ON </a:t>
            </a:r>
            <a:r>
              <a:rPr lang="en-IN" b="1" u="sng" dirty="0"/>
              <a:t>NO. OF STAGES</a:t>
            </a:r>
            <a:endParaRPr lang="en-IN" sz="18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AA66-4934-92AF-987A-0A068DB25822}"/>
              </a:ext>
            </a:extLst>
          </p:cNvPr>
          <p:cNvSpPr txBox="1"/>
          <p:nvPr/>
        </p:nvSpPr>
        <p:spPr>
          <a:xfrm>
            <a:off x="750627" y="2661313"/>
            <a:ext cx="44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Pau – Bordeaux : 278 Stages</a:t>
            </a:r>
          </a:p>
        </p:txBody>
      </p:sp>
    </p:spTree>
    <p:extLst>
      <p:ext uri="{BB962C8B-B14F-4D97-AF65-F5344CB8AC3E}">
        <p14:creationId xmlns:p14="http://schemas.microsoft.com/office/powerpoint/2010/main" val="418185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77C4-B09F-7026-EEC6-4E8F46BE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30" y="821779"/>
            <a:ext cx="9244640" cy="67719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What is the average height of the riders?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8C7D13-EFCA-AF6D-637E-1FD52D438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54018"/>
              </p:ext>
            </p:extLst>
          </p:nvPr>
        </p:nvGraphicFramePr>
        <p:xfrm>
          <a:off x="7169150" y="1885950"/>
          <a:ext cx="350520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885860" imgH="4010162" progId="Excel.SheetMacroEnabled.12">
                  <p:link updateAutomatic="1"/>
                </p:oleObj>
              </mc:Choice>
              <mc:Fallback>
                <p:oleObj name="Macro-Enabled Worksheet" r:id="rId2" imgW="1885860" imgH="401016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69150" y="1885950"/>
                        <a:ext cx="350520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7643CB-819B-7479-D9B8-7837D2295E5E}"/>
              </a:ext>
            </a:extLst>
          </p:cNvPr>
          <p:cNvSpPr txBox="1"/>
          <p:nvPr/>
        </p:nvSpPr>
        <p:spPr>
          <a:xfrm>
            <a:off x="420687" y="2456176"/>
            <a:ext cx="5036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Average Height Of Winners (m):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1.76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0378C-B02A-CCAA-D482-F56E8D38B53C}"/>
              </a:ext>
            </a:extLst>
          </p:cNvPr>
          <p:cNvCxnSpPr>
            <a:cxnSpLocks/>
          </p:cNvCxnSpPr>
          <p:nvPr/>
        </p:nvCxnSpPr>
        <p:spPr>
          <a:xfrm>
            <a:off x="5827594" y="1885950"/>
            <a:ext cx="0" cy="486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3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928B-66C5-F6A7-AE47-2CE213D2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9893"/>
            <a:ext cx="11029616" cy="71675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Which team has maximum number of riders?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2E0061-939D-4D59-86B3-925F3A715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219471"/>
              </p:ext>
            </p:extLst>
          </p:nvPr>
        </p:nvGraphicFramePr>
        <p:xfrm>
          <a:off x="6237288" y="2805113"/>
          <a:ext cx="5381625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3638583" imgH="1343131" progId="Excel.SheetMacroEnabled.12">
                  <p:link updateAutomatic="1"/>
                </p:oleObj>
              </mc:Choice>
              <mc:Fallback>
                <p:oleObj name="Macro-Enabled Worksheet" r:id="rId2" imgW="3638583" imgH="134313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7288" y="2805113"/>
                        <a:ext cx="5381625" cy="250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A4E2FD-B6D0-5A42-0F3A-D39A9BC6022C}"/>
              </a:ext>
            </a:extLst>
          </p:cNvPr>
          <p:cNvCxnSpPr>
            <a:cxnSpLocks/>
          </p:cNvCxnSpPr>
          <p:nvPr/>
        </p:nvCxnSpPr>
        <p:spPr>
          <a:xfrm>
            <a:off x="5827594" y="1885950"/>
            <a:ext cx="0" cy="486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4F9F5E-2690-CC76-5031-3E32AE13241E}"/>
              </a:ext>
            </a:extLst>
          </p:cNvPr>
          <p:cNvSpPr txBox="1"/>
          <p:nvPr/>
        </p:nvSpPr>
        <p:spPr>
          <a:xfrm>
            <a:off x="6306698" y="2324929"/>
            <a:ext cx="5240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TOP 5 TEAMS WITH MAXIMUM RIDERS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10C0D-847A-6CFC-482B-CE71BC5F6582}"/>
              </a:ext>
            </a:extLst>
          </p:cNvPr>
          <p:cNvSpPr txBox="1"/>
          <p:nvPr/>
        </p:nvSpPr>
        <p:spPr>
          <a:xfrm>
            <a:off x="644563" y="2342702"/>
            <a:ext cx="407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Touriste-Routier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125 riders</a:t>
            </a:r>
          </a:p>
        </p:txBody>
      </p:sp>
    </p:spTree>
    <p:extLst>
      <p:ext uri="{BB962C8B-B14F-4D97-AF65-F5344CB8AC3E}">
        <p14:creationId xmlns:p14="http://schemas.microsoft.com/office/powerpoint/2010/main" val="51432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CFA-B4DC-A408-43DC-3B83C6F5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Among the winners who passed away, who covered the longest distance 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6016A9B-AB0E-393B-0917-129D3FFA1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49430"/>
              </p:ext>
            </p:extLst>
          </p:nvPr>
        </p:nvGraphicFramePr>
        <p:xfrm>
          <a:off x="6701050" y="2019869"/>
          <a:ext cx="4653887" cy="465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962306" imgH="3819364" progId="Excel.SheetMacroEnabled.12">
                  <p:link updateAutomatic="1"/>
                </p:oleObj>
              </mc:Choice>
              <mc:Fallback>
                <p:oleObj name="Macro-Enabled Worksheet" r:id="rId2" imgW="2962306" imgH="381936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1050" y="2019869"/>
                        <a:ext cx="4653887" cy="4653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705202-39E4-4267-97B2-36615EAA1599}"/>
              </a:ext>
            </a:extLst>
          </p:cNvPr>
          <p:cNvCxnSpPr>
            <a:cxnSpLocks/>
          </p:cNvCxnSpPr>
          <p:nvPr/>
        </p:nvCxnSpPr>
        <p:spPr>
          <a:xfrm>
            <a:off x="5827594" y="1885950"/>
            <a:ext cx="0" cy="486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EC7C49-B37C-E4EB-E0C6-BDC76010A19F}"/>
              </a:ext>
            </a:extLst>
          </p:cNvPr>
          <p:cNvSpPr txBox="1"/>
          <p:nvPr/>
        </p:nvSpPr>
        <p:spPr>
          <a:xfrm>
            <a:off x="441278" y="2333345"/>
            <a:ext cx="47994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Jacques Anquetil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– 21982 km </a:t>
            </a:r>
          </a:p>
        </p:txBody>
      </p:sp>
    </p:spTree>
    <p:extLst>
      <p:ext uri="{BB962C8B-B14F-4D97-AF65-F5344CB8AC3E}">
        <p14:creationId xmlns:p14="http://schemas.microsoft.com/office/powerpoint/2010/main" val="369153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C2401F-069F-275B-8771-A67F45AB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4485"/>
            <a:ext cx="11029950" cy="716887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IN" dirty="0"/>
              <a:t>Who is the youngest and the oldest winner 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5DD838-EC3B-56D1-D07B-0948813EF987}"/>
              </a:ext>
            </a:extLst>
          </p:cNvPr>
          <p:cNvCxnSpPr>
            <a:cxnSpLocks/>
          </p:cNvCxnSpPr>
          <p:nvPr/>
        </p:nvCxnSpPr>
        <p:spPr>
          <a:xfrm>
            <a:off x="6537278" y="1885950"/>
            <a:ext cx="0" cy="486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5EC094F-774D-C511-0CD8-B9F5F420B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42393"/>
              </p:ext>
            </p:extLst>
          </p:nvPr>
        </p:nvGraphicFramePr>
        <p:xfrm>
          <a:off x="7588158" y="1885951"/>
          <a:ext cx="2852379" cy="486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314353" imgH="3628943" progId="Excel.SheetMacroEnabled.12">
                  <p:link updateAutomatic="1"/>
                </p:oleObj>
              </mc:Choice>
              <mc:Fallback>
                <p:oleObj name="Macro-Enabled Worksheet" r:id="rId2" imgW="1314353" imgH="36289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8158" y="1885951"/>
                        <a:ext cx="2852379" cy="486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1426FD-1B27-234E-646F-33FFBE4A05FB}"/>
              </a:ext>
            </a:extLst>
          </p:cNvPr>
          <p:cNvSpPr txBox="1"/>
          <p:nvPr/>
        </p:nvSpPr>
        <p:spPr>
          <a:xfrm>
            <a:off x="409432" y="2197289"/>
            <a:ext cx="568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Youngest Winner : Henri Comet (20 years)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Oldest Winner : Firmin Lambot ( 36 years)</a:t>
            </a:r>
          </a:p>
        </p:txBody>
      </p:sp>
    </p:spTree>
    <p:extLst>
      <p:ext uri="{BB962C8B-B14F-4D97-AF65-F5344CB8AC3E}">
        <p14:creationId xmlns:p14="http://schemas.microsoft.com/office/powerpoint/2010/main" val="30213006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210</TotalTime>
  <Words>323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13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Bahnschrift</vt:lpstr>
      <vt:lpstr>Calibri</vt:lpstr>
      <vt:lpstr>Gill Sans MT</vt:lpstr>
      <vt:lpstr>Times New Roman</vt:lpstr>
      <vt:lpstr>Wingdings</vt:lpstr>
      <vt:lpstr>Wingdings 2</vt:lpstr>
      <vt:lpstr>Dividend</vt:lpstr>
      <vt:lpstr>file:///C:\Users\DELL\Documents\EXCEL_WORK\CAPSTONE1_TDF.xlsm!PIVOTS!R1C52:R6C53</vt:lpstr>
      <vt:lpstr>file:///C:\Users\DELL\Documents\EXCEL_WORK\CAPSTONE1_TDF.xlsm!DASHBOARD!%5bCAPSTONE1_TDF.xlsm%5dDASHBOARD%20Chart%2011</vt:lpstr>
      <vt:lpstr>file:///C:\Users\DELL\Documents\EXCEL_WORK\CAPSTONE1_TDF.xlsm!DASHBOARD!%5bCAPSTONE1_TDF.xlsm%5dDASHBOARD%20Chart%2012</vt:lpstr>
      <vt:lpstr>file:///C:\Users\DELL\Documents\EXCEL_WORK\CAPSTONE1_TDF.xlsm!PIVOTS!R1C45:R6C46</vt:lpstr>
      <vt:lpstr>file:///C:\Users\DELL\Documents\EXCEL_WORK\CAPSTONE1_TDF.xlsm!PIVOTS!R1C29:R21C30</vt:lpstr>
      <vt:lpstr>file:///C:\Users\DELL\Documents\EXCEL_WORK\CAPSTONE1_TDF.xlsm!PIVOTS!R1C17:R7C18</vt:lpstr>
      <vt:lpstr>file:///C:\Users\DELL\Documents\EXCEL_WORK\CAPSTONE1_TDF.xlsm!PIVOTS!R1C60:R20C61</vt:lpstr>
      <vt:lpstr>file:///C:\Users\DELL\Documents\EXCEL_WORK\CAPSTONE1_TDF.xlsm!PIVOTS!R1C55:R19C55</vt:lpstr>
      <vt:lpstr>file:///C:\Users\DELL\Documents\EXCEL_WORK\CAPSTONE1_TDF.xlsm!PIVOTS!R1C41:R6C42</vt:lpstr>
      <vt:lpstr>file:///C:\Users\DELL\Documents\EXCEL_WORK\CAPSTONE1_TDF.xlsm!PIVOTS!R1C57:R12C58</vt:lpstr>
      <vt:lpstr>file:///C:\Users\DELL\Documents\EXCEL_WORK\CAPSTONE1_TDF.xlsm!Sheet4!R9C1:R11C3</vt:lpstr>
      <vt:lpstr>file:///C:\Users\DELL\Documents\EXCEL_WORK\CAPSTONE1_TDF.xlsm!Sheet4!R1C1:R3C3</vt:lpstr>
      <vt:lpstr>file:///C:\Users\DELL\Documents\EXCEL_WORK\CAPSTONE1_TDF.xlsm!Sheet4!R5C1:R7C3</vt:lpstr>
      <vt:lpstr>Analysing the Performance of Cyclists in the Tour de France</vt:lpstr>
      <vt:lpstr>Which winner covered the maximum distance?  </vt:lpstr>
      <vt:lpstr>What is the average number of racers who hasn’t completed the race on yearly basis?</vt:lpstr>
      <vt:lpstr>Which country has the most winners?</vt:lpstr>
      <vt:lpstr>Which tour has maximum number of stages?</vt:lpstr>
      <vt:lpstr>What is the average height of the riders?</vt:lpstr>
      <vt:lpstr>Which team has maximum number of riders?</vt:lpstr>
      <vt:lpstr>Among the winners who passed away, who covered the longest distance ?</vt:lpstr>
      <vt:lpstr>Who is the youngest and the oldest winner ?</vt:lpstr>
      <vt:lpstr>Which course has the longest distance ?</vt:lpstr>
      <vt:lpstr>How many stages has “Aix-les-Bain” as the course origin?</vt:lpstr>
      <vt:lpstr>Conclusion :</vt:lpstr>
      <vt:lpstr>Conclusion 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Performance of Cyclists in the Tour de France</dc:title>
  <dc:creator>DELL</dc:creator>
  <cp:lastModifiedBy>DELL</cp:lastModifiedBy>
  <cp:revision>8</cp:revision>
  <dcterms:created xsi:type="dcterms:W3CDTF">2024-02-10T10:18:00Z</dcterms:created>
  <dcterms:modified xsi:type="dcterms:W3CDTF">2024-02-10T15:46:09Z</dcterms:modified>
</cp:coreProperties>
</file>