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sldIdLst>
    <p:sldId id="276" r:id="rId2"/>
    <p:sldId id="277" r:id="rId3"/>
    <p:sldId id="257" r:id="rId4"/>
    <p:sldId id="281" r:id="rId5"/>
    <p:sldId id="278" r:id="rId6"/>
    <p:sldId id="258" r:id="rId7"/>
    <p:sldId id="259" r:id="rId8"/>
    <p:sldId id="280" r:id="rId9"/>
    <p:sldId id="263" r:id="rId10"/>
    <p:sldId id="265" r:id="rId11"/>
    <p:sldId id="268" r:id="rId12"/>
    <p:sldId id="271"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92568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B1B35-6CF4-4861-AAB2-0CB80013723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40143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86221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393945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419185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050886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178769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68348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8139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9415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B1B35-6CF4-4861-AAB2-0CB80013723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316833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B1B35-6CF4-4861-AAB2-0CB80013723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317001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B1B35-6CF4-4861-AAB2-0CB800137236}"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98638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B1B35-6CF4-4861-AAB2-0CB800137236}"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106178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B1B35-6CF4-4861-AAB2-0CB800137236}"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84449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B1B35-6CF4-4861-AAB2-0CB80013723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288603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B1B35-6CF4-4861-AAB2-0CB80013723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EFD59-05F8-44D5-A258-B13066BEEE6E}" type="slidenum">
              <a:rPr lang="en-US" smtClean="0"/>
              <a:t>‹#›</a:t>
            </a:fld>
            <a:endParaRPr lang="en-US"/>
          </a:p>
        </p:txBody>
      </p:sp>
    </p:spTree>
    <p:extLst>
      <p:ext uri="{BB962C8B-B14F-4D97-AF65-F5344CB8AC3E}">
        <p14:creationId xmlns:p14="http://schemas.microsoft.com/office/powerpoint/2010/main" val="125590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0B1B35-6CF4-4861-AAB2-0CB800137236}" type="datetimeFigureOut">
              <a:rPr lang="en-US" smtClean="0"/>
              <a:t>2/4/2022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AEFD59-05F8-44D5-A258-B13066BEEE6E}" type="slidenum">
              <a:rPr lang="en-US" smtClean="0"/>
              <a:t>‹#›</a:t>
            </a:fld>
            <a:endParaRPr lang="en-US"/>
          </a:p>
        </p:txBody>
      </p:sp>
    </p:spTree>
    <p:extLst>
      <p:ext uri="{BB962C8B-B14F-4D97-AF65-F5344CB8AC3E}">
        <p14:creationId xmlns:p14="http://schemas.microsoft.com/office/powerpoint/2010/main" val="1988846216"/>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2453"/>
            <a:ext cx="11168303" cy="1094509"/>
          </a:xfrm>
        </p:spPr>
        <p:txBody>
          <a:bodyPr>
            <a:normAutofit/>
          </a:bodyPr>
          <a:lstStyle/>
          <a:p>
            <a:r>
              <a:rPr lang="en-IN" sz="2000" dirty="0">
                <a:solidFill>
                  <a:srgbClr val="4D575D"/>
                </a:solidFill>
                <a:effectLst/>
                <a:latin typeface="Calibri" panose="020F0502020204030204" pitchFamily="34" charset="0"/>
                <a:ea typeface="Calibri" panose="020F0502020204030204" pitchFamily="34" charset="0"/>
              </a:rPr>
              <a:t> 	       </a:t>
            </a:r>
            <a:r>
              <a:rPr lang="en-IN" sz="3200" dirty="0">
                <a:solidFill>
                  <a:srgbClr val="4D575D"/>
                </a:solidFill>
                <a:effectLst/>
                <a:latin typeface="Arial Black" panose="020B0A04020102020204" pitchFamily="34" charset="0"/>
                <a:ea typeface="Calibri" panose="020F0502020204030204" pitchFamily="34" charset="0"/>
              </a:rPr>
              <a:t>The New York School </a:t>
            </a:r>
            <a:r>
              <a:rPr lang="en-IN" sz="3200" b="1" dirty="0">
                <a:solidFill>
                  <a:srgbClr val="4D575D"/>
                </a:solidFill>
                <a:latin typeface="Arial Black" panose="020B0A04020102020204" pitchFamily="34" charset="0"/>
                <a:ea typeface="Calibri" panose="020F0502020204030204" pitchFamily="34" charset="0"/>
              </a:rPr>
              <a:t>BUS Project</a:t>
            </a:r>
            <a:endParaRPr lang="en-IN" sz="3200" b="1" dirty="0"/>
          </a:p>
        </p:txBody>
      </p:sp>
      <p:sp>
        <p:nvSpPr>
          <p:cNvPr id="3" name="Content Placeholder 2"/>
          <p:cNvSpPr>
            <a:spLocks noGrp="1"/>
          </p:cNvSpPr>
          <p:nvPr>
            <p:ph idx="1"/>
          </p:nvPr>
        </p:nvSpPr>
        <p:spPr>
          <a:xfrm>
            <a:off x="1239344" y="2121133"/>
            <a:ext cx="10647855" cy="4869389"/>
          </a:xfrm>
        </p:spPr>
        <p:txBody>
          <a:bodyPr>
            <a:normAutofit/>
          </a:bodyPr>
          <a:lstStyle/>
          <a:p>
            <a:pPr marL="0" indent="0">
              <a:buNone/>
            </a:pPr>
            <a:r>
              <a:rPr lang="en-IN" dirty="0"/>
              <a:t>                                                   [GIC_OND21_PYSPARK]  </a:t>
            </a:r>
          </a:p>
          <a:p>
            <a:pPr marL="0" indent="0">
              <a:buNone/>
            </a:pPr>
            <a:endParaRPr lang="en-IN" dirty="0"/>
          </a:p>
          <a:p>
            <a:pPr marL="0" indent="0">
              <a:buNone/>
            </a:pPr>
            <a:endParaRPr lang="en-IN" dirty="0"/>
          </a:p>
          <a:p>
            <a:pPr marL="0" indent="0">
              <a:buNone/>
            </a:pPr>
            <a:r>
              <a:rPr lang="en-IN" dirty="0"/>
              <a:t>(</a:t>
            </a:r>
            <a:r>
              <a:rPr lang="en-IN" dirty="0">
                <a:latin typeface="Times New Roman" panose="02020603050405020304" pitchFamily="18" charset="0"/>
                <a:cs typeface="Times New Roman" panose="02020603050405020304" pitchFamily="18" charset="0"/>
              </a:rPr>
              <a:t>Alankrita Panday,</a:t>
            </a:r>
          </a:p>
          <a:p>
            <a:pPr marL="0" indent="0">
              <a:buNone/>
            </a:pPr>
            <a:r>
              <a:rPr lang="en-IN" dirty="0">
                <a:latin typeface="Times New Roman" panose="02020603050405020304" pitchFamily="18" charset="0"/>
                <a:cs typeface="Times New Roman" panose="02020603050405020304" pitchFamily="18" charset="0"/>
              </a:rPr>
              <a:t> Sunidhi Soni,</a:t>
            </a:r>
          </a:p>
          <a:p>
            <a:pPr marL="0" indent="0">
              <a:buNone/>
            </a:pPr>
            <a:r>
              <a:rPr lang="en-IN" dirty="0">
                <a:latin typeface="Times New Roman" panose="02020603050405020304" pitchFamily="18" charset="0"/>
                <a:cs typeface="Times New Roman" panose="02020603050405020304" pitchFamily="18" charset="0"/>
              </a:rPr>
              <a:t> Varsha  Singh Chauhan)</a:t>
            </a:r>
            <a:r>
              <a:rPr lang="en-IN" dirty="0"/>
              <a:t>                                                                 </a:t>
            </a:r>
          </a:p>
          <a:p>
            <a:pPr marL="0" indent="0">
              <a:buNone/>
            </a:pPr>
            <a:endParaRPr lang="en-IN" dirty="0"/>
          </a:p>
          <a:p>
            <a:pPr marL="0" indent="0">
              <a:buNone/>
            </a:pPr>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5E66-CCCC-43C1-8C5A-9DC01338AF03}"/>
              </a:ext>
            </a:extLst>
          </p:cNvPr>
          <p:cNvSpPr>
            <a:spLocks noGrp="1"/>
          </p:cNvSpPr>
          <p:nvPr>
            <p:ph type="title"/>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2. Top five route numbers where the bus was either delayed or broke down</a:t>
            </a:r>
            <a:endParaRPr lang="en-US" sz="2400" dirty="0"/>
          </a:p>
        </p:txBody>
      </p:sp>
      <p:pic>
        <p:nvPicPr>
          <p:cNvPr id="4" name="Content Placeholder 3">
            <a:extLst>
              <a:ext uri="{FF2B5EF4-FFF2-40B4-BE49-F238E27FC236}">
                <a16:creationId xmlns:a16="http://schemas.microsoft.com/office/drawing/2014/main" id="{0CBAF61A-D96D-4451-8A41-6BE47BF2D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574" y="1974575"/>
            <a:ext cx="9316278" cy="4373216"/>
          </a:xfrm>
          <a:prstGeom prst="rect">
            <a:avLst/>
          </a:prstGeom>
        </p:spPr>
      </p:pic>
    </p:spTree>
    <p:extLst>
      <p:ext uri="{BB962C8B-B14F-4D97-AF65-F5344CB8AC3E}">
        <p14:creationId xmlns:p14="http://schemas.microsoft.com/office/powerpoint/2010/main" val="296693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A688-1C9C-47C2-BB8A-B3B1AF1B38D1}"/>
              </a:ext>
            </a:extLst>
          </p:cNvPr>
          <p:cNvSpPr>
            <a:spLocks noGrp="1"/>
          </p:cNvSpPr>
          <p:nvPr>
            <p:ph type="title"/>
          </p:nvPr>
        </p:nvSpPr>
        <p:spPr>
          <a:xfrm>
            <a:off x="1482286" y="718142"/>
            <a:ext cx="10515600" cy="1325563"/>
          </a:xfrm>
        </p:spPr>
        <p:txBody>
          <a:bodyPr>
            <a:normAutofit/>
          </a:bodyPr>
          <a:lstStyle/>
          <a:p>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3. The total number of incidents, year-wise, when the students were Not on the bus</a:t>
            </a:r>
            <a:endParaRPr lang="en-US" sz="2400" dirty="0"/>
          </a:p>
        </p:txBody>
      </p:sp>
      <p:pic>
        <p:nvPicPr>
          <p:cNvPr id="7" name="Picture 6">
            <a:extLst>
              <a:ext uri="{FF2B5EF4-FFF2-40B4-BE49-F238E27FC236}">
                <a16:creationId xmlns:a16="http://schemas.microsoft.com/office/drawing/2014/main" id="{8D2B190C-D80D-4E1C-B4E1-CFCB90F8C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72" y="2835242"/>
            <a:ext cx="10294228" cy="3001717"/>
          </a:xfrm>
          <a:prstGeom prst="rect">
            <a:avLst/>
          </a:prstGeom>
        </p:spPr>
      </p:pic>
    </p:spTree>
    <p:extLst>
      <p:ext uri="{BB962C8B-B14F-4D97-AF65-F5344CB8AC3E}">
        <p14:creationId xmlns:p14="http://schemas.microsoft.com/office/powerpoint/2010/main" val="416300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A777-2B07-4224-A46B-81C13FDBF538}"/>
              </a:ext>
            </a:extLst>
          </p:cNvPr>
          <p:cNvSpPr>
            <a:spLocks noGrp="1"/>
          </p:cNvSpPr>
          <p:nvPr>
            <p:ph type="title"/>
          </p:nvPr>
        </p:nvSpPr>
        <p:spPr>
          <a:xfrm>
            <a:off x="838200" y="129597"/>
            <a:ext cx="10515600" cy="1325563"/>
          </a:xfrm>
        </p:spPr>
        <p:txBody>
          <a:bodyPr>
            <a:normAutofit/>
          </a:bodyPr>
          <a:lstStyle/>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4. The year in which accidents were less</a:t>
            </a:r>
            <a:endParaRPr lang="en-US" sz="2800" dirty="0"/>
          </a:p>
        </p:txBody>
      </p:sp>
      <p:pic>
        <p:nvPicPr>
          <p:cNvPr id="4" name="Content Placeholder 3">
            <a:extLst>
              <a:ext uri="{FF2B5EF4-FFF2-40B4-BE49-F238E27FC236}">
                <a16:creationId xmlns:a16="http://schemas.microsoft.com/office/drawing/2014/main" id="{EC29405A-DF22-46BE-A181-DFC4709B1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503" y="1601857"/>
            <a:ext cx="8722102" cy="4903788"/>
          </a:xfrm>
          <a:prstGeom prst="rect">
            <a:avLst/>
          </a:prstGeom>
        </p:spPr>
      </p:pic>
    </p:spTree>
    <p:extLst>
      <p:ext uri="{BB962C8B-B14F-4D97-AF65-F5344CB8AC3E}">
        <p14:creationId xmlns:p14="http://schemas.microsoft.com/office/powerpoint/2010/main" val="121176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468E-D8E1-4C72-9113-84C0E9A4EB50}"/>
              </a:ext>
            </a:extLst>
          </p:cNvPr>
          <p:cNvSpPr>
            <a:spLocks noGrp="1"/>
          </p:cNvSpPr>
          <p:nvPr>
            <p:ph type="title"/>
          </p:nvPr>
        </p:nvSpPr>
        <p:spPr>
          <a:xfrm>
            <a:off x="838200" y="240434"/>
            <a:ext cx="10515600" cy="1325563"/>
          </a:xfrm>
        </p:spPr>
        <p:txBody>
          <a:bodyPr>
            <a:noAutofit/>
          </a:bodyPr>
          <a:lstStyle/>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5. how many incidents are done in 2015-2016 and  2017-2018</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CE49FD8-3530-4D0C-9BC5-BDB7F3226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439" y="1325701"/>
            <a:ext cx="8648901" cy="4858250"/>
          </a:xfrm>
        </p:spPr>
      </p:pic>
    </p:spTree>
    <p:extLst>
      <p:ext uri="{BB962C8B-B14F-4D97-AF65-F5344CB8AC3E}">
        <p14:creationId xmlns:p14="http://schemas.microsoft.com/office/powerpoint/2010/main" val="64990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BF1-9947-48B0-825D-95E5FE38E5D1}"/>
              </a:ext>
            </a:extLst>
          </p:cNvPr>
          <p:cNvSpPr>
            <a:spLocks noGrp="1"/>
          </p:cNvSpPr>
          <p:nvPr>
            <p:ph type="title"/>
          </p:nvPr>
        </p:nvSpPr>
        <p:spPr>
          <a:xfrm>
            <a:off x="838200" y="702192"/>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6. Year _wise number of incident </a:t>
            </a:r>
          </a:p>
        </p:txBody>
      </p:sp>
      <p:pic>
        <p:nvPicPr>
          <p:cNvPr id="5" name="Picture 4">
            <a:extLst>
              <a:ext uri="{FF2B5EF4-FFF2-40B4-BE49-F238E27FC236}">
                <a16:creationId xmlns:a16="http://schemas.microsoft.com/office/drawing/2014/main" id="{15BDF00B-73D0-4DC3-B492-FA4974F16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78" y="2906757"/>
            <a:ext cx="10588487" cy="2586269"/>
          </a:xfrm>
          <a:prstGeom prst="rect">
            <a:avLst/>
          </a:prstGeom>
        </p:spPr>
      </p:pic>
    </p:spTree>
    <p:extLst>
      <p:ext uri="{BB962C8B-B14F-4D97-AF65-F5344CB8AC3E}">
        <p14:creationId xmlns:p14="http://schemas.microsoft.com/office/powerpoint/2010/main" val="318182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1B3AE-446A-4ECD-B603-728F512985E5}"/>
              </a:ext>
            </a:extLst>
          </p:cNvPr>
          <p:cNvSpPr>
            <a:spLocks noGrp="1"/>
          </p:cNvSpPr>
          <p:nvPr>
            <p:ph idx="1"/>
          </p:nvPr>
        </p:nvSpPr>
        <p:spPr>
          <a:xfrm>
            <a:off x="1482436" y="1343891"/>
            <a:ext cx="10342418" cy="5387254"/>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 Project Description </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a:latin typeface="Times New Roman" panose="02020603050405020304" pitchFamily="18" charset="0"/>
                <a:cs typeface="Times New Roman" panose="02020603050405020304" pitchFamily="18" charset="0"/>
              </a:rPr>
              <a:t>Problem statement</a:t>
            </a:r>
          </a:p>
          <a:p>
            <a:pPr marL="514350" indent="-514350">
              <a:buAutoNum type="arabicParenR"/>
            </a:pPr>
            <a:r>
              <a:rPr lang="en-US" dirty="0">
                <a:latin typeface="Times New Roman" panose="02020603050405020304" pitchFamily="18" charset="0"/>
                <a:cs typeface="Times New Roman" panose="02020603050405020304" pitchFamily="18" charset="0"/>
              </a:rPr>
              <a:t>Data flow</a:t>
            </a:r>
          </a:p>
          <a:p>
            <a:pPr marL="514350" indent="-514350">
              <a:buAutoNum type="arabicParenR"/>
            </a:pPr>
            <a:r>
              <a:rPr lang="en-US" dirty="0">
                <a:latin typeface="Times New Roman" panose="02020603050405020304" pitchFamily="18" charset="0"/>
                <a:cs typeface="Times New Roman" panose="02020603050405020304" pitchFamily="18" charset="0"/>
              </a:rPr>
              <a:t>Fields name of data</a:t>
            </a:r>
          </a:p>
          <a:p>
            <a:pPr marL="514350" indent="-514350">
              <a:buAutoNum type="arabicParenR"/>
            </a:pPr>
            <a:r>
              <a:rPr lang="en-US" dirty="0">
                <a:latin typeface="Times New Roman" panose="02020603050405020304" pitchFamily="18" charset="0"/>
                <a:cs typeface="Times New Roman" panose="02020603050405020304" pitchFamily="18" charset="0"/>
              </a:rPr>
              <a:t>Use cases</a:t>
            </a:r>
          </a:p>
          <a:p>
            <a:pPr marL="514350" indent="-514350">
              <a:buAutoNum type="arabicParenR"/>
            </a:pPr>
            <a:r>
              <a:rPr lang="en-US" dirty="0">
                <a:latin typeface="Times New Roman" panose="02020603050405020304" pitchFamily="18" charset="0"/>
                <a:cs typeface="Times New Roman" panose="02020603050405020304" pitchFamily="18" charset="0"/>
              </a:rPr>
              <a:t>Why </a:t>
            </a:r>
            <a:r>
              <a:rPr lang="en-US" dirty="0" err="1">
                <a:latin typeface="Times New Roman" panose="02020603050405020304" pitchFamily="18" charset="0"/>
                <a:cs typeface="Times New Roman" panose="02020603050405020304" pitchFamily="18" charset="0"/>
              </a:rPr>
              <a:t>pyspark</a:t>
            </a:r>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a:latin typeface="Times New Roman" panose="02020603050405020304" pitchFamily="18" charset="0"/>
                <a:cs typeface="Times New Roman" panose="02020603050405020304" pitchFamily="18" charset="0"/>
              </a:rPr>
              <a:t>Features of </a:t>
            </a:r>
            <a:r>
              <a:rPr lang="en-US" dirty="0" err="1">
                <a:latin typeface="Times New Roman" panose="02020603050405020304" pitchFamily="18" charset="0"/>
                <a:cs typeface="Times New Roman" panose="02020603050405020304" pitchFamily="18" charset="0"/>
              </a:rPr>
              <a:t>pyspark</a:t>
            </a:r>
            <a:endParaRPr lang="en-US" dirty="0">
              <a:latin typeface="Times New Roman" panose="02020603050405020304" pitchFamily="18" charset="0"/>
              <a:cs typeface="Times New Roman" panose="02020603050405020304" pitchFamily="18" charset="0"/>
            </a:endParaRPr>
          </a:p>
          <a:p>
            <a:pPr marL="514350" indent="-514350">
              <a:buAutoNum type="arabicParenR"/>
            </a:pPr>
            <a:r>
              <a:rPr lang="en-US" dirty="0" err="1">
                <a:latin typeface="Times New Roman" panose="02020603050405020304" pitchFamily="18" charset="0"/>
                <a:cs typeface="Times New Roman" panose="02020603050405020304" pitchFamily="18" charset="0"/>
              </a:rPr>
              <a:t>Use_cases</a:t>
            </a:r>
            <a:r>
              <a:rPr lang="en-US" dirty="0">
                <a:latin typeface="Times New Roman" panose="02020603050405020304" pitchFamily="18" charset="0"/>
                <a:cs typeface="Times New Roman" panose="02020603050405020304" pitchFamily="18" charset="0"/>
              </a:rPr>
              <a:t> solution </a:t>
            </a:r>
          </a:p>
          <a:p>
            <a:pPr marL="514350" indent="-51435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223216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DEE6-F2CB-4F63-854D-8C591392FD03}"/>
              </a:ext>
            </a:extLst>
          </p:cNvPr>
          <p:cNvSpPr>
            <a:spLocks noGrp="1"/>
          </p:cNvSpPr>
          <p:nvPr>
            <p:ph type="title"/>
          </p:nvPr>
        </p:nvSpPr>
        <p:spPr/>
        <p:txBody>
          <a:bodyPr/>
          <a:lstStyle/>
          <a:p>
            <a:r>
              <a:rPr lang="en-IN" sz="1800" dirty="0">
                <a:solidFill>
                  <a:srgbClr val="4D575D"/>
                </a:solidFill>
                <a:effectLst/>
                <a:latin typeface="Calibri" panose="020F0502020204030204" pitchFamily="34" charset="0"/>
                <a:ea typeface="Calibri" panose="020F0502020204030204" pitchFamily="34" charset="0"/>
              </a:rPr>
              <a:t>	</a:t>
            </a:r>
            <a:endParaRPr lang="en-US" sz="3200"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D2FFEB0-8F83-491C-9518-61AA6775BA0C}"/>
              </a:ext>
            </a:extLst>
          </p:cNvPr>
          <p:cNvSpPr>
            <a:spLocks noGrp="1"/>
          </p:cNvSpPr>
          <p:nvPr>
            <p:ph idx="1"/>
          </p:nvPr>
        </p:nvSpPr>
        <p:spPr>
          <a:xfrm>
            <a:off x="1233054" y="540327"/>
            <a:ext cx="10784860" cy="5971309"/>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Problem Statement</a:t>
            </a:r>
          </a:p>
          <a:p>
            <a:pPr marL="0" indent="0">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New York School authority collects data from all schools that provide bus facilities to students. This data helps to understand if buses are reaching on time or not. This also helps to understand if there is a specific route where buses are taking more time so that it can be improved. we have  a dataset of buses which got broke down or are running late.</a:t>
            </a:r>
          </a:p>
          <a:p>
            <a:pPr marL="0" indent="0">
              <a:lnSpc>
                <a:spcPct val="150000"/>
              </a:lnSpc>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Source :- WWW.Kaggle.com</a:t>
            </a:r>
          </a:p>
          <a:p>
            <a:pPr marL="114300" marR="0" indent="0">
              <a:lnSpc>
                <a:spcPct val="150000"/>
              </a:lnSpc>
              <a:spcBef>
                <a:spcPts val="0"/>
              </a:spcBef>
              <a:spcAft>
                <a:spcPts val="75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Total number od data 277113 </a:t>
            </a:r>
          </a:p>
        </p:txBody>
      </p:sp>
    </p:spTree>
    <p:extLst>
      <p:ext uri="{BB962C8B-B14F-4D97-AF65-F5344CB8AC3E}">
        <p14:creationId xmlns:p14="http://schemas.microsoft.com/office/powerpoint/2010/main" val="39245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6730-1B04-4086-982F-8F55C4B9031E}"/>
              </a:ext>
            </a:extLst>
          </p:cNvPr>
          <p:cNvSpPr>
            <a:spLocks noGrp="1"/>
          </p:cNvSpPr>
          <p:nvPr>
            <p:ph type="title"/>
          </p:nvPr>
        </p:nvSpPr>
        <p:spPr>
          <a:xfrm>
            <a:off x="1484310" y="175591"/>
            <a:ext cx="10018713" cy="983974"/>
          </a:xfrm>
        </p:spPr>
        <p:txBody>
          <a:bodyPr>
            <a:normAutofit fontScale="90000"/>
          </a:bodyPr>
          <a:lstStyle/>
          <a:p>
            <a:r>
              <a:rPr lang="en-US" u="sng" dirty="0"/>
              <a:t>Data Flow</a:t>
            </a:r>
            <a:br>
              <a:rPr lang="en-US" u="sng" dirty="0"/>
            </a:br>
            <a:endParaRPr lang="en-US" u="sng" dirty="0"/>
          </a:p>
        </p:txBody>
      </p:sp>
      <p:sp>
        <p:nvSpPr>
          <p:cNvPr id="4" name="Rectangle 3">
            <a:extLst>
              <a:ext uri="{FF2B5EF4-FFF2-40B4-BE49-F238E27FC236}">
                <a16:creationId xmlns:a16="http://schemas.microsoft.com/office/drawing/2014/main" id="{B8ECD7AB-725F-41DE-9FE5-F3AC88AF0142}"/>
              </a:ext>
            </a:extLst>
          </p:cNvPr>
          <p:cNvSpPr/>
          <p:nvPr/>
        </p:nvSpPr>
        <p:spPr>
          <a:xfrm>
            <a:off x="1451044" y="1713672"/>
            <a:ext cx="1471061"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Kaggle.com</a:t>
            </a:r>
          </a:p>
          <a:p>
            <a:pPr algn="ctr"/>
            <a:r>
              <a:rPr lang="en-US" dirty="0"/>
              <a:t>(Data source)</a:t>
            </a:r>
          </a:p>
        </p:txBody>
      </p:sp>
      <p:sp>
        <p:nvSpPr>
          <p:cNvPr id="5" name="Rectangle 4">
            <a:extLst>
              <a:ext uri="{FF2B5EF4-FFF2-40B4-BE49-F238E27FC236}">
                <a16:creationId xmlns:a16="http://schemas.microsoft.com/office/drawing/2014/main" id="{95F99722-47DC-49DA-9AED-9260A8C6371B}"/>
              </a:ext>
            </a:extLst>
          </p:cNvPr>
          <p:cNvSpPr/>
          <p:nvPr/>
        </p:nvSpPr>
        <p:spPr>
          <a:xfrm>
            <a:off x="10508902" y="2937013"/>
            <a:ext cx="1683096"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Script file by </a:t>
            </a:r>
            <a:r>
              <a:rPr lang="en-US" dirty="0" err="1"/>
              <a:t>Pyspark</a:t>
            </a:r>
            <a:r>
              <a:rPr lang="en-US" dirty="0"/>
              <a:t> &lt;  filename</a:t>
            </a:r>
          </a:p>
        </p:txBody>
      </p:sp>
      <p:sp>
        <p:nvSpPr>
          <p:cNvPr id="6" name="Rectangle 5">
            <a:extLst>
              <a:ext uri="{FF2B5EF4-FFF2-40B4-BE49-F238E27FC236}">
                <a16:creationId xmlns:a16="http://schemas.microsoft.com/office/drawing/2014/main" id="{19C6DD75-1B18-4D1B-B95F-B9C78F0AF6CA}"/>
              </a:ext>
            </a:extLst>
          </p:cNvPr>
          <p:cNvSpPr/>
          <p:nvPr/>
        </p:nvSpPr>
        <p:spPr>
          <a:xfrm>
            <a:off x="8759651" y="5107057"/>
            <a:ext cx="1471061"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7" name="Rectangle 6">
            <a:extLst>
              <a:ext uri="{FF2B5EF4-FFF2-40B4-BE49-F238E27FC236}">
                <a16:creationId xmlns:a16="http://schemas.microsoft.com/office/drawing/2014/main" id="{26D9C0FB-264A-4337-8974-F097452BD624}"/>
              </a:ext>
            </a:extLst>
          </p:cNvPr>
          <p:cNvSpPr/>
          <p:nvPr/>
        </p:nvSpPr>
        <p:spPr>
          <a:xfrm>
            <a:off x="5979973" y="2445026"/>
            <a:ext cx="1471061"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Spark DF by reading source</a:t>
            </a:r>
          </a:p>
        </p:txBody>
      </p:sp>
      <p:sp>
        <p:nvSpPr>
          <p:cNvPr id="8" name="Rectangle 7">
            <a:extLst>
              <a:ext uri="{FF2B5EF4-FFF2-40B4-BE49-F238E27FC236}">
                <a16:creationId xmlns:a16="http://schemas.microsoft.com/office/drawing/2014/main" id="{F2840B9C-ABB2-40F3-BFEB-55A61B2E1BC9}"/>
              </a:ext>
            </a:extLst>
          </p:cNvPr>
          <p:cNvSpPr/>
          <p:nvPr/>
        </p:nvSpPr>
        <p:spPr>
          <a:xfrm>
            <a:off x="3153982" y="4615070"/>
            <a:ext cx="1471061"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Load CSV data in windows CMD</a:t>
            </a:r>
          </a:p>
          <a:p>
            <a:pPr algn="ctr"/>
            <a:endParaRPr lang="en-US" dirty="0"/>
          </a:p>
        </p:txBody>
      </p:sp>
      <p:cxnSp>
        <p:nvCxnSpPr>
          <p:cNvPr id="24" name="Straight Arrow Connector 23">
            <a:extLst>
              <a:ext uri="{FF2B5EF4-FFF2-40B4-BE49-F238E27FC236}">
                <a16:creationId xmlns:a16="http://schemas.microsoft.com/office/drawing/2014/main" id="{1A87B0B0-F549-4340-A00F-F18B73CE942B}"/>
              </a:ext>
            </a:extLst>
          </p:cNvPr>
          <p:cNvCxnSpPr>
            <a:cxnSpLocks/>
          </p:cNvCxnSpPr>
          <p:nvPr/>
        </p:nvCxnSpPr>
        <p:spPr>
          <a:xfrm>
            <a:off x="1484310" y="2697646"/>
            <a:ext cx="1709359" cy="19174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23ECF057-6FBE-44DA-8ABD-560E2A844B7A}"/>
              </a:ext>
            </a:extLst>
          </p:cNvPr>
          <p:cNvCxnSpPr>
            <a:cxnSpLocks/>
          </p:cNvCxnSpPr>
          <p:nvPr/>
        </p:nvCxnSpPr>
        <p:spPr>
          <a:xfrm flipV="1">
            <a:off x="10230712" y="3920987"/>
            <a:ext cx="278190" cy="12179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C453C4BA-58EA-410D-90A4-DE10A6976361}"/>
              </a:ext>
            </a:extLst>
          </p:cNvPr>
          <p:cNvCxnSpPr>
            <a:cxnSpLocks/>
          </p:cNvCxnSpPr>
          <p:nvPr/>
        </p:nvCxnSpPr>
        <p:spPr>
          <a:xfrm>
            <a:off x="7451034" y="3429000"/>
            <a:ext cx="1328461" cy="167805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073BED0D-D981-43D7-BB85-41B50FF3EE72}"/>
              </a:ext>
            </a:extLst>
          </p:cNvPr>
          <p:cNvCxnSpPr>
            <a:cxnSpLocks/>
          </p:cNvCxnSpPr>
          <p:nvPr/>
        </p:nvCxnSpPr>
        <p:spPr>
          <a:xfrm flipV="1">
            <a:off x="4596742" y="3429000"/>
            <a:ext cx="1383231" cy="118607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3263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CC8C-F0F8-4949-A85B-E333BC646D3B}"/>
              </a:ext>
            </a:extLst>
          </p:cNvPr>
          <p:cNvSpPr>
            <a:spLocks noGrp="1"/>
          </p:cNvSpPr>
          <p:nvPr>
            <p:ph type="title"/>
          </p:nvPr>
        </p:nvSpPr>
        <p:spPr/>
        <p:txBody>
          <a:bodyPr>
            <a:normAutofit fontScale="90000"/>
          </a:bodyPr>
          <a:lstStyle/>
          <a:p>
            <a:pPr marL="114300" marR="0" indent="0">
              <a:lnSpc>
                <a:spcPct val="150000"/>
              </a:lnSpc>
              <a:spcBef>
                <a:spcPts val="0"/>
              </a:spcBef>
              <a:spcAft>
                <a:spcPts val="750"/>
              </a:spcAft>
            </a:pPr>
            <a:b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6DD8A42-C991-4B45-9574-3DE6136D8A77}"/>
              </a:ext>
            </a:extLst>
          </p:cNvPr>
          <p:cNvSpPr>
            <a:spLocks noGrp="1"/>
          </p:cNvSpPr>
          <p:nvPr>
            <p:ph idx="1"/>
          </p:nvPr>
        </p:nvSpPr>
        <p:spPr>
          <a:xfrm>
            <a:off x="1484311" y="1034328"/>
            <a:ext cx="10855036" cy="5137872"/>
          </a:xfrm>
        </p:spPr>
        <p:txBody>
          <a:bodyPr>
            <a:normAutofit/>
          </a:bodyPr>
          <a:lstStyle/>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b="1" u="sng" dirty="0">
                <a:effectLst/>
                <a:latin typeface="Times New Roman" panose="02020603050405020304" pitchFamily="18" charset="0"/>
                <a:ea typeface="Times New Roman" panose="02020603050405020304" pitchFamily="18" charset="0"/>
                <a:cs typeface="Times New Roman" panose="02020603050405020304" pitchFamily="18" charset="0"/>
              </a:rPr>
              <a:t>Fields Na</a:t>
            </a:r>
            <a:r>
              <a:rPr lang="en-IN" sz="2800" b="1" u="sng" dirty="0">
                <a:latin typeface="Times New Roman" panose="02020603050405020304" pitchFamily="18" charset="0"/>
                <a:ea typeface="Times New Roman" panose="02020603050405020304" pitchFamily="18" charset="0"/>
                <a:cs typeface="Times New Roman" panose="02020603050405020304" pitchFamily="18" charset="0"/>
              </a:rPr>
              <a:t>me of  Project </a:t>
            </a:r>
          </a:p>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School_Year</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Run_Type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Bus_No</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Route_Number</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5. Reason</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Occurred_On</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Number_Of_Students_On_The_Bus</a:t>
            </a:r>
            <a:b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40590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E092A4-D2B6-48C2-921C-26F570939C5D}"/>
              </a:ext>
            </a:extLst>
          </p:cNvPr>
          <p:cNvSpPr txBox="1"/>
          <p:nvPr/>
        </p:nvSpPr>
        <p:spPr>
          <a:xfrm>
            <a:off x="1339674" y="816366"/>
            <a:ext cx="10442714" cy="6177589"/>
          </a:xfrm>
          <a:prstGeom prst="rect">
            <a:avLst/>
          </a:prstGeom>
          <a:noFill/>
        </p:spPr>
        <p:txBody>
          <a:bodyPr wrap="square">
            <a:spAutoFit/>
          </a:bodyPr>
          <a:lstStyle/>
          <a:p>
            <a:pPr marL="457200" marR="0">
              <a:spcBef>
                <a:spcPts val="0"/>
              </a:spcBef>
              <a:spcAft>
                <a:spcPts val="750"/>
              </a:spcAft>
            </a:pPr>
            <a:br>
              <a:rPr lang="en-IN" sz="2000" dirty="0">
                <a:solidFill>
                  <a:srgbClr val="4D575D"/>
                </a:solidFill>
                <a:effectLst/>
                <a:latin typeface="Calibri" panose="020F0502020204030204" pitchFamily="34" charset="0"/>
                <a:ea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114800" lvl="8">
              <a:lnSpc>
                <a:spcPct val="150000"/>
              </a:lnSpc>
              <a:spcAft>
                <a:spcPts val="750"/>
              </a:spcAft>
            </a:pPr>
            <a:r>
              <a:rPr lang="en-IN" sz="2800" b="1" u="sng" dirty="0" err="1">
                <a:effectLst/>
                <a:latin typeface="Times New Roman" panose="02020603050405020304" pitchFamily="18" charset="0"/>
                <a:ea typeface="Calibri" panose="020F0502020204030204" pitchFamily="34" charset="0"/>
                <a:cs typeface="Times New Roman" panose="02020603050405020304" pitchFamily="18" charset="0"/>
              </a:rPr>
              <a:t>Use_Cases</a:t>
            </a:r>
            <a:endParaRPr lang="en-IN" sz="2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750"/>
              </a:spcAft>
            </a:pPr>
            <a:r>
              <a:rPr lang="en-IN" sz="1800" b="1" u="sng" dirty="0">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1.Load data and create Spark data frame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75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2.Most common reasons for either a delay or breaking down of the bus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Top five route numbers where the bus was either delayed or broke down</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The total number of incidents, year-wise, when the students were Not on the bus</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The year in which accidents were less</a:t>
            </a:r>
          </a:p>
          <a:p>
            <a:pPr marL="457200" marR="0">
              <a:lnSpc>
                <a:spcPct val="150000"/>
              </a:lnSpc>
              <a:spcBef>
                <a:spcPts val="0"/>
              </a:spcBef>
              <a:spcAft>
                <a:spcPts val="750"/>
              </a:spcAft>
            </a:pPr>
            <a:r>
              <a:rPr lang="en-US"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.how many incidents are done in 2015-2016 and  2017-2018</a:t>
            </a:r>
          </a:p>
          <a:p>
            <a:pPr marL="457200" marR="0">
              <a:lnSpc>
                <a:spcPct val="150000"/>
              </a:lnSpc>
              <a:spcBef>
                <a:spcPts val="0"/>
              </a:spcBef>
              <a:spcAft>
                <a:spcPts val="750"/>
              </a:spcAft>
            </a:pPr>
            <a:r>
              <a:rPr lang="en-US"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Year _wise number of incident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75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75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85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908B-96A6-42A9-BD53-4E4E26F21BA6}"/>
              </a:ext>
            </a:extLst>
          </p:cNvPr>
          <p:cNvSpPr>
            <a:spLocks noGrp="1"/>
          </p:cNvSpPr>
          <p:nvPr>
            <p:ph type="title"/>
          </p:nvPr>
        </p:nvSpPr>
        <p:spPr>
          <a:xfrm>
            <a:off x="838200" y="368490"/>
            <a:ext cx="10515600" cy="1325563"/>
          </a:xfrm>
        </p:spPr>
        <p:txBody>
          <a:bodyPr/>
          <a:lstStyle/>
          <a:p>
            <a:r>
              <a:rPr lang="en-US" u="sng" dirty="0">
                <a:latin typeface="+mn-lt"/>
              </a:rPr>
              <a:t>Why </a:t>
            </a:r>
            <a:r>
              <a:rPr lang="en-US" u="sng" dirty="0" err="1">
                <a:latin typeface="+mn-lt"/>
              </a:rPr>
              <a:t>Pyspark</a:t>
            </a:r>
            <a:endParaRPr lang="en-US" u="sng" dirty="0">
              <a:latin typeface="+mn-lt"/>
            </a:endParaRPr>
          </a:p>
        </p:txBody>
      </p:sp>
      <p:sp>
        <p:nvSpPr>
          <p:cNvPr id="3" name="Content Placeholder 2">
            <a:extLst>
              <a:ext uri="{FF2B5EF4-FFF2-40B4-BE49-F238E27FC236}">
                <a16:creationId xmlns:a16="http://schemas.microsoft.com/office/drawing/2014/main" id="{BE4BF050-0588-4F47-9C2A-FB6F63A82DED}"/>
              </a:ext>
            </a:extLst>
          </p:cNvPr>
          <p:cNvSpPr>
            <a:spLocks noGrp="1"/>
          </p:cNvSpPr>
          <p:nvPr>
            <p:ph idx="1"/>
          </p:nvPr>
        </p:nvSpPr>
        <p:spPr>
          <a:xfrm>
            <a:off x="1311965" y="1545362"/>
            <a:ext cx="10880035" cy="6049617"/>
          </a:xfrm>
        </p:spPr>
        <p:txBody>
          <a:bodyPr>
            <a:normAutofit/>
          </a:bodyPr>
          <a:lstStyle/>
          <a:p>
            <a:pPr marL="0" indent="0">
              <a:lnSpc>
                <a:spcPct val="150000"/>
              </a:lnSpc>
              <a:buNone/>
            </a:pPr>
            <a:r>
              <a:rPr lang="en-US" sz="2000" b="0" i="0" dirty="0" err="1">
                <a:solidFill>
                  <a:srgbClr val="202124"/>
                </a:solidFill>
                <a:effectLst/>
                <a:latin typeface="Times New Roman" panose="02020603050405020304" pitchFamily="18" charset="0"/>
                <a:cs typeface="Times New Roman" panose="02020603050405020304" pitchFamily="18" charset="0"/>
              </a:rPr>
              <a:t>PySpark</a:t>
            </a:r>
            <a:r>
              <a:rPr lang="en-US" sz="2000" b="0" i="0" dirty="0">
                <a:solidFill>
                  <a:srgbClr val="202124"/>
                </a:solidFill>
                <a:effectLst/>
                <a:latin typeface="Times New Roman" panose="02020603050405020304" pitchFamily="18" charset="0"/>
                <a:cs typeface="Times New Roman" panose="02020603050405020304" pitchFamily="18" charset="0"/>
              </a:rPr>
              <a:t> is </a:t>
            </a:r>
            <a:r>
              <a:rPr lang="en-US" sz="2000" b="1" i="0" dirty="0">
                <a:solidFill>
                  <a:srgbClr val="202124"/>
                </a:solidFill>
                <a:effectLst/>
                <a:latin typeface="Times New Roman" panose="02020603050405020304" pitchFamily="18" charset="0"/>
                <a:cs typeface="Times New Roman" panose="02020603050405020304" pitchFamily="18" charset="0"/>
              </a:rPr>
              <a:t>an interface for Apache Spark in Python</a:t>
            </a:r>
            <a:r>
              <a:rPr lang="en-US" sz="2000" b="0" i="0" dirty="0">
                <a:solidFill>
                  <a:srgbClr val="202124"/>
                </a:solidFill>
                <a:effectLst/>
                <a:latin typeface="Times New Roman" panose="02020603050405020304" pitchFamily="18" charset="0"/>
                <a:cs typeface="Times New Roman" panose="02020603050405020304" pitchFamily="18" charset="0"/>
              </a:rPr>
              <a:t>. It not only allows you to write Spark applications using Python APIs, but also provides the </a:t>
            </a:r>
            <a:r>
              <a:rPr lang="en-US" sz="2000" b="0" i="0" dirty="0" err="1">
                <a:solidFill>
                  <a:srgbClr val="202124"/>
                </a:solidFill>
                <a:effectLst/>
                <a:latin typeface="Times New Roman" panose="02020603050405020304" pitchFamily="18" charset="0"/>
                <a:cs typeface="Times New Roman" panose="02020603050405020304" pitchFamily="18" charset="0"/>
              </a:rPr>
              <a:t>PySpark</a:t>
            </a:r>
            <a:r>
              <a:rPr lang="en-US" sz="2000" b="0" i="0" dirty="0">
                <a:solidFill>
                  <a:srgbClr val="202124"/>
                </a:solidFill>
                <a:effectLst/>
                <a:latin typeface="Times New Roman" panose="02020603050405020304" pitchFamily="18" charset="0"/>
                <a:cs typeface="Times New Roman" panose="02020603050405020304" pitchFamily="18" charset="0"/>
              </a:rPr>
              <a:t> shell for interactively analyzing your data in a distributed environment</a:t>
            </a:r>
            <a:r>
              <a:rPr lang="en-US" sz="1600" b="0" i="0" dirty="0">
                <a:solidFill>
                  <a:srgbClr val="202124"/>
                </a:solidFill>
                <a:effectLst/>
                <a:latin typeface="arial" panose="020B0604020202020204" pitchFamily="34" charset="0"/>
              </a:rPr>
              <a:t>.</a:t>
            </a:r>
            <a:endParaRPr lang="en-US" sz="2000" b="0" i="0" dirty="0">
              <a:solidFill>
                <a:srgbClr val="202124"/>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000" b="0" i="0" dirty="0">
                <a:solidFill>
                  <a:srgbClr val="202124"/>
                </a:solidFill>
                <a:effectLst/>
                <a:latin typeface="Times New Roman" panose="02020603050405020304" pitchFamily="18" charset="0"/>
                <a:cs typeface="Times New Roman" panose="02020603050405020304" pitchFamily="18" charset="0"/>
              </a:rPr>
              <a:t>Spark has been found to run </a:t>
            </a:r>
            <a:r>
              <a:rPr lang="en-US" sz="2000" b="1" i="0" dirty="0">
                <a:solidFill>
                  <a:srgbClr val="202124"/>
                </a:solidFill>
                <a:effectLst/>
                <a:latin typeface="Times New Roman" panose="02020603050405020304" pitchFamily="18" charset="0"/>
                <a:cs typeface="Times New Roman" panose="02020603050405020304" pitchFamily="18" charset="0"/>
              </a:rPr>
              <a:t>100 times faster in</a:t>
            </a:r>
            <a:r>
              <a:rPr lang="en-US" sz="2000" b="0" i="0" dirty="0">
                <a:solidFill>
                  <a:srgbClr val="202124"/>
                </a:solidFill>
                <a:effectLst/>
                <a:latin typeface="Times New Roman" panose="02020603050405020304" pitchFamily="18" charset="0"/>
                <a:cs typeface="Times New Roman" panose="02020603050405020304" pitchFamily="18" charset="0"/>
              </a:rPr>
              <a:t>-memory, and 10 times faster on disk. It's also been used to sort 100 TB of data 3 times faster than Hadoop MapReduce on one-tenth of the machines.</a:t>
            </a:r>
            <a:r>
              <a:rPr lang="en-US" sz="2000" b="0" i="0" dirty="0">
                <a:solidFill>
                  <a:srgbClr val="273239"/>
                </a:solidFill>
                <a:effectLst/>
                <a:latin typeface="Times New Roman" panose="02020603050405020304" pitchFamily="18" charset="0"/>
                <a:cs typeface="Times New Roman" panose="02020603050405020304" pitchFamily="18" charset="0"/>
              </a:rPr>
              <a:t> Spark reduces the number of read/write cycles to disk and store intermediate data in-memory, hence faster-processing speed. </a:t>
            </a:r>
            <a:r>
              <a:rPr lang="en-US" sz="2000" dirty="0">
                <a:solidFill>
                  <a:srgbClr val="273239"/>
                </a:solidFill>
                <a:latin typeface="Times New Roman" panose="02020603050405020304" pitchFamily="18" charset="0"/>
                <a:cs typeface="Times New Roman" panose="02020603050405020304" pitchFamily="18" charset="0"/>
              </a:rPr>
              <a:t>It </a:t>
            </a:r>
            <a:r>
              <a:rPr lang="en-US" sz="2000" b="0" i="0" dirty="0">
                <a:solidFill>
                  <a:srgbClr val="273239"/>
                </a:solidFill>
                <a:effectLst/>
                <a:latin typeface="Times New Roman" panose="02020603050405020304" pitchFamily="18" charset="0"/>
                <a:cs typeface="Times New Roman" panose="02020603050405020304" pitchFamily="18" charset="0"/>
              </a:rPr>
              <a:t>Spark reduces the number of read/write cycles to disk and store intermediate data in-memory, hence faster-processing speed.</a:t>
            </a:r>
            <a:endParaRPr lang="en-US" sz="2000" b="0" i="0" dirty="0">
              <a:solidFill>
                <a:srgbClr val="202124"/>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999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9FE1-DC89-4E3A-A973-BFFB7D8C8147}"/>
              </a:ext>
            </a:extLst>
          </p:cNvPr>
          <p:cNvSpPr>
            <a:spLocks noGrp="1"/>
          </p:cNvSpPr>
          <p:nvPr>
            <p:ph type="title"/>
          </p:nvPr>
        </p:nvSpPr>
        <p:spPr>
          <a:xfrm>
            <a:off x="781946" y="1066799"/>
            <a:ext cx="10018713" cy="1752599"/>
          </a:xfrm>
        </p:spPr>
        <p:txBody>
          <a:bodyPr/>
          <a:lstStyle/>
          <a:p>
            <a:r>
              <a:rPr lang="en-US" u="sng" dirty="0">
                <a:latin typeface="Times New Roman" panose="02020603050405020304" pitchFamily="18" charset="0"/>
                <a:cs typeface="Times New Roman" panose="02020603050405020304" pitchFamily="18" charset="0"/>
              </a:rPr>
              <a:t>Features of </a:t>
            </a:r>
            <a:r>
              <a:rPr lang="en-US" u="sng" dirty="0" err="1">
                <a:latin typeface="Times New Roman" panose="02020603050405020304" pitchFamily="18" charset="0"/>
                <a:cs typeface="Times New Roman" panose="02020603050405020304" pitchFamily="18" charset="0"/>
              </a:rPr>
              <a:t>Pyspark</a:t>
            </a:r>
            <a:br>
              <a:rPr lang="en-US" u="sng"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F5CDB5A-1461-4ABD-BAC4-4F529B076440}"/>
              </a:ext>
            </a:extLst>
          </p:cNvPr>
          <p:cNvSpPr>
            <a:spLocks noGrp="1"/>
          </p:cNvSpPr>
          <p:nvPr>
            <p:ph idx="1"/>
          </p:nvPr>
        </p:nvSpPr>
        <p:spPr>
          <a:xfrm>
            <a:off x="2027583" y="2146853"/>
            <a:ext cx="9475440" cy="3644348"/>
          </a:xfrm>
        </p:spPr>
        <p:txBody>
          <a:bodyPr/>
          <a:lstStyle/>
          <a:p>
            <a:r>
              <a:rPr lang="en-US" dirty="0"/>
              <a:t>Fault tolerance </a:t>
            </a:r>
          </a:p>
          <a:p>
            <a:r>
              <a:rPr lang="en-US" dirty="0"/>
              <a:t>Real time processing</a:t>
            </a:r>
          </a:p>
          <a:p>
            <a:r>
              <a:rPr lang="en-US" dirty="0"/>
              <a:t>Reusability</a:t>
            </a:r>
          </a:p>
          <a:p>
            <a:r>
              <a:rPr lang="en-US" dirty="0"/>
              <a:t>Speed</a:t>
            </a:r>
          </a:p>
          <a:p>
            <a:r>
              <a:rPr lang="en-US" dirty="0"/>
              <a:t>In memory </a:t>
            </a:r>
          </a:p>
        </p:txBody>
      </p:sp>
    </p:spTree>
    <p:extLst>
      <p:ext uri="{BB962C8B-B14F-4D97-AF65-F5344CB8AC3E}">
        <p14:creationId xmlns:p14="http://schemas.microsoft.com/office/powerpoint/2010/main" val="365777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08ED-0917-4372-B186-BE52D58E9BA6}"/>
              </a:ext>
            </a:extLst>
          </p:cNvPr>
          <p:cNvSpPr>
            <a:spLocks noGrp="1"/>
          </p:cNvSpPr>
          <p:nvPr>
            <p:ph type="title"/>
          </p:nvPr>
        </p:nvSpPr>
        <p:spPr>
          <a:xfrm>
            <a:off x="739636" y="91171"/>
            <a:ext cx="10712727" cy="1662545"/>
          </a:xfrm>
        </p:spPr>
        <p:txBody>
          <a:bodyPr>
            <a:normAutofit fontScale="90000"/>
          </a:bodyPr>
          <a:lstStyle/>
          <a:p>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Use_cases</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000" u="sng" dirty="0">
                <a:effectLst/>
                <a:latin typeface="Times New Roman" panose="02020603050405020304" pitchFamily="18" charset="0"/>
                <a:ea typeface="Calibri" panose="020F0502020204030204" pitchFamily="34" charset="0"/>
                <a:cs typeface="Times New Roman" panose="02020603050405020304" pitchFamily="18" charset="0"/>
              </a:rPr>
              <a:t>Solution</a:t>
            </a:r>
            <a:br>
              <a:rPr lang="en-IN" sz="4000"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Most common reasons for either a delay or breaking down of the bus</a:t>
            </a:r>
            <a:br>
              <a:rPr lang="en-IN" sz="6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CBA5A4-3063-4F70-9754-3DBEC0944139}"/>
              </a:ext>
            </a:extLst>
          </p:cNvPr>
          <p:cNvSpPr>
            <a:spLocks noGrp="1"/>
          </p:cNvSpPr>
          <p:nvPr>
            <p:ph idx="1"/>
          </p:nvPr>
        </p:nvSpPr>
        <p:spPr>
          <a:xfrm>
            <a:off x="1830868" y="549619"/>
            <a:ext cx="10997236" cy="6997148"/>
          </a:xfrm>
        </p:spPr>
        <p:txBody>
          <a:bodyPr>
            <a:normAutofit/>
          </a:bodyPr>
          <a:lstStyle/>
          <a:p>
            <a:pPr marL="0" indent="0">
              <a:buNone/>
            </a:pPr>
            <a:r>
              <a:rPr lang="en-IN" sz="2000" b="1" u="sng" dirty="0">
                <a:latin typeface="Times New Roman" panose="02020603050405020304" pitchFamily="18" charset="0"/>
                <a:ea typeface="Calibri" panose="020F0502020204030204" pitchFamily="34" charset="0"/>
                <a:cs typeface="Times New Roman" panose="02020603050405020304" pitchFamily="18" charset="0"/>
              </a:rPr>
              <a:t>I</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mport  packages</a:t>
            </a:r>
          </a:p>
          <a:p>
            <a:pPr marL="0" indent="0">
              <a:buNone/>
            </a:pPr>
            <a:r>
              <a:rPr lang="en-IN" sz="2000" dirty="0" err="1">
                <a:latin typeface="Times New Roman" panose="02020603050405020304" pitchFamily="18" charset="0"/>
                <a:ea typeface="Calibri" panose="020F0502020204030204" pitchFamily="34" charset="0"/>
                <a:cs typeface="Times New Roman" panose="02020603050405020304" pitchFamily="18" charset="0"/>
              </a:rPr>
              <a:t>S</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park</a:t>
            </a:r>
            <a:r>
              <a:rPr lang="en-IN" sz="2000" dirty="0" err="1">
                <a:latin typeface="Times New Roman" panose="02020603050405020304" pitchFamily="18" charset="0"/>
                <a:ea typeface="Calibri" panose="020F0502020204030204" pitchFamily="34" charset="0"/>
                <a:cs typeface="Times New Roman" panose="02020603050405020304" pitchFamily="18" charset="0"/>
              </a:rPr>
              <a:t>C</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ontext</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dirty="0" err="1">
                <a:latin typeface="Times New Roman" panose="02020603050405020304" pitchFamily="18" charset="0"/>
                <a:ea typeface="Calibri" panose="020F0502020204030204" pitchFamily="34" charset="0"/>
                <a:cs typeface="Times New Roman" panose="02020603050405020304" pitchFamily="18" charset="0"/>
              </a:rPr>
              <a:t>SQLC</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ontext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Function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592363-9F98-4461-B891-B39471C55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636" y="5104285"/>
            <a:ext cx="7828496" cy="1360215"/>
          </a:xfrm>
          <a:prstGeom prst="rect">
            <a:avLst/>
          </a:prstGeom>
        </p:spPr>
      </p:pic>
    </p:spTree>
    <p:extLst>
      <p:ext uri="{BB962C8B-B14F-4D97-AF65-F5344CB8AC3E}">
        <p14:creationId xmlns:p14="http://schemas.microsoft.com/office/powerpoint/2010/main" val="652531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2205</TotalTime>
  <Words>572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Arial Black</vt:lpstr>
      <vt:lpstr>Calibri</vt:lpstr>
      <vt:lpstr>Corbel</vt:lpstr>
      <vt:lpstr>Times New Roman</vt:lpstr>
      <vt:lpstr>Parallax</vt:lpstr>
      <vt:lpstr>         The New York School BUS Project</vt:lpstr>
      <vt:lpstr>PowerPoint Presentation</vt:lpstr>
      <vt:lpstr> </vt:lpstr>
      <vt:lpstr>Data Flow </vt:lpstr>
      <vt:lpstr>        </vt:lpstr>
      <vt:lpstr>PowerPoint Presentation</vt:lpstr>
      <vt:lpstr>Why Pyspark</vt:lpstr>
      <vt:lpstr>Features of Pyspark </vt:lpstr>
      <vt:lpstr> Use_cases Solution  1. Most common reasons for either a delay or breaking down of the bus </vt:lpstr>
      <vt:lpstr>2. Top five route numbers where the bus was either delayed or broke down</vt:lpstr>
      <vt:lpstr> 3. The total number of incidents, year-wise, when the students were Not on the bus</vt:lpstr>
      <vt:lpstr>4. The year in which accidents were less</vt:lpstr>
      <vt:lpstr> 5. how many incidents are done in 2015-2016 and  2017-2018 </vt:lpstr>
      <vt:lpstr>6. Year _wise number of incident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York School Project</dc:title>
  <dc:creator>Sunidhi Soni</dc:creator>
  <cp:lastModifiedBy>Sunidhi Soni</cp:lastModifiedBy>
  <cp:revision>17</cp:revision>
  <dcterms:created xsi:type="dcterms:W3CDTF">2022-02-01T15:27:44Z</dcterms:created>
  <dcterms:modified xsi:type="dcterms:W3CDTF">2022-02-05T13:59:05Z</dcterms:modified>
</cp:coreProperties>
</file>