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4" r:id="rId7"/>
    <p:sldId id="265" r:id="rId8"/>
    <p:sldId id="270" r:id="rId9"/>
    <p:sldId id="271" r:id="rId10"/>
    <p:sldId id="260" r:id="rId11"/>
    <p:sldId id="275" r:id="rId12"/>
    <p:sldId id="273" r:id="rId13"/>
    <p:sldId id="261" r:id="rId14"/>
    <p:sldId id="262" r:id="rId15"/>
  </p:sldIdLst>
  <p:sldSz cx="12192000" cy="6858000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Slab" pitchFamily="2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f21ee7963_2_20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2ef21ee7963_2_2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f21ee7963_2_20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2ef21ee7963_2_2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6F8A256E-C5E6-407A-2415-F24AD0901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f21ee7963_2_2066:notes">
            <a:extLst>
              <a:ext uri="{FF2B5EF4-FFF2-40B4-BE49-F238E27FC236}">
                <a16:creationId xmlns:a16="http://schemas.microsoft.com/office/drawing/2014/main" id="{E0179083-359F-3C2A-13CC-DE7DBA40E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2ef21ee7963_2_2066:notes">
            <a:extLst>
              <a:ext uri="{FF2B5EF4-FFF2-40B4-BE49-F238E27FC236}">
                <a16:creationId xmlns:a16="http://schemas.microsoft.com/office/drawing/2014/main" id="{CAFF1966-A46F-93DD-32E2-8A24F45BF5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81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FE0B41AE-7C33-2312-6398-518384272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f21ee7963_2_2066:notes">
            <a:extLst>
              <a:ext uri="{FF2B5EF4-FFF2-40B4-BE49-F238E27FC236}">
                <a16:creationId xmlns:a16="http://schemas.microsoft.com/office/drawing/2014/main" id="{6D9734E1-17EC-6073-9A29-75CC04D60C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2ef21ee7963_2_2066:notes">
            <a:extLst>
              <a:ext uri="{FF2B5EF4-FFF2-40B4-BE49-F238E27FC236}">
                <a16:creationId xmlns:a16="http://schemas.microsoft.com/office/drawing/2014/main" id="{44A6BDD5-C4BF-5ABC-BD41-6A0F1CCB2C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187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p2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6" name="Google Shape;16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2025591" y="3773507"/>
            <a:ext cx="81408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</a:rPr>
              <a:t>Idea Submission Template</a:t>
            </a:r>
            <a:endParaRPr sz="30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25600" y="2689871"/>
            <a:ext cx="81408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4800" b="1" dirty="0">
                <a:solidFill>
                  <a:schemeClr val="dk1"/>
                </a:solidFill>
              </a:rPr>
              <a:t>Hackathon Ideation Phase</a:t>
            </a:r>
            <a:endParaRPr sz="4800" b="1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431999" y="1307146"/>
            <a:ext cx="11455201" cy="529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32000" y="699012"/>
            <a:ext cx="12578399" cy="37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📊 Methodology / Architecture diagram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E7779-C3ED-4038-57E3-3A7C5DFC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61" y="1443789"/>
            <a:ext cx="11664239" cy="49249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4DB40-73F7-FEB0-588E-95959F167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63F4D-97B7-37ED-9521-8B8A85653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525" y="1672024"/>
            <a:ext cx="3429057" cy="4574788"/>
          </a:xfrm>
        </p:spPr>
        <p:txBody>
          <a:bodyPr/>
          <a:lstStyle/>
          <a:p>
            <a:r>
              <a:rPr lang="en-US" sz="20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relevance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IN" dirty="0"/>
          </a:p>
        </p:txBody>
      </p:sp>
      <p:sp>
        <p:nvSpPr>
          <p:cNvPr id="8" name="Google Shape;99;p18">
            <a:extLst>
              <a:ext uri="{FF2B5EF4-FFF2-40B4-BE49-F238E27FC236}">
                <a16:creationId xmlns:a16="http://schemas.microsoft.com/office/drawing/2014/main" id="{99BB5695-B7EE-6F71-D6B8-0F81BFCE9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525" y="611188"/>
            <a:ext cx="111569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🚀 Future Scope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8E55327-BB05-7AD0-02F0-847EA19E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10" y="2073222"/>
            <a:ext cx="1057366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Directly impacts user experience, engagement, and satisfaction. A well-designed UI enhances retention and conversion rates.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Handles business logic and data processing. Scalable backends support business growth and improve performance.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Efficient data storage ensures fast access, scalability, and operational efficiency.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APIs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functionality (e.g., payment gateways, integrations) while saving time and resources.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user privacy and security, building trust and brand reputation.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Accurate and quick processing of business-critical data improves decision-making and competitiveness.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Caching Layer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Speeds up data access, reducing latency and improving system performance.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Proactive error detection minimizes downtime, ensuring smooth business operations. </a:t>
            </a:r>
          </a:p>
        </p:txBody>
      </p:sp>
    </p:spTree>
    <p:extLst>
      <p:ext uri="{BB962C8B-B14F-4D97-AF65-F5344CB8AC3E}">
        <p14:creationId xmlns:p14="http://schemas.microsoft.com/office/powerpoint/2010/main" val="348053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18">
            <a:extLst>
              <a:ext uri="{FF2B5EF4-FFF2-40B4-BE49-F238E27FC236}">
                <a16:creationId xmlns:a16="http://schemas.microsoft.com/office/drawing/2014/main" id="{EBBE6C2F-DD88-F65A-1178-E4E877A2A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🚀 Future Scope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185DE-2C82-085F-CF57-BA5CACF6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32" y="1629808"/>
            <a:ext cx="5263176" cy="4105200"/>
          </a:xfrm>
        </p:spPr>
        <p:txBody>
          <a:bodyPr/>
          <a:lstStyle/>
          <a:p>
            <a:r>
              <a:rPr lang="en-US" sz="20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Calibri"/>
                <a:sym typeface="Source Sans Pro"/>
              </a:rPr>
              <a:t>Optimization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IN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2FE7F88-69B2-4593-4121-F5F8073B8450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86014" y="2277568"/>
            <a:ext cx="606648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Techniques like lazy loading and image compression improve performance and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 balancing and query optimization ensure quick responses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Indexing and query improvements boost data retrieval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Distributed caching (e.g., Redis) reduces database load and improves response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Automated alerts and system checks ensure issues are resolved quickly, minimizing downtime.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871F9-5BF2-52E6-7C70-208CFE535A10}"/>
              </a:ext>
            </a:extLst>
          </p:cNvPr>
          <p:cNvSpPr/>
          <p:nvPr/>
        </p:nvSpPr>
        <p:spPr>
          <a:xfrm>
            <a:off x="7094220" y="1525400"/>
            <a:ext cx="4770120" cy="49201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4" indent="-285750" algn="l">
              <a:buClr>
                <a:schemeClr val="bg1">
                  <a:lumMod val="50000"/>
                </a:schemeClr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sz="1600" b="1" dirty="0"/>
              <a:t>Scalability</a:t>
            </a:r>
            <a:r>
              <a:rPr lang="en-US" sz="1600" dirty="0"/>
              <a:t>: The system can scale horizontally           to handle increasing traffic and user demands.</a:t>
            </a:r>
          </a:p>
          <a:p>
            <a:pPr marL="285750" lvl="4" indent="-285750" algn="l">
              <a:buClr>
                <a:schemeClr val="bg1">
                  <a:lumMod val="50000"/>
                </a:schemeClr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sz="1600" b="1" dirty="0"/>
              <a:t>Component Upgrades</a:t>
            </a:r>
            <a:r>
              <a:rPr lang="en-US" sz="1600" dirty="0"/>
              <a:t>: The frontend and backend can be enhanced with new technologies (e.g., </a:t>
            </a:r>
            <a:r>
              <a:rPr lang="en-US" sz="1600" dirty="0" err="1"/>
              <a:t>WebAssembly</a:t>
            </a:r>
            <a:r>
              <a:rPr lang="en-US" sz="1600" dirty="0"/>
              <a:t>, AI/ML).</a:t>
            </a:r>
          </a:p>
          <a:p>
            <a:pPr marL="285750" lvl="4" indent="-285750" algn="l">
              <a:buClr>
                <a:schemeClr val="bg1">
                  <a:lumMod val="50000"/>
                </a:schemeClr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sz="1600" b="1" dirty="0"/>
              <a:t> Database Changes</a:t>
            </a:r>
            <a:r>
              <a:rPr lang="en-US" sz="1600" dirty="0"/>
              <a:t>: Switch between relational and NoSQL databases as needed, and implement replication for larger datasets.</a:t>
            </a:r>
          </a:p>
          <a:p>
            <a:pPr marL="285750" lvl="4" indent="-285750" algn="l">
              <a:buClr>
                <a:schemeClr val="bg1">
                  <a:lumMod val="50000"/>
                </a:schemeClr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sz="1600" b="1" dirty="0"/>
              <a:t> API Integrations</a:t>
            </a:r>
            <a:r>
              <a:rPr lang="en-US" sz="1600" dirty="0"/>
              <a:t>: Add or swap third-party APIs to enhance functionality and business operations.</a:t>
            </a:r>
          </a:p>
          <a:p>
            <a:pPr marL="285750" lvl="4" indent="-285750" algn="l">
              <a:buClr>
                <a:schemeClr val="bg1">
                  <a:lumMod val="50000"/>
                </a:schemeClr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sz="1600" b="1" dirty="0"/>
              <a:t> Security</a:t>
            </a:r>
            <a:r>
              <a:rPr lang="en-US" sz="1600" dirty="0"/>
              <a:t>: Enhanced security measures like 2FA and encryption can be integrated to improve user trust.</a:t>
            </a:r>
            <a:endParaRPr lang="en-IN" sz="1600" dirty="0"/>
          </a:p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30F001-5401-D34E-E3C7-3215F6421514}"/>
              </a:ext>
            </a:extLst>
          </p:cNvPr>
          <p:cNvSpPr/>
          <p:nvPr/>
        </p:nvSpPr>
        <p:spPr>
          <a:xfrm>
            <a:off x="7421880" y="1629808"/>
            <a:ext cx="4114800" cy="4428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Scope of Modification</a:t>
            </a:r>
          </a:p>
        </p:txBody>
      </p:sp>
    </p:spTree>
    <p:extLst>
      <p:ext uri="{BB962C8B-B14F-4D97-AF65-F5344CB8AC3E}">
        <p14:creationId xmlns:p14="http://schemas.microsoft.com/office/powerpoint/2010/main" val="320408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4730193" y="1243078"/>
            <a:ext cx="12578399" cy="37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Source Sans Pro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🎯 Impact / Novelty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61350" y="2135102"/>
            <a:ext cx="12564000" cy="18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 the solution is adopted, what impact would it create?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97030-5195-02BC-6B9D-1464804B6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1" y="2707680"/>
            <a:ext cx="11616711" cy="25279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4507832" y="2976588"/>
            <a:ext cx="2463568" cy="90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- </a:t>
            </a:r>
            <a:r>
              <a:rPr lang="en-US" sz="24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Sunehri</a:t>
            </a:r>
            <a:endParaRPr sz="2400" b="1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454050" y="1182700"/>
            <a:ext cx="11283900" cy="4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Team name - SUNEHRI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Team member name ( Single person )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Suniksha Ben Patel</a:t>
            </a:r>
          </a:p>
        </p:txBody>
      </p:sp>
      <p:sp>
        <p:nvSpPr>
          <p:cNvPr id="75" name="Google Shape;75;p14"/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</a:rPr>
              <a:t>👨‍👦‍👦 Team</a:t>
            </a:r>
            <a:r>
              <a:rPr lang="en-US" sz="2400" b="1">
                <a:solidFill>
                  <a:schemeClr val="dk1"/>
                </a:solidFill>
              </a:rPr>
              <a:t> details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54050" y="1182700"/>
            <a:ext cx="11283900" cy="4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Theme name – </a:t>
            </a:r>
            <a:r>
              <a:rPr lang="en-IN" sz="2800" b="1" dirty="0">
                <a:solidFill>
                  <a:schemeClr val="tx1"/>
                </a:solidFill>
                <a:latin typeface="proxima-nova"/>
              </a:rPr>
              <a:t>Adaptive Learning Systems for Personalized Learning Plans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Proposed Concept: "</a:t>
            </a:r>
            <a:r>
              <a:rPr lang="en-US" sz="2000" dirty="0" err="1">
                <a:solidFill>
                  <a:schemeClr val="tx1"/>
                </a:solidFill>
              </a:rPr>
              <a:t>SkillBridge</a:t>
            </a:r>
            <a:r>
              <a:rPr lang="en-US" sz="2000" dirty="0">
                <a:solidFill>
                  <a:schemeClr val="tx1"/>
                </a:solidFill>
              </a:rPr>
              <a:t> - AI-Powered Peer Learning Matchmaker"</a:t>
            </a:r>
            <a:endParaRPr sz="2000" dirty="0">
              <a:solidFill>
                <a:schemeClr val="tx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Reasons for selecting this theme</a:t>
            </a:r>
            <a:endParaRPr sz="20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tx1"/>
                </a:solidFill>
              </a:rPr>
              <a:t>Growing Education Gap Crisis : Traditional education systems are failing to provide personalized learning solutions while costs for private tutoring skyrocket, creating an urgent need for accessible, scalable alternatives.</a:t>
            </a:r>
            <a:endParaRPr sz="2000" dirty="0">
              <a:solidFill>
                <a:schemeClr val="tx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tx1"/>
                </a:solidFill>
              </a:rPr>
              <a:t>Market Timing &amp; Feasibility : The post-COVID surge in edtech adoption, combined with existing institutional infrastructure and low development costs, creates the perfect environment for implementing a peer-learning platform.</a:t>
            </a:r>
            <a:endParaRPr sz="2000" dirty="0">
              <a:solidFill>
                <a:schemeClr val="tx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tx1"/>
                </a:solidFill>
              </a:rPr>
              <a:t>Untapped Peer Learning Potential "Educational institutions possess an untapped goldmine of peer knowledge that, when properly leveraged, can create a powerful learning ecosystem </a:t>
            </a:r>
            <a:endParaRPr sz="2000" dirty="0">
              <a:solidFill>
                <a:schemeClr val="tx1"/>
              </a:solidFill>
            </a:endParaRPr>
          </a:p>
          <a:p>
            <a:pPr marL="101601" marR="0" lvl="2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Noto Sans Symbols"/>
              <a:buNone/>
            </a:pPr>
            <a:endParaRPr sz="2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000" b="1">
                <a:solidFill>
                  <a:schemeClr val="dk1"/>
                </a:solidFill>
              </a:rPr>
              <a:t>📝 </a:t>
            </a:r>
            <a:r>
              <a:rPr lang="en-US" sz="2400" b="1">
                <a:solidFill>
                  <a:schemeClr val="dk1"/>
                </a:solidFill>
              </a:rPr>
              <a:t>Theme details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320842" y="782539"/>
            <a:ext cx="11417108" cy="53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How it helps to solve the problem?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🚩 </a:t>
            </a:r>
            <a:r>
              <a:rPr lang="en-US" sz="2400" b="1">
                <a:solidFill>
                  <a:schemeClr val="dk1"/>
                </a:solidFill>
              </a:rPr>
              <a:t>Approach details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09A61-20A1-3BC4-6691-F0B97330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50" y="1541765"/>
            <a:ext cx="6608258" cy="47627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5FD684-F1DF-617D-6EA4-8A260BFFE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23549"/>
              </p:ext>
            </p:extLst>
          </p:nvPr>
        </p:nvGraphicFramePr>
        <p:xfrm>
          <a:off x="7620000" y="1556084"/>
          <a:ext cx="3818021" cy="5029200"/>
        </p:xfrm>
        <a:graphic>
          <a:graphicData uri="http://schemas.openxmlformats.org/drawingml/2006/table">
            <a:tbl>
              <a:tblPr/>
              <a:tblGrid>
                <a:gridCol w="3818021">
                  <a:extLst>
                    <a:ext uri="{9D8B030D-6E8A-4147-A177-3AD203B41FA5}">
                      <a16:colId xmlns:a16="http://schemas.microsoft.com/office/drawing/2014/main" val="4226761388"/>
                    </a:ext>
                  </a:extLst>
                </a:gridCol>
              </a:tblGrid>
              <a:tr h="473242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SkillBridge</a:t>
                      </a:r>
                      <a:r>
                        <a:rPr lang="en-US" sz="1800" dirty="0"/>
                        <a:t> eliminates financial barriers through an AI-powered points system that matches students with peer tutors, making personalized learning accessible to everyone.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The platform ensures quality through AI-guided sessions and real-time progress tracking, turning casual peer help into structured, effective learning experiences.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Built for scale, the system automatically grows with demand and works across multiple subjects and institutions, maximizing the use of existing peer knowledge.</a:t>
                      </a: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9666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B94-631F-768B-A429-971335B4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99" y="945492"/>
            <a:ext cx="10343305" cy="100770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dk1"/>
                </a:solidFill>
              </a:rPr>
              <a:t>What are the impact metrics that one can use to analyze the effect of the solution?</a:t>
            </a:r>
            <a:br>
              <a:rPr lang="en-US" sz="3200" dirty="0">
                <a:solidFill>
                  <a:schemeClr val="dk1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F3103-13A9-F9B2-6203-FC9F9B7D9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Engagement Metrics:</a:t>
            </a:r>
          </a:p>
          <a:p>
            <a:endParaRPr lang="en-IN" dirty="0"/>
          </a:p>
        </p:txBody>
      </p:sp>
      <p:sp>
        <p:nvSpPr>
          <p:cNvPr id="6" name="Google Shape;87;p16">
            <a:extLst>
              <a:ext uri="{FF2B5EF4-FFF2-40B4-BE49-F238E27FC236}">
                <a16:creationId xmlns:a16="http://schemas.microsoft.com/office/drawing/2014/main" id="{08F376C4-134A-CB49-5CAF-B8C83C7F6F3B}"/>
              </a:ext>
            </a:extLst>
          </p:cNvPr>
          <p:cNvSpPr txBox="1"/>
          <p:nvPr/>
        </p:nvSpPr>
        <p:spPr>
          <a:xfrm>
            <a:off x="383802" y="394117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🚩 </a:t>
            </a:r>
            <a:r>
              <a:rPr lang="en-US" sz="2400" b="1">
                <a:solidFill>
                  <a:schemeClr val="dk1"/>
                </a:solidFill>
              </a:rPr>
              <a:t>Approach details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9AB521-35DE-3110-929B-757ECBADF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69" y="29838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Active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of students and peer tutors using the platform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 Completion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Percentage of scheduled learning sessions completed successfully.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Spent on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Average duration of user activity, indicating engagement.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67446F-B4CF-CDBA-A836-C10F1AD32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83834"/>
              </p:ext>
            </p:extLst>
          </p:nvPr>
        </p:nvGraphicFramePr>
        <p:xfrm>
          <a:off x="673768" y="3673642"/>
          <a:ext cx="10748211" cy="1402080"/>
        </p:xfrm>
        <a:graphic>
          <a:graphicData uri="http://schemas.openxmlformats.org/drawingml/2006/table">
            <a:tbl>
              <a:tblPr/>
              <a:tblGrid>
                <a:gridCol w="10748211">
                  <a:extLst>
                    <a:ext uri="{9D8B030D-6E8A-4147-A177-3AD203B41FA5}">
                      <a16:colId xmlns:a16="http://schemas.microsoft.com/office/drawing/2014/main" val="3826316255"/>
                    </a:ext>
                  </a:extLst>
                </a:gridCol>
              </a:tblGrid>
              <a:tr h="118069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2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Learning Outcomes: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2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800" b="1" dirty="0"/>
                        <a:t>      1) </a:t>
                      </a:r>
                      <a:r>
                        <a:rPr lang="en-US" sz="1800" b="1" dirty="0"/>
                        <a:t>Skill Improvement</a:t>
                      </a:r>
                      <a:r>
                        <a:rPr lang="en-US" sz="1800" dirty="0"/>
                        <a:t>: Measured through quizzes, assessments, or self-reported progress.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2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/>
                        <a:t>      2)Tutor Effectiveness</a:t>
                      </a:r>
                      <a:r>
                        <a:rPr lang="en-US" sz="1800" dirty="0"/>
                        <a:t>: Ratings and feedback from students about their peer tutors.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2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/>
                        <a:t>      3)Subject Mastery Rate</a:t>
                      </a:r>
                      <a:r>
                        <a:rPr lang="en-US" sz="1800" dirty="0"/>
                        <a:t>: Percentage of students achieving predefined milestones.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820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75D0819-1CCB-8D78-94BB-E489D1165477}"/>
              </a:ext>
            </a:extLst>
          </p:cNvPr>
          <p:cNvSpPr txBox="1"/>
          <p:nvPr/>
        </p:nvSpPr>
        <p:spPr>
          <a:xfrm>
            <a:off x="673768" y="5072123"/>
            <a:ext cx="1121343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>
                <a:solidFill>
                  <a:schemeClr val="tx1"/>
                </a:solidFill>
              </a:rPr>
              <a:t>Operational 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200000"/>
              <a:buFont typeface="Arial" panose="020B0604020202020204" pitchFamily="34" charset="0"/>
              <a:buNone/>
              <a:tabLst/>
              <a:defRPr/>
            </a:pPr>
            <a:r>
              <a:rPr lang="en-IN" sz="1800" b="1" dirty="0">
                <a:solidFill>
                  <a:schemeClr val="tx1"/>
                </a:solidFill>
              </a:rPr>
              <a:t>      1) </a:t>
            </a:r>
            <a:r>
              <a:rPr lang="en-US" sz="1800" b="1" dirty="0">
                <a:solidFill>
                  <a:schemeClr val="tx1"/>
                </a:solidFill>
              </a:rPr>
              <a:t>System Scalability</a:t>
            </a:r>
            <a:r>
              <a:rPr lang="en-US" sz="1800" dirty="0">
                <a:solidFill>
                  <a:schemeClr val="tx1"/>
                </a:solidFill>
              </a:rPr>
              <a:t>: Ability to handle increased user demand across various subjects and institutions.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200000"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</a:rPr>
              <a:t>      2) AI Accuracy</a:t>
            </a:r>
            <a:r>
              <a:rPr lang="en-US" sz="1800" dirty="0">
                <a:solidFill>
                  <a:schemeClr val="tx1"/>
                </a:solidFill>
              </a:rPr>
              <a:t>: Match success rate of AI-powered tutor-student pairing.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200000"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</a:rPr>
              <a:t>      3)</a:t>
            </a:r>
            <a:r>
              <a:rPr lang="en-US" sz="2400" b="1" dirty="0"/>
              <a:t> </a:t>
            </a:r>
            <a:r>
              <a:rPr lang="en-US" sz="1800" b="1" dirty="0">
                <a:solidFill>
                  <a:schemeClr val="tx1"/>
                </a:solidFill>
              </a:rPr>
              <a:t>Cost Efficiency</a:t>
            </a:r>
            <a:r>
              <a:rPr lang="en-US" sz="1800" dirty="0">
                <a:solidFill>
                  <a:schemeClr val="tx1"/>
                </a:solidFill>
              </a:rPr>
              <a:t>: Operating cost per session or per user.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6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C770B8C3-4188-544C-BA1C-28DC02015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294A37DC-E061-65CC-93EB-D447B9C9840E}"/>
              </a:ext>
            </a:extLst>
          </p:cNvPr>
          <p:cNvSpPr txBox="1"/>
          <p:nvPr/>
        </p:nvSpPr>
        <p:spPr>
          <a:xfrm>
            <a:off x="454050" y="1182700"/>
            <a:ext cx="11283900" cy="4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Frameworks/Technologies stacks to be used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101601" marR="0" lvl="2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Noto Sans Symbols"/>
              <a:buNone/>
            </a:pPr>
            <a:endParaRPr sz="2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B420A0B9-EC81-E205-551D-EF2ECB8E2938}"/>
              </a:ext>
            </a:extLst>
          </p:cNvPr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🚩 </a:t>
            </a:r>
            <a:r>
              <a:rPr lang="en-US" sz="2400" b="1">
                <a:solidFill>
                  <a:schemeClr val="dk1"/>
                </a:solidFill>
              </a:rPr>
              <a:t>Approach details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20260-71B3-04B9-6A77-036233468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266" b="28412"/>
          <a:stretch/>
        </p:blipFill>
        <p:spPr>
          <a:xfrm>
            <a:off x="1920162" y="1931144"/>
            <a:ext cx="8683670" cy="39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7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199C94A1-D445-67E6-AC2E-28AFC69B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12C8FD23-D70B-198E-AF1B-F756A4284D12}"/>
              </a:ext>
            </a:extLst>
          </p:cNvPr>
          <p:cNvSpPr txBox="1"/>
          <p:nvPr/>
        </p:nvSpPr>
        <p:spPr>
          <a:xfrm>
            <a:off x="454050" y="1182700"/>
            <a:ext cx="11283900" cy="4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Assumptions, constraints, and solution decision points (Reason behind choosing a technology)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101601" marR="0" lvl="2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Noto Sans Symbols"/>
              <a:buNone/>
            </a:pPr>
            <a:endParaRPr sz="2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62A40B42-8073-D5E5-D244-488E4D4FAC40}"/>
              </a:ext>
            </a:extLst>
          </p:cNvPr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🚩 </a:t>
            </a:r>
            <a:r>
              <a:rPr lang="en-US" sz="2400" b="1">
                <a:solidFill>
                  <a:schemeClr val="dk1"/>
                </a:solidFill>
              </a:rPr>
              <a:t>Approach details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144B5-7F54-338C-689B-23885DBC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767"/>
          <a:stretch/>
        </p:blipFill>
        <p:spPr>
          <a:xfrm>
            <a:off x="209401" y="1826848"/>
            <a:ext cx="5674578" cy="234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C233D9-7218-8612-C5B6-8741E268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5" r="32097"/>
          <a:stretch/>
        </p:blipFill>
        <p:spPr>
          <a:xfrm>
            <a:off x="6617317" y="2120440"/>
            <a:ext cx="5237462" cy="1455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0DA6-F6C7-DA13-8569-54CB585395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548"/>
          <a:stretch/>
        </p:blipFill>
        <p:spPr>
          <a:xfrm>
            <a:off x="3559316" y="4469513"/>
            <a:ext cx="6941535" cy="19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CC89-4D1C-B987-3236-862CAAAA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0" y="1071733"/>
            <a:ext cx="11157600" cy="914700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How easily can your solution be implemented and how effective will it be?</a:t>
            </a:r>
            <a:br>
              <a:rPr lang="en-US" sz="4000" dirty="0">
                <a:solidFill>
                  <a:schemeClr val="dk1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55D2A-BD9C-4605-584C-032E8335D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Ease of Implementation:</a:t>
            </a:r>
          </a:p>
          <a:p>
            <a:pPr marL="927100" lvl="1" indent="-342900">
              <a:buFont typeface="+mj-lt"/>
              <a:buAutoNum type="arabicPeriod"/>
            </a:pPr>
            <a:r>
              <a:rPr lang="en-US" b="1" dirty="0"/>
              <a:t>Clarity of Requirements</a:t>
            </a:r>
            <a:r>
              <a:rPr lang="en-US" dirty="0"/>
              <a:t>: If your requirements are clear and well-defined, implementation is usually straightforward.</a:t>
            </a:r>
          </a:p>
          <a:p>
            <a:pPr marL="927100" lvl="1" indent="-342900">
              <a:buFont typeface="+mj-lt"/>
              <a:buAutoNum type="arabicPeriod"/>
            </a:pPr>
            <a:r>
              <a:rPr lang="en-US" b="1" dirty="0"/>
              <a:t>Technical Compatibility</a:t>
            </a:r>
            <a:r>
              <a:rPr lang="en-US" dirty="0"/>
              <a:t>: If the solution leverages tools, libraries, or frameworks you're already familiar with, it can be implemented quickly.</a:t>
            </a:r>
          </a:p>
          <a:p>
            <a:pPr marL="927100" lvl="1" indent="-342900">
              <a:buFont typeface="+mj-lt"/>
              <a:buAutoNum type="arabicPeriod"/>
            </a:pPr>
            <a:r>
              <a:rPr lang="en-US" b="1" dirty="0"/>
              <a:t>Guidance Provided</a:t>
            </a:r>
            <a:r>
              <a:rPr lang="en-US" dirty="0"/>
              <a:t>: I provide step-by-step instructions and examples, making it easier for you to follow and execute.</a:t>
            </a:r>
          </a:p>
          <a:p>
            <a:pPr marL="927100" lvl="1" indent="-342900">
              <a:buFont typeface="+mj-lt"/>
              <a:buAutoNum type="arabicPeriod"/>
            </a:pPr>
            <a:r>
              <a:rPr lang="en-US" b="1" dirty="0"/>
              <a:t>Resources and Skills</a:t>
            </a:r>
            <a:r>
              <a:rPr lang="en-US" dirty="0"/>
              <a:t>: Your access to required skills, time, and tools can impact ease.</a:t>
            </a:r>
          </a:p>
          <a:p>
            <a:pPr marL="10795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1C9CC-0A2D-9107-1659-7B3F915E9CA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/>
              <a:t>Effectiveness:</a:t>
            </a:r>
          </a:p>
          <a:p>
            <a:pPr marL="927100" lvl="1" indent="-342900">
              <a:buFont typeface="+mj-lt"/>
              <a:buAutoNum type="arabicPeriod"/>
            </a:pPr>
            <a:r>
              <a:rPr lang="en-US" b="1" dirty="0"/>
              <a:t>Relevance of the Solution</a:t>
            </a:r>
            <a:r>
              <a:rPr lang="en-US" dirty="0"/>
              <a:t>: My solutions are designed based on the information you provide. The more accurate and detailed your input, the better the results.</a:t>
            </a:r>
          </a:p>
          <a:p>
            <a:pPr marL="927100" lvl="1" indent="-342900">
              <a:buFont typeface="+mj-lt"/>
              <a:buAutoNum type="arabicPeriod"/>
            </a:pPr>
            <a:r>
              <a:rPr lang="en-US" b="1" dirty="0"/>
              <a:t>Scalability and Flexibility</a:t>
            </a:r>
            <a:r>
              <a:rPr lang="en-US" dirty="0"/>
              <a:t>: Solutions are tailored to be adaptable to your current and future needs whenever possible.</a:t>
            </a:r>
          </a:p>
          <a:p>
            <a:pPr marL="927100" lvl="1" indent="-342900">
              <a:buFont typeface="+mj-lt"/>
              <a:buAutoNum type="arabicPeriod"/>
            </a:pPr>
            <a:r>
              <a:rPr lang="en-US" b="1" dirty="0"/>
              <a:t>Feedback and Iteration</a:t>
            </a:r>
            <a:r>
              <a:rPr lang="en-US" dirty="0"/>
              <a:t>: You can refine the solution iteratively with my support, ensuring it fits your context effectively.</a:t>
            </a:r>
          </a:p>
        </p:txBody>
      </p:sp>
      <p:sp>
        <p:nvSpPr>
          <p:cNvPr id="5" name="Google Shape;87;p16">
            <a:extLst>
              <a:ext uri="{FF2B5EF4-FFF2-40B4-BE49-F238E27FC236}">
                <a16:creationId xmlns:a16="http://schemas.microsoft.com/office/drawing/2014/main" id="{B44679CF-0C6B-ADDE-342F-20B6F69C81B0}"/>
              </a:ext>
            </a:extLst>
          </p:cNvPr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🚩 </a:t>
            </a:r>
            <a:r>
              <a:rPr lang="en-US" sz="2400" b="1">
                <a:solidFill>
                  <a:schemeClr val="dk1"/>
                </a:solidFill>
              </a:rPr>
              <a:t>Approach details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49D7F-AB9A-AA3B-8740-316C2208D2C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0" y="468294"/>
            <a:ext cx="5742000" cy="5675832"/>
          </a:xfrm>
        </p:spPr>
        <p:txBody>
          <a:bodyPr>
            <a:normAutofit/>
          </a:bodyPr>
          <a:lstStyle/>
          <a:p>
            <a:r>
              <a:rPr lang="en-US" b="1" dirty="0"/>
              <a:t>Scalability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Horizontal Growth</a:t>
            </a:r>
            <a:r>
              <a:rPr lang="en-US" dirty="0"/>
              <a:t>: Add more servers/resources to support increasing users or workload.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Vertical Growth</a:t>
            </a:r>
            <a:r>
              <a:rPr lang="en-US" dirty="0"/>
              <a:t>: Upgrade existing hardware or systems to boost performance.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Modular Design</a:t>
            </a:r>
            <a:r>
              <a:rPr lang="en-US" dirty="0"/>
              <a:t>: Break down the system into independent, scalable components (e.g., microservices).</a:t>
            </a:r>
          </a:p>
          <a:p>
            <a:r>
              <a:rPr lang="en-US" b="1" dirty="0"/>
              <a:t>Usability</a:t>
            </a:r>
          </a:p>
          <a:p>
            <a:pPr marL="565150" lvl="1" indent="0">
              <a:buNone/>
            </a:pPr>
            <a:r>
              <a:rPr lang="en-US" b="1" dirty="0"/>
              <a:t>1.   Intuitive UI</a:t>
            </a:r>
            <a:r>
              <a:rPr lang="en-US" dirty="0"/>
              <a:t>: Ensure the interface is user-friendly and easy to navigate.</a:t>
            </a:r>
          </a:p>
          <a:p>
            <a:pPr marL="565150" lvl="1" indent="0">
              <a:buNone/>
            </a:pPr>
            <a:r>
              <a:rPr lang="en-US" b="1" dirty="0"/>
              <a:t>2.   Accessibility</a:t>
            </a:r>
            <a:r>
              <a:rPr lang="en-US" dirty="0"/>
              <a:t>: Design for inclusivity (e.g., compatibility with screen readers).</a:t>
            </a:r>
          </a:p>
          <a:p>
            <a:endParaRPr lang="en-IN" dirty="0"/>
          </a:p>
        </p:txBody>
      </p:sp>
      <p:sp>
        <p:nvSpPr>
          <p:cNvPr id="5" name="Google Shape;87;p16">
            <a:extLst>
              <a:ext uri="{FF2B5EF4-FFF2-40B4-BE49-F238E27FC236}">
                <a16:creationId xmlns:a16="http://schemas.microsoft.com/office/drawing/2014/main" id="{DBCF40E3-6BAA-71B1-8732-43725E724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13" y="1611313"/>
            <a:ext cx="5394325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🚩 </a:t>
            </a:r>
            <a:r>
              <a:rPr lang="en-US" sz="2400" b="1" dirty="0">
                <a:solidFill>
                  <a:schemeClr val="dk1"/>
                </a:solidFill>
              </a:rPr>
              <a:t>Approach details</a:t>
            </a:r>
            <a:endParaRPr sz="18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6" name="Google Shape;86;p16">
            <a:extLst>
              <a:ext uri="{FF2B5EF4-FFF2-40B4-BE49-F238E27FC236}">
                <a16:creationId xmlns:a16="http://schemas.microsoft.com/office/drawing/2014/main" id="{6405DCA2-7F14-8AE2-2BE6-D298A513AB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4013" y="3692525"/>
            <a:ext cx="5394325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Extent of Scalability/Usability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101601" marR="0" lvl="2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Noto Sans Symbols"/>
              <a:buNone/>
            </a:pPr>
            <a:endParaRPr sz="2000" i="0" u="none" strike="noStrike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9977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1021</Words>
  <Application>Microsoft Office PowerPoint</Application>
  <PresentationFormat>Widescreen</PresentationFormat>
  <Paragraphs>84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Source Sans Pro</vt:lpstr>
      <vt:lpstr>Arial</vt:lpstr>
      <vt:lpstr>proxima-nova</vt:lpstr>
      <vt:lpstr>Calibri</vt:lpstr>
      <vt:lpstr>Noto Sans Symbols</vt:lpstr>
      <vt:lpstr>Roboto Slab</vt:lpstr>
      <vt:lpstr>Wingdings</vt:lpstr>
      <vt:lpstr>Roboto</vt:lpstr>
      <vt:lpstr>Marina</vt:lpstr>
      <vt:lpstr>PowerPoint Presentation</vt:lpstr>
      <vt:lpstr>PowerPoint Presentation</vt:lpstr>
      <vt:lpstr>PowerPoint Presentation</vt:lpstr>
      <vt:lpstr>PowerPoint Presentation</vt:lpstr>
      <vt:lpstr>What are the impact metrics that one can use to analyze the effect of the solution? </vt:lpstr>
      <vt:lpstr>PowerPoint Presentation</vt:lpstr>
      <vt:lpstr>PowerPoint Presentation</vt:lpstr>
      <vt:lpstr>How easily can your solution be implemented and how effective will it be? </vt:lpstr>
      <vt:lpstr>🚩 Approach details</vt:lpstr>
      <vt:lpstr>PowerPoint Presentation</vt:lpstr>
      <vt:lpstr>🚀 Future Scope</vt:lpstr>
      <vt:lpstr>🚀 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Suniksha Patel</dc:creator>
  <cp:lastModifiedBy>21BCE10497</cp:lastModifiedBy>
  <cp:revision>2</cp:revision>
  <dcterms:modified xsi:type="dcterms:W3CDTF">2025-01-16T16:33:49Z</dcterms:modified>
</cp:coreProperties>
</file>