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2" r:id="rId1"/>
  </p:sldMasterIdLst>
  <p:sldIdLst>
    <p:sldId id="288" r:id="rId2"/>
    <p:sldId id="285" r:id="rId3"/>
    <p:sldId id="256" r:id="rId4"/>
    <p:sldId id="264" r:id="rId5"/>
    <p:sldId id="265" r:id="rId6"/>
    <p:sldId id="261" r:id="rId7"/>
    <p:sldId id="262" r:id="rId8"/>
    <p:sldId id="263" r:id="rId9"/>
    <p:sldId id="266" r:id="rId10"/>
    <p:sldId id="271" r:id="rId11"/>
    <p:sldId id="267" r:id="rId12"/>
    <p:sldId id="268" r:id="rId13"/>
    <p:sldId id="269" r:id="rId14"/>
    <p:sldId id="270" r:id="rId15"/>
    <p:sldId id="280" r:id="rId16"/>
    <p:sldId id="277" r:id="rId17"/>
    <p:sldId id="278" r:id="rId18"/>
    <p:sldId id="281" r:id="rId19"/>
    <p:sldId id="286" r:id="rId20"/>
    <p:sldId id="28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94662" autoAdjust="0"/>
  </p:normalViewPr>
  <p:slideViewPr>
    <p:cSldViewPr>
      <p:cViewPr varScale="1">
        <p:scale>
          <a:sx n="69" d="100"/>
          <a:sy n="69" d="100"/>
        </p:scale>
        <p:origin x="77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342C8D-350C-46E1-9660-AC8A34B7E574}"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C014F-6F51-45FF-9B0E-D47731969DC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42C8D-350C-46E1-9660-AC8A34B7E574}"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C014F-6F51-45FF-9B0E-D47731969DC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42C8D-350C-46E1-9660-AC8A34B7E574}"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C014F-6F51-45FF-9B0E-D47731969DC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342C8D-350C-46E1-9660-AC8A34B7E574}"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C014F-6F51-45FF-9B0E-D47731969DC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44342C8D-350C-46E1-9660-AC8A34B7E574}"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C014F-6F51-45FF-9B0E-D47731969DC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342C8D-350C-46E1-9660-AC8A34B7E574}"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C014F-6F51-45FF-9B0E-D47731969DC9}"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342C8D-350C-46E1-9660-AC8A34B7E574}" type="datetimeFigureOut">
              <a:rPr lang="en-IN" smtClean="0"/>
              <a:t>04-12-2022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6C014F-6F51-45FF-9B0E-D47731969DC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342C8D-350C-46E1-9660-AC8A34B7E574}" type="datetimeFigureOut">
              <a:rPr lang="en-IN" smtClean="0"/>
              <a:t>04-12-2022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6C014F-6F51-45FF-9B0E-D47731969DC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42C8D-350C-46E1-9660-AC8A34B7E574}" type="datetimeFigureOut">
              <a:rPr lang="en-IN" smtClean="0"/>
              <a:t>04-12-2022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6C014F-6F51-45FF-9B0E-D47731969DC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44342C8D-350C-46E1-9660-AC8A34B7E574}" type="datetimeFigureOut">
              <a:rPr lang="en-IN" smtClean="0"/>
              <a:t>04-12-2022</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506C014F-6F51-45FF-9B0E-D47731969DC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42C8D-350C-46E1-9660-AC8A34B7E574}"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C014F-6F51-45FF-9B0E-D47731969DC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44342C8D-350C-46E1-9660-AC8A34B7E574}" type="datetimeFigureOut">
              <a:rPr lang="en-IN" smtClean="0"/>
              <a:t>04-12-2022</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506C014F-6F51-45FF-9B0E-D47731969DC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analyticssteps.com/blogs/top-10-machine-learning-algorithm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techtarget.com/searchapparchitecture/definition/application-program-interface-AP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5400" dirty="0" smtClean="0"/>
          </a:p>
          <a:p>
            <a:pPr algn="ctr"/>
            <a:r>
              <a:rPr lang="en-US" sz="5400" dirty="0" smtClean="0"/>
              <a:t>Welcome…</a:t>
            </a:r>
            <a:endParaRPr lang="en-IN" sz="5400" dirty="0"/>
          </a:p>
        </p:txBody>
      </p:sp>
    </p:spTree>
    <p:extLst>
      <p:ext uri="{BB962C8B-B14F-4D97-AF65-F5344CB8AC3E}">
        <p14:creationId xmlns:p14="http://schemas.microsoft.com/office/powerpoint/2010/main" val="1999557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HP\Pictures\Saved Pictures\feture engineering.pn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792163" y="188913"/>
            <a:ext cx="8351837" cy="4319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47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F</a:t>
            </a:r>
            <a:r>
              <a:rPr lang="en-US" cap="none" dirty="0" smtClean="0"/>
              <a:t>eature</a:t>
            </a:r>
            <a:r>
              <a:rPr lang="en-US" dirty="0" smtClean="0"/>
              <a:t> s</a:t>
            </a:r>
            <a:r>
              <a:rPr lang="en-US" cap="none" dirty="0" smtClean="0"/>
              <a:t>election</a:t>
            </a:r>
            <a:r>
              <a:rPr lang="en-US" dirty="0" smtClean="0"/>
              <a:t> </a:t>
            </a:r>
            <a:endParaRPr lang="en-IN" dirty="0"/>
          </a:p>
        </p:txBody>
      </p:sp>
      <p:sp>
        <p:nvSpPr>
          <p:cNvPr id="3" name="Content Placeholder 2"/>
          <p:cNvSpPr>
            <a:spLocks noGrp="1"/>
          </p:cNvSpPr>
          <p:nvPr>
            <p:ph idx="1"/>
          </p:nvPr>
        </p:nvSpPr>
        <p:spPr/>
        <p:txBody>
          <a:bodyPr>
            <a:normAutofit/>
          </a:bodyPr>
          <a:lstStyle/>
          <a:p>
            <a:pPr>
              <a:buFont typeface="Arial" pitchFamily="34" charset="0"/>
              <a:buChar char="•"/>
            </a:pPr>
            <a:r>
              <a:rPr lang="en-US" sz="1800" b="0" dirty="0"/>
              <a:t>Feature Selection is the method of reducing the input variable to your model by using only relevant data </a:t>
            </a:r>
            <a:r>
              <a:rPr lang="en-US" sz="1800" b="0" dirty="0" smtClean="0"/>
              <a:t>.</a:t>
            </a:r>
          </a:p>
          <a:p>
            <a:pPr>
              <a:buFont typeface="Arial" pitchFamily="34" charset="0"/>
              <a:buChar char="•"/>
            </a:pPr>
            <a:r>
              <a:rPr lang="en-US" sz="1800" b="0" dirty="0"/>
              <a:t>It is the process of automatically choosing relevant features for your machine learning model based on the type of problem you are trying to solve</a:t>
            </a:r>
            <a:r>
              <a:rPr lang="en-US" sz="1800" b="0" dirty="0" smtClean="0"/>
              <a:t>.</a:t>
            </a:r>
          </a:p>
          <a:p>
            <a:pPr lvl="1">
              <a:buFont typeface="Arial" pitchFamily="34" charset="0"/>
              <a:buChar char="•"/>
            </a:pPr>
            <a:r>
              <a:rPr lang="en-US" sz="1800" b="1" dirty="0" smtClean="0"/>
              <a:t>Methods of Feature Selection </a:t>
            </a:r>
          </a:p>
          <a:p>
            <a:pPr marL="400050" lvl="1" indent="-400050">
              <a:buFont typeface="+mj-lt"/>
              <a:buAutoNum type="romanLcPeriod"/>
            </a:pPr>
            <a:r>
              <a:rPr lang="en-US" sz="1800" dirty="0"/>
              <a:t>Filter  Method : ( Chi-Square test , ANNOVA test ) </a:t>
            </a:r>
          </a:p>
          <a:p>
            <a:pPr marL="400050" lvl="1" indent="-400050">
              <a:buFont typeface="+mj-lt"/>
              <a:buAutoNum type="romanLcPeriod"/>
            </a:pPr>
            <a:r>
              <a:rPr lang="en-US" sz="1800" dirty="0"/>
              <a:t>Wrapper Method : ( Exhaustive , Bi-directional ,Recursive)</a:t>
            </a:r>
          </a:p>
          <a:p>
            <a:pPr marL="400050" lvl="1" indent="-400050">
              <a:buFont typeface="+mj-lt"/>
              <a:buAutoNum type="romanLcPeriod"/>
            </a:pPr>
            <a:r>
              <a:rPr lang="en-US" sz="1800" dirty="0"/>
              <a:t>Embedded Method </a:t>
            </a:r>
            <a:r>
              <a:rPr lang="en-US" sz="1800" dirty="0">
                <a:sym typeface="Wingdings" panose="05000000000000000000" pitchFamily="2" charset="2"/>
              </a:rPr>
              <a:t>: ( Random Forest / Decision Tree Feature 					Importance )</a:t>
            </a:r>
            <a:endParaRPr lang="en-US" sz="1800" dirty="0"/>
          </a:p>
        </p:txBody>
      </p:sp>
    </p:spTree>
    <p:extLst>
      <p:ext uri="{BB962C8B-B14F-4D97-AF65-F5344CB8AC3E}">
        <p14:creationId xmlns:p14="http://schemas.microsoft.com/office/powerpoint/2010/main" val="2708066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HP\Pictures\Saved Pictures\feature-selection-techniques-in-machine-learning2 (1).pn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115888"/>
            <a:ext cx="9074150" cy="4681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95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7948364" cy="620688"/>
          </a:xfrm>
        </p:spPr>
        <p:txBody>
          <a:bodyPr>
            <a:normAutofit/>
          </a:bodyPr>
          <a:lstStyle/>
          <a:p>
            <a:r>
              <a:rPr lang="en-US" dirty="0" smtClean="0"/>
              <a:t>6. M</a:t>
            </a:r>
            <a:r>
              <a:rPr lang="en-US" cap="none" dirty="0" smtClean="0"/>
              <a:t>odel</a:t>
            </a:r>
            <a:r>
              <a:rPr lang="en-US" dirty="0" smtClean="0"/>
              <a:t> t</a:t>
            </a:r>
            <a:r>
              <a:rPr lang="en-US" cap="none" dirty="0" smtClean="0"/>
              <a:t>raining</a:t>
            </a:r>
            <a:endParaRPr lang="en-IN" dirty="0"/>
          </a:p>
        </p:txBody>
      </p:sp>
      <p:sp>
        <p:nvSpPr>
          <p:cNvPr id="3" name="Content Placeholder 2"/>
          <p:cNvSpPr>
            <a:spLocks noGrp="1"/>
          </p:cNvSpPr>
          <p:nvPr>
            <p:ph idx="1"/>
          </p:nvPr>
        </p:nvSpPr>
        <p:spPr>
          <a:xfrm>
            <a:off x="323528" y="620688"/>
            <a:ext cx="8352928" cy="4320480"/>
          </a:xfrm>
        </p:spPr>
        <p:txBody>
          <a:bodyPr>
            <a:noAutofit/>
          </a:bodyPr>
          <a:lstStyle/>
          <a:p>
            <a:pPr>
              <a:buFont typeface="Arial" pitchFamily="34" charset="0"/>
              <a:buChar char="•"/>
            </a:pPr>
            <a:r>
              <a:rPr lang="en-US" sz="1800" b="0" dirty="0"/>
              <a:t>Now the next step is to train the model, in this step we train our model to improve its performance for better outcome of the problem.</a:t>
            </a:r>
          </a:p>
          <a:p>
            <a:pPr>
              <a:buFont typeface="Arial" pitchFamily="34" charset="0"/>
              <a:buChar char="•"/>
            </a:pPr>
            <a:r>
              <a:rPr lang="en-US" sz="1800" b="0" dirty="0"/>
              <a:t>We use datasets to train the model using various machine learning algorithms. Training a model is required so that it can understand the various patterns, rules, and, features.</a:t>
            </a:r>
          </a:p>
          <a:p>
            <a:pPr>
              <a:buFont typeface="Arial" pitchFamily="34" charset="0"/>
              <a:buChar char="•"/>
            </a:pPr>
            <a:r>
              <a:rPr lang="en-US" sz="1800" b="0" dirty="0" smtClean="0"/>
              <a:t>Model </a:t>
            </a:r>
            <a:r>
              <a:rPr lang="en-US" sz="1800" b="0" dirty="0"/>
              <a:t>training is the phase in the data science development lifecycle where practitioners try to fit the best combination of weights and bias to a machine learning algorithm to minimize a loss function over the prediction range</a:t>
            </a:r>
            <a:r>
              <a:rPr lang="en-US" sz="1800" b="0" dirty="0" smtClean="0"/>
              <a:t>.</a:t>
            </a:r>
          </a:p>
          <a:p>
            <a:pPr>
              <a:buFont typeface="Arial" pitchFamily="34" charset="0"/>
              <a:buChar char="•"/>
            </a:pPr>
            <a:r>
              <a:rPr lang="en-US" sz="1800" b="0" dirty="0"/>
              <a:t>We must select an ML model that is most suitable for the project in order to train the best performing model feasible </a:t>
            </a:r>
            <a:r>
              <a:rPr lang="en-US" sz="1800" b="0" dirty="0" err="1" smtClean="0"/>
              <a:t>utilising</a:t>
            </a:r>
            <a:r>
              <a:rPr lang="en-US" sz="1800" b="0" dirty="0" smtClean="0"/>
              <a:t>  the   </a:t>
            </a:r>
            <a:r>
              <a:rPr lang="en-US" sz="1800" b="0" dirty="0"/>
              <a:t>pre-processed </a:t>
            </a:r>
            <a:r>
              <a:rPr lang="en-US" sz="1800" b="0" dirty="0" smtClean="0"/>
              <a:t>data.</a:t>
            </a:r>
          </a:p>
          <a:p>
            <a:pPr>
              <a:buFont typeface="Arial" pitchFamily="34" charset="0"/>
              <a:buChar char="•"/>
            </a:pPr>
            <a:r>
              <a:rPr lang="en-US" sz="1800" b="0" dirty="0" smtClean="0"/>
              <a:t>In </a:t>
            </a:r>
            <a:r>
              <a:rPr lang="en-US" sz="1800" b="0" dirty="0"/>
              <a:t>supervised learning, an AI system is supplied with data that has been </a:t>
            </a:r>
            <a:r>
              <a:rPr lang="en-US" sz="1800" b="0" dirty="0" err="1"/>
              <a:t>labelled</a:t>
            </a:r>
            <a:r>
              <a:rPr lang="en-US" sz="1800" b="0" dirty="0"/>
              <a:t>, meaning that each piece of information has been assigned to the appropriate label. "Classification" and "Regression" are two more categories in which supervised learning is classified</a:t>
            </a:r>
            <a:r>
              <a:rPr lang="en-US" sz="1800" b="0" dirty="0" smtClean="0"/>
              <a:t>.</a:t>
            </a:r>
          </a:p>
          <a:p>
            <a:pPr>
              <a:buFont typeface="Arial" pitchFamily="34" charset="0"/>
              <a:buChar char="•"/>
            </a:pPr>
            <a:endParaRPr lang="en-US" sz="1800" b="0" dirty="0"/>
          </a:p>
          <a:p>
            <a:r>
              <a:rPr lang="en-US" sz="1800" b="0" dirty="0"/>
              <a:t> </a:t>
            </a:r>
          </a:p>
          <a:p>
            <a:pPr>
              <a:buFont typeface="Arial" pitchFamily="34" charset="0"/>
              <a:buChar char="•"/>
            </a:pPr>
            <a:endParaRPr lang="en-US" sz="1800" b="0" dirty="0" smtClean="0"/>
          </a:p>
          <a:p>
            <a:pPr>
              <a:buFont typeface="Arial" pitchFamily="34" charset="0"/>
              <a:buChar char="•"/>
            </a:pPr>
            <a:endParaRPr lang="en-IN" sz="1800" dirty="0"/>
          </a:p>
        </p:txBody>
      </p:sp>
    </p:spTree>
    <p:extLst>
      <p:ext uri="{BB962C8B-B14F-4D97-AF65-F5344CB8AC3E}">
        <p14:creationId xmlns:p14="http://schemas.microsoft.com/office/powerpoint/2010/main" val="3967329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20688"/>
            <a:ext cx="8092380" cy="864096"/>
          </a:xfrm>
        </p:spPr>
        <p:txBody>
          <a:bodyPr>
            <a:normAutofit fontScale="90000"/>
          </a:bodyPr>
          <a:lstStyle/>
          <a:p>
            <a:pPr marL="285750" indent="-285750">
              <a:buFont typeface="Arial" pitchFamily="34" charset="0"/>
              <a:buChar char="•"/>
            </a:pPr>
            <a:r>
              <a:rPr lang="en-US" sz="2400" cap="none" dirty="0"/>
              <a:t>S</a:t>
            </a:r>
            <a:r>
              <a:rPr lang="en-US" sz="2400" cap="none" dirty="0" smtClean="0"/>
              <a:t>ome of the most often used categorization </a:t>
            </a:r>
            <a:r>
              <a:rPr lang="en-US" sz="2400" u="sng" cap="none" dirty="0" smtClean="0">
                <a:hlinkClick r:id="rId2"/>
              </a:rPr>
              <a:t>ml algorithms</a:t>
            </a:r>
            <a:r>
              <a:rPr lang="en-US" sz="2400" cap="none" dirty="0" smtClean="0"/>
              <a:t> are listed below.</a:t>
            </a:r>
            <a:br>
              <a:rPr lang="en-US" sz="2400" cap="none" dirty="0" smtClean="0"/>
            </a:br>
            <a:r>
              <a:rPr lang="en-US" sz="2400" dirty="0"/>
              <a:t/>
            </a:r>
            <a:br>
              <a:rPr lang="en-US" sz="2400" dirty="0"/>
            </a:br>
            <a:endParaRPr lang="en-IN" sz="2400" dirty="0"/>
          </a:p>
        </p:txBody>
      </p:sp>
      <p:sp>
        <p:nvSpPr>
          <p:cNvPr id="3" name="Content Placeholder 2"/>
          <p:cNvSpPr>
            <a:spLocks noGrp="1"/>
          </p:cNvSpPr>
          <p:nvPr>
            <p:ph idx="1"/>
          </p:nvPr>
        </p:nvSpPr>
        <p:spPr>
          <a:xfrm>
            <a:off x="323528" y="1628800"/>
            <a:ext cx="7520940" cy="3384376"/>
          </a:xfrm>
        </p:spPr>
        <p:txBody>
          <a:bodyPr/>
          <a:lstStyle/>
          <a:p>
            <a:pPr>
              <a:buFont typeface="Arial" pitchFamily="34" charset="0"/>
              <a:buChar char="•"/>
            </a:pPr>
            <a:r>
              <a:rPr lang="en-US" sz="1800" dirty="0"/>
              <a:t>K-Nearest Neighbor</a:t>
            </a:r>
          </a:p>
          <a:p>
            <a:pPr>
              <a:buFont typeface="Arial" pitchFamily="34" charset="0"/>
              <a:buChar char="•"/>
            </a:pPr>
            <a:r>
              <a:rPr lang="en-US" sz="1800" dirty="0"/>
              <a:t>Naive Bayes</a:t>
            </a:r>
          </a:p>
          <a:p>
            <a:pPr>
              <a:buFont typeface="Arial" pitchFamily="34" charset="0"/>
              <a:buChar char="•"/>
            </a:pPr>
            <a:r>
              <a:rPr lang="en-US" sz="1800" dirty="0"/>
              <a:t>Decision </a:t>
            </a:r>
            <a:r>
              <a:rPr lang="en-US" sz="1800" dirty="0" smtClean="0"/>
              <a:t>Trees</a:t>
            </a:r>
          </a:p>
          <a:p>
            <a:pPr>
              <a:buFont typeface="Arial" pitchFamily="34" charset="0"/>
              <a:buChar char="•"/>
            </a:pPr>
            <a:r>
              <a:rPr lang="en-US" sz="1800" dirty="0" smtClean="0"/>
              <a:t>Random Forest:- (90%)</a:t>
            </a:r>
            <a:endParaRPr lang="en-US" sz="1800" dirty="0"/>
          </a:p>
          <a:p>
            <a:pPr>
              <a:buFont typeface="Arial" pitchFamily="34" charset="0"/>
              <a:buChar char="•"/>
            </a:pPr>
            <a:r>
              <a:rPr lang="en-US" sz="1800" dirty="0"/>
              <a:t>Support Vector Machine</a:t>
            </a:r>
          </a:p>
          <a:p>
            <a:pPr>
              <a:buFont typeface="Arial" pitchFamily="34" charset="0"/>
              <a:buChar char="•"/>
            </a:pPr>
            <a:r>
              <a:rPr lang="en-US" sz="1800" dirty="0"/>
              <a:t>Logistic Regression</a:t>
            </a:r>
          </a:p>
          <a:p>
            <a:r>
              <a:rPr lang="en-US" dirty="0"/>
              <a:t> </a:t>
            </a:r>
          </a:p>
          <a:p>
            <a:endParaRPr lang="en-IN" dirty="0"/>
          </a:p>
        </p:txBody>
      </p:sp>
    </p:spTree>
    <p:extLst>
      <p:ext uri="{BB962C8B-B14F-4D97-AF65-F5344CB8AC3E}">
        <p14:creationId xmlns:p14="http://schemas.microsoft.com/office/powerpoint/2010/main" val="2725571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Test Model</a:t>
            </a:r>
            <a:endParaRPr lang="en-IN" cap="none" dirty="0"/>
          </a:p>
        </p:txBody>
      </p:sp>
      <p:sp>
        <p:nvSpPr>
          <p:cNvPr id="3" name="Content Placeholder 2"/>
          <p:cNvSpPr>
            <a:spLocks noGrp="1"/>
          </p:cNvSpPr>
          <p:nvPr>
            <p:ph idx="1"/>
          </p:nvPr>
        </p:nvSpPr>
        <p:spPr>
          <a:xfrm>
            <a:off x="323528" y="908721"/>
            <a:ext cx="8020372" cy="2520279"/>
          </a:xfrm>
        </p:spPr>
        <p:txBody>
          <a:bodyPr>
            <a:normAutofit/>
          </a:bodyPr>
          <a:lstStyle/>
          <a:p>
            <a:pPr>
              <a:buFont typeface="Arial" pitchFamily="34" charset="0"/>
              <a:buChar char="•"/>
            </a:pPr>
            <a:r>
              <a:rPr lang="en-US" sz="1800" b="0" dirty="0"/>
              <a:t>Once our machine learning model has been trained on a given dataset, then we test the model. In this step, we check for the accuracy of our model by providing a test dataset to it.</a:t>
            </a:r>
          </a:p>
          <a:p>
            <a:pPr>
              <a:buFont typeface="Arial" pitchFamily="34" charset="0"/>
              <a:buChar char="•"/>
            </a:pPr>
            <a:r>
              <a:rPr lang="en-US" sz="1800" b="0" dirty="0"/>
              <a:t>Testing the model determines the percentage accuracy of the model as per the requirement of project or problem.</a:t>
            </a:r>
          </a:p>
          <a:p>
            <a:pPr>
              <a:buFont typeface="Arial" pitchFamily="34" charset="0"/>
              <a:buChar char="•"/>
            </a:pPr>
            <a:endParaRPr lang="en-IN" sz="1800" dirty="0"/>
          </a:p>
        </p:txBody>
      </p:sp>
    </p:spTree>
    <p:extLst>
      <p:ext uri="{BB962C8B-B14F-4D97-AF65-F5344CB8AC3E}">
        <p14:creationId xmlns:p14="http://schemas.microsoft.com/office/powerpoint/2010/main" val="668533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020372" cy="144016"/>
          </a:xfrm>
        </p:spPr>
        <p:txBody>
          <a:bodyPr>
            <a:normAutofit fontScale="90000"/>
          </a:bodyPr>
          <a:lstStyle/>
          <a:p>
            <a:r>
              <a:rPr lang="en-US" sz="2000" dirty="0"/>
              <a:t>three </a:t>
            </a:r>
            <a:r>
              <a:rPr lang="en-US" sz="2000" dirty="0" smtClean="0"/>
              <a:t>sections:</a:t>
            </a:r>
            <a:endParaRPr lang="en-IN" sz="2000" dirty="0"/>
          </a:p>
        </p:txBody>
      </p:sp>
      <p:sp>
        <p:nvSpPr>
          <p:cNvPr id="3" name="Content Placeholder 2"/>
          <p:cNvSpPr>
            <a:spLocks noGrp="1"/>
          </p:cNvSpPr>
          <p:nvPr>
            <p:ph idx="1"/>
          </p:nvPr>
        </p:nvSpPr>
        <p:spPr>
          <a:xfrm>
            <a:off x="251520" y="476672"/>
            <a:ext cx="8092380" cy="4536504"/>
          </a:xfrm>
        </p:spPr>
        <p:txBody>
          <a:bodyPr>
            <a:noAutofit/>
          </a:bodyPr>
          <a:lstStyle/>
          <a:p>
            <a:pPr>
              <a:buFont typeface="Arial" pitchFamily="34" charset="0"/>
              <a:buChar char="•"/>
            </a:pPr>
            <a:r>
              <a:rPr lang="en-US" sz="1800" u="sng" dirty="0"/>
              <a:t>Training set:</a:t>
            </a:r>
            <a:endParaRPr lang="en-US" sz="1800" b="0" dirty="0"/>
          </a:p>
          <a:p>
            <a:pPr>
              <a:buFont typeface="Arial" pitchFamily="34" charset="0"/>
              <a:buChar char="•"/>
            </a:pPr>
            <a:r>
              <a:rPr lang="en-US" sz="1800" b="0" dirty="0"/>
              <a:t> </a:t>
            </a:r>
            <a:r>
              <a:rPr lang="en-US" sz="1800" b="0" dirty="0" smtClean="0"/>
              <a:t>The </a:t>
            </a:r>
            <a:r>
              <a:rPr lang="en-US" sz="1800" b="0" dirty="0"/>
              <a:t>training set is the material that the computer uses to learn how to </a:t>
            </a:r>
            <a:r>
              <a:rPr lang="en-US" sz="1800" b="0" dirty="0" err="1"/>
              <a:t>analyse</a:t>
            </a:r>
            <a:r>
              <a:rPr lang="en-US" sz="1800" b="0" dirty="0"/>
              <a:t> data. The training component of machine learning is done through algorithms. A set of data is used for learning or fitting the classifier's </a:t>
            </a:r>
            <a:r>
              <a:rPr lang="en-US" sz="1800" b="0" dirty="0" smtClean="0"/>
              <a:t>parameters.</a:t>
            </a:r>
          </a:p>
          <a:p>
            <a:pPr>
              <a:buFont typeface="Arial" pitchFamily="34" charset="0"/>
              <a:buChar char="•"/>
            </a:pPr>
            <a:r>
              <a:rPr lang="en-US" sz="1800" u="sng" dirty="0" smtClean="0"/>
              <a:t>Validation </a:t>
            </a:r>
            <a:r>
              <a:rPr lang="en-US" sz="1800" u="sng" dirty="0"/>
              <a:t>set:</a:t>
            </a:r>
            <a:endParaRPr lang="en-US" sz="1800" b="0" dirty="0"/>
          </a:p>
          <a:p>
            <a:pPr>
              <a:buFont typeface="Arial" pitchFamily="34" charset="0"/>
              <a:buChar char="•"/>
            </a:pPr>
            <a:r>
              <a:rPr lang="en-US" sz="1800" dirty="0"/>
              <a:t> </a:t>
            </a:r>
            <a:r>
              <a:rPr lang="en-US" sz="1800" b="0" u="sng" dirty="0" smtClean="0"/>
              <a:t>Cross-validation</a:t>
            </a:r>
            <a:r>
              <a:rPr lang="en-US" sz="1800" u="sng" dirty="0" smtClean="0"/>
              <a:t> </a:t>
            </a:r>
            <a:r>
              <a:rPr lang="en-US" sz="1800" b="0" dirty="0" smtClean="0"/>
              <a:t>is </a:t>
            </a:r>
            <a:r>
              <a:rPr lang="en-US" sz="1800" b="0" dirty="0"/>
              <a:t>most commonly used in applied machine learning to evaluate a machine learning model's competence on unknown data. To fine-tune the parameters of a classifier, unseen data is extracted from the training </a:t>
            </a:r>
            <a:r>
              <a:rPr lang="en-US" sz="1800" b="0" dirty="0" smtClean="0"/>
              <a:t>data.</a:t>
            </a:r>
          </a:p>
          <a:p>
            <a:pPr>
              <a:buFont typeface="Arial" pitchFamily="34" charset="0"/>
              <a:buChar char="•"/>
            </a:pPr>
            <a:r>
              <a:rPr lang="en-US" sz="1800" u="sng" dirty="0" smtClean="0"/>
              <a:t>Test </a:t>
            </a:r>
            <a:r>
              <a:rPr lang="en-US" sz="1800" u="sng" dirty="0"/>
              <a:t>set:</a:t>
            </a:r>
            <a:endParaRPr lang="en-US" sz="1800" b="0" dirty="0"/>
          </a:p>
          <a:p>
            <a:pPr>
              <a:buFont typeface="Arial" pitchFamily="34" charset="0"/>
              <a:buChar char="•"/>
            </a:pPr>
            <a:r>
              <a:rPr lang="en-US" sz="1800" b="0" dirty="0"/>
              <a:t> </a:t>
            </a:r>
            <a:r>
              <a:rPr lang="en-US" sz="1800" b="0" dirty="0" smtClean="0"/>
              <a:t>Unseen </a:t>
            </a:r>
            <a:r>
              <a:rPr lang="en-US" sz="1800" b="0" dirty="0"/>
              <a:t>data is only used to evaluate the performance of a fully described classifier. We may begin the training procedure after the data has been separated into three pieces.</a:t>
            </a:r>
            <a:br>
              <a:rPr lang="en-US" sz="1800" b="0" dirty="0"/>
            </a:br>
            <a:r>
              <a:rPr lang="en-US" sz="1800" b="0" dirty="0"/>
              <a:t>  </a:t>
            </a:r>
          </a:p>
          <a:p>
            <a:pPr>
              <a:buFont typeface="Arial" pitchFamily="34" charset="0"/>
              <a:buChar char="•"/>
            </a:pPr>
            <a:endParaRPr lang="en-US" sz="1800" b="0" dirty="0"/>
          </a:p>
          <a:p>
            <a:endParaRPr lang="en-IN" sz="1800" dirty="0"/>
          </a:p>
        </p:txBody>
      </p:sp>
    </p:spTree>
    <p:extLst>
      <p:ext uri="{BB962C8B-B14F-4D97-AF65-F5344CB8AC3E}">
        <p14:creationId xmlns:p14="http://schemas.microsoft.com/office/powerpoint/2010/main" val="47293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65760"/>
            <a:ext cx="7948364" cy="548640"/>
          </a:xfrm>
        </p:spPr>
        <p:txBody>
          <a:bodyPr>
            <a:normAutofit/>
          </a:bodyPr>
          <a:lstStyle/>
          <a:p>
            <a:r>
              <a:rPr lang="en-US" cap="none" dirty="0" smtClean="0"/>
              <a:t>7. Model Evaluation</a:t>
            </a:r>
            <a:endParaRPr lang="en-IN" cap="none" dirty="0"/>
          </a:p>
        </p:txBody>
      </p:sp>
      <p:sp>
        <p:nvSpPr>
          <p:cNvPr id="3" name="Content Placeholder 2"/>
          <p:cNvSpPr>
            <a:spLocks noGrp="1"/>
          </p:cNvSpPr>
          <p:nvPr>
            <p:ph idx="1"/>
          </p:nvPr>
        </p:nvSpPr>
        <p:spPr>
          <a:xfrm>
            <a:off x="323528" y="1052736"/>
            <a:ext cx="8020372" cy="3627741"/>
          </a:xfrm>
        </p:spPr>
        <p:txBody>
          <a:bodyPr>
            <a:normAutofit fontScale="92500" lnSpcReduction="20000"/>
          </a:bodyPr>
          <a:lstStyle/>
          <a:p>
            <a:pPr>
              <a:buFont typeface="Arial" pitchFamily="34" charset="0"/>
              <a:buChar char="•"/>
            </a:pPr>
            <a:r>
              <a:rPr lang="en-US" sz="1800" b="0" dirty="0"/>
              <a:t>Model evaluation is an important step in the creation of a model. It aids in the selection of the best model to represent our data and the prediction of how well the chosen model will </a:t>
            </a:r>
            <a:r>
              <a:rPr lang="en-US" sz="1800" b="0" dirty="0" smtClean="0"/>
              <a:t>perform </a:t>
            </a:r>
            <a:r>
              <a:rPr lang="en-US" sz="1800" b="0" dirty="0"/>
              <a:t>in the future</a:t>
            </a:r>
            <a:r>
              <a:rPr lang="en-US" sz="1800" b="0" dirty="0" smtClean="0"/>
              <a:t>.</a:t>
            </a:r>
          </a:p>
          <a:p>
            <a:pPr>
              <a:buFont typeface="Arial" pitchFamily="34" charset="0"/>
              <a:buChar char="•"/>
            </a:pPr>
            <a:r>
              <a:rPr lang="en-US" sz="2000" dirty="0"/>
              <a:t>For </a:t>
            </a:r>
            <a:r>
              <a:rPr lang="en-US" sz="2000" dirty="0" err="1"/>
              <a:t>Clasification</a:t>
            </a:r>
            <a:r>
              <a:rPr lang="en-US" sz="2000" dirty="0"/>
              <a:t> </a:t>
            </a:r>
            <a:r>
              <a:rPr lang="en-US" sz="2000" dirty="0" smtClean="0"/>
              <a:t>:-</a:t>
            </a:r>
          </a:p>
          <a:p>
            <a:pPr marL="0" indent="0"/>
            <a:r>
              <a:rPr lang="en-US" sz="1800" b="0" dirty="0" smtClean="0"/>
              <a:t>We </a:t>
            </a:r>
            <a:r>
              <a:rPr lang="en-US" sz="1800" b="0" dirty="0" smtClean="0"/>
              <a:t>use the following metrics for model evaluation</a:t>
            </a:r>
          </a:p>
          <a:p>
            <a:pPr marL="400050" indent="-400050">
              <a:buFont typeface="+mj-lt"/>
              <a:buAutoNum type="romanLcPeriod"/>
            </a:pPr>
            <a:r>
              <a:rPr lang="en-US" sz="1800" b="0" dirty="0" err="1"/>
              <a:t>Confussion</a:t>
            </a:r>
            <a:r>
              <a:rPr lang="en-US" sz="1800" b="0" dirty="0"/>
              <a:t> Metrics</a:t>
            </a:r>
          </a:p>
          <a:p>
            <a:pPr marL="400050" indent="-400050">
              <a:buFont typeface="+mj-lt"/>
              <a:buAutoNum type="romanLcPeriod"/>
            </a:pPr>
            <a:r>
              <a:rPr lang="en-US" sz="1800" b="0" dirty="0"/>
              <a:t>Classification report ( Accuracy, Precision, </a:t>
            </a:r>
            <a:r>
              <a:rPr lang="en-US" sz="1800" b="0" dirty="0" err="1"/>
              <a:t>Recall,F</a:t>
            </a:r>
            <a:r>
              <a:rPr lang="en-US" sz="1800" b="0" dirty="0"/>
              <a:t>-beta-score)</a:t>
            </a:r>
          </a:p>
          <a:p>
            <a:pPr marL="400050" indent="-400050">
              <a:buFont typeface="+mj-lt"/>
              <a:buAutoNum type="romanLcPeriod"/>
            </a:pPr>
            <a:r>
              <a:rPr lang="en-US" sz="1800" b="0" dirty="0"/>
              <a:t>AUC (Area under curve) and ROC (receiver operating characteristic curve)</a:t>
            </a:r>
          </a:p>
          <a:p>
            <a:pPr marL="400050" indent="-400050">
              <a:buFont typeface="+mj-lt"/>
              <a:buAutoNum type="romanLcPeriod"/>
            </a:pPr>
            <a:r>
              <a:rPr lang="en-US" sz="1800" b="0" dirty="0"/>
              <a:t>Accuracy</a:t>
            </a:r>
          </a:p>
          <a:p>
            <a:pPr marL="400050" indent="-400050">
              <a:buFont typeface="+mj-lt"/>
              <a:buAutoNum type="romanLcPeriod"/>
            </a:pPr>
            <a:r>
              <a:rPr lang="en-US" sz="1800" b="0" dirty="0"/>
              <a:t>Precision</a:t>
            </a:r>
          </a:p>
          <a:p>
            <a:pPr marL="400050" indent="-400050">
              <a:buFont typeface="+mj-lt"/>
              <a:buAutoNum type="romanLcPeriod"/>
            </a:pPr>
            <a:r>
              <a:rPr lang="en-US" sz="1800" b="0" dirty="0"/>
              <a:t>Recall</a:t>
            </a:r>
          </a:p>
          <a:p>
            <a:pPr marL="400050" indent="-400050">
              <a:buFont typeface="+mj-lt"/>
              <a:buAutoNum type="romanLcPeriod"/>
            </a:pPr>
            <a:r>
              <a:rPr lang="en-US" sz="1800" b="0" dirty="0"/>
              <a:t>F-beta-score</a:t>
            </a:r>
          </a:p>
          <a:p>
            <a:pPr marL="0" indent="0"/>
            <a:endParaRPr lang="en-US" sz="1800" b="0" dirty="0" smtClean="0"/>
          </a:p>
          <a:p>
            <a:pPr marL="400050" indent="-400050">
              <a:buFont typeface="+mj-lt"/>
              <a:buAutoNum type="romanLcPeriod"/>
            </a:pPr>
            <a:endParaRPr lang="en-US" sz="1800" b="0" dirty="0" smtClean="0"/>
          </a:p>
          <a:p>
            <a:pPr marL="400050" indent="-400050">
              <a:buFont typeface="+mj-lt"/>
              <a:buAutoNum type="romanLcPeriod"/>
            </a:pPr>
            <a:endParaRPr lang="en-US" b="0" dirty="0" smtClean="0"/>
          </a:p>
        </p:txBody>
      </p:sp>
    </p:spTree>
    <p:extLst>
      <p:ext uri="{BB962C8B-B14F-4D97-AF65-F5344CB8AC3E}">
        <p14:creationId xmlns:p14="http://schemas.microsoft.com/office/powerpoint/2010/main" val="3845231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a:t>
            </a:r>
            <a:r>
              <a:rPr lang="en-US" dirty="0"/>
              <a:t>web development framework </a:t>
            </a:r>
            <a:endParaRPr lang="en-IN" dirty="0"/>
          </a:p>
        </p:txBody>
      </p:sp>
      <p:sp>
        <p:nvSpPr>
          <p:cNvPr id="3" name="Content Placeholder 2"/>
          <p:cNvSpPr>
            <a:spLocks noGrp="1"/>
          </p:cNvSpPr>
          <p:nvPr>
            <p:ph idx="1"/>
          </p:nvPr>
        </p:nvSpPr>
        <p:spPr/>
        <p:txBody>
          <a:bodyPr/>
          <a:lstStyle/>
          <a:p>
            <a:pPr>
              <a:buFont typeface="Arial" pitchFamily="34" charset="0"/>
              <a:buChar char="•"/>
            </a:pPr>
            <a:r>
              <a:rPr lang="en-US" b="0" dirty="0"/>
              <a:t>A web development framework is a set of resources and tools for software developers to build and manage web applications, web services and websites.</a:t>
            </a:r>
          </a:p>
          <a:p>
            <a:pPr>
              <a:buFont typeface="Arial" pitchFamily="34" charset="0"/>
              <a:buChar char="•"/>
            </a:pPr>
            <a:r>
              <a:rPr lang="en-US" b="0" dirty="0"/>
              <a:t>Such a framework includes </a:t>
            </a:r>
            <a:r>
              <a:rPr lang="en-US" b="0" dirty="0" err="1"/>
              <a:t>templating</a:t>
            </a:r>
            <a:r>
              <a:rPr lang="en-US" b="0" dirty="0"/>
              <a:t> capabilities for presenting information within a browser, the programming environment for scripting the flow of information and the </a:t>
            </a:r>
            <a:r>
              <a:rPr lang="en-US" u="sng" dirty="0">
                <a:hlinkClick r:id="rId2"/>
              </a:rPr>
              <a:t>application programming interface</a:t>
            </a:r>
            <a:r>
              <a:rPr lang="en-US" dirty="0"/>
              <a:t>s</a:t>
            </a:r>
            <a:r>
              <a:rPr lang="en-US" b="0" dirty="0"/>
              <a:t> (APIs) for accessing underlying data resources.</a:t>
            </a:r>
          </a:p>
          <a:p>
            <a:pPr>
              <a:buFont typeface="Arial" pitchFamily="34" charset="0"/>
              <a:buChar char="•"/>
            </a:pPr>
            <a:r>
              <a:rPr lang="en-US" b="0" dirty="0" err="1"/>
              <a:t>Fask</a:t>
            </a:r>
            <a:r>
              <a:rPr lang="en-US" b="0" dirty="0"/>
              <a:t> API (Application Programming Interface)</a:t>
            </a:r>
          </a:p>
          <a:p>
            <a:endParaRPr lang="en-IN" dirty="0"/>
          </a:p>
        </p:txBody>
      </p:sp>
    </p:spTree>
    <p:extLst>
      <p:ext uri="{BB962C8B-B14F-4D97-AF65-F5344CB8AC3E}">
        <p14:creationId xmlns:p14="http://schemas.microsoft.com/office/powerpoint/2010/main" val="715013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t>
            </a:r>
            <a:r>
              <a:rPr lang="en-US" dirty="0" err="1" smtClean="0"/>
              <a:t>DeploymenT</a:t>
            </a:r>
            <a:endParaRPr lang="en-IN" dirty="0"/>
          </a:p>
        </p:txBody>
      </p:sp>
      <p:sp>
        <p:nvSpPr>
          <p:cNvPr id="3" name="Content Placeholder 2"/>
          <p:cNvSpPr>
            <a:spLocks noGrp="1"/>
          </p:cNvSpPr>
          <p:nvPr>
            <p:ph idx="1"/>
          </p:nvPr>
        </p:nvSpPr>
        <p:spPr/>
        <p:txBody>
          <a:bodyPr/>
          <a:lstStyle/>
          <a:p>
            <a:r>
              <a:rPr lang="en-US" b="0" dirty="0" smtClean="0"/>
              <a:t>Web deployment on AWS server.</a:t>
            </a:r>
            <a:endParaRPr lang="en-IN" b="0" dirty="0"/>
          </a:p>
        </p:txBody>
      </p:sp>
    </p:spTree>
    <p:extLst>
      <p:ext uri="{BB962C8B-B14F-4D97-AF65-F5344CB8AC3E}">
        <p14:creationId xmlns:p14="http://schemas.microsoft.com/office/powerpoint/2010/main" val="3912991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Project Participants</a:t>
            </a:r>
            <a:endParaRPr lang="en-IN" dirty="0"/>
          </a:p>
        </p:txBody>
      </p:sp>
      <p:sp>
        <p:nvSpPr>
          <p:cNvPr id="3" name="Content Placeholder 2"/>
          <p:cNvSpPr>
            <a:spLocks noGrp="1"/>
          </p:cNvSpPr>
          <p:nvPr>
            <p:ph idx="1"/>
          </p:nvPr>
        </p:nvSpPr>
        <p:spPr/>
        <p:txBody>
          <a:bodyPr/>
          <a:lstStyle/>
          <a:p>
            <a:r>
              <a:rPr lang="en-US" dirty="0"/>
              <a:t>1-Rasika </a:t>
            </a:r>
            <a:r>
              <a:rPr lang="en-US" dirty="0" err="1"/>
              <a:t>Sawale</a:t>
            </a:r>
            <a:endParaRPr lang="en-US" dirty="0"/>
          </a:p>
          <a:p>
            <a:r>
              <a:rPr lang="en-US" dirty="0"/>
              <a:t>2-Abhijit </a:t>
            </a:r>
            <a:r>
              <a:rPr lang="en-US" dirty="0" err="1"/>
              <a:t>Shejal</a:t>
            </a:r>
            <a:endParaRPr lang="en-US" dirty="0"/>
          </a:p>
          <a:p>
            <a:r>
              <a:rPr lang="en-US" dirty="0"/>
              <a:t>3-Sunil Bhagwat</a:t>
            </a:r>
          </a:p>
          <a:p>
            <a:r>
              <a:rPr lang="en-US" dirty="0"/>
              <a:t>4-Tarun </a:t>
            </a:r>
            <a:r>
              <a:rPr lang="en-US" dirty="0" err="1"/>
              <a:t>Borkar</a:t>
            </a:r>
            <a:endParaRPr lang="en-US" dirty="0"/>
          </a:p>
          <a:p>
            <a:r>
              <a:rPr lang="en-US" dirty="0"/>
              <a:t>5-Yogesh </a:t>
            </a:r>
            <a:r>
              <a:rPr lang="en-US" dirty="0" err="1"/>
              <a:t>Jamdade</a:t>
            </a:r>
            <a:endParaRPr lang="en-IN" dirty="0"/>
          </a:p>
          <a:p>
            <a:endParaRPr lang="en-IN" dirty="0"/>
          </a:p>
        </p:txBody>
      </p:sp>
    </p:spTree>
    <p:extLst>
      <p:ext uri="{BB962C8B-B14F-4D97-AF65-F5344CB8AC3E}">
        <p14:creationId xmlns:p14="http://schemas.microsoft.com/office/powerpoint/2010/main" val="288446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4800" dirty="0" smtClean="0"/>
          </a:p>
          <a:p>
            <a:pPr algn="ctr"/>
            <a:r>
              <a:rPr lang="en-US" sz="4800" dirty="0" smtClean="0"/>
              <a:t>Thank you!!!!!!...</a:t>
            </a:r>
            <a:endParaRPr lang="en-IN" sz="4800" dirty="0"/>
          </a:p>
        </p:txBody>
      </p:sp>
    </p:spTree>
    <p:extLst>
      <p:ext uri="{BB962C8B-B14F-4D97-AF65-F5344CB8AC3E}">
        <p14:creationId xmlns:p14="http://schemas.microsoft.com/office/powerpoint/2010/main" val="100353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88640"/>
            <a:ext cx="8496944" cy="792088"/>
          </a:xfrm>
        </p:spPr>
        <p:txBody>
          <a:bodyPr>
            <a:normAutofit/>
          </a:bodyPr>
          <a:lstStyle/>
          <a:p>
            <a:r>
              <a:rPr lang="en-US" b="1" dirty="0" smtClean="0">
                <a:solidFill>
                  <a:srgbClr val="002060"/>
                </a:solidFill>
                <a:latin typeface="Algerian" pitchFamily="82" charset="0"/>
              </a:rPr>
              <a:t>Life Cycle Of Data Science Project</a:t>
            </a:r>
            <a:endParaRPr lang="en-IN" b="1" dirty="0">
              <a:solidFill>
                <a:srgbClr val="002060"/>
              </a:solidFill>
              <a:latin typeface="Algerian" pitchFamily="82" charset="0"/>
            </a:endParaRPr>
          </a:p>
        </p:txBody>
      </p:sp>
      <p:sp>
        <p:nvSpPr>
          <p:cNvPr id="3" name="Subtitle 2"/>
          <p:cNvSpPr>
            <a:spLocks noGrp="1"/>
          </p:cNvSpPr>
          <p:nvPr>
            <p:ph type="subTitle" idx="1"/>
          </p:nvPr>
        </p:nvSpPr>
        <p:spPr>
          <a:xfrm>
            <a:off x="1371600" y="1268760"/>
            <a:ext cx="6400800" cy="4608512"/>
          </a:xfrm>
        </p:spPr>
        <p:txBody>
          <a:bodyPr/>
          <a:lstStyle/>
          <a:p>
            <a:endParaRPr lang="en-IN" dirty="0"/>
          </a:p>
        </p:txBody>
      </p:sp>
      <p:pic>
        <p:nvPicPr>
          <p:cNvPr id="1026" name="Picture 2" descr="C:\Users\HP\Pictures\Saved Pictures\life cycle ste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268760"/>
            <a:ext cx="8280920"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357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65760"/>
            <a:ext cx="8020372" cy="548640"/>
          </a:xfrm>
        </p:spPr>
        <p:txBody>
          <a:bodyPr>
            <a:normAutofit/>
          </a:bodyPr>
          <a:lstStyle/>
          <a:p>
            <a:r>
              <a:rPr lang="en-US" dirty="0" smtClean="0">
                <a:latin typeface="Arial Black" pitchFamily="34" charset="0"/>
              </a:rPr>
              <a:t>Data SCIENCE PROCESS</a:t>
            </a:r>
            <a:endParaRPr lang="en-IN" dirty="0">
              <a:latin typeface="Arial Black" pitchFamily="34" charset="0"/>
            </a:endParaRPr>
          </a:p>
        </p:txBody>
      </p:sp>
      <p:pic>
        <p:nvPicPr>
          <p:cNvPr id="2050" name="Picture 2" descr="C:\Users\HP\Pictures\Saved Pictures\steps project.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2325" y="1345909"/>
            <a:ext cx="7521575" cy="308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83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107504" y="908720"/>
            <a:ext cx="3915856" cy="4248472"/>
          </a:xfrm>
        </p:spPr>
        <p:txBody>
          <a:bodyPr>
            <a:normAutofit fontScale="92500" lnSpcReduction="10000"/>
          </a:bodyPr>
          <a:lstStyle/>
          <a:p>
            <a:pPr marL="342900" lvl="1" indent="-342900">
              <a:buFont typeface="+mj-lt"/>
              <a:buAutoNum type="arabicPeriod"/>
            </a:pPr>
            <a:r>
              <a:rPr lang="en-US" dirty="0" smtClean="0"/>
              <a:t>Problem statement</a:t>
            </a:r>
          </a:p>
          <a:p>
            <a:pPr marL="342900" lvl="1" indent="-342900">
              <a:buFont typeface="+mj-lt"/>
              <a:buAutoNum type="arabicPeriod"/>
            </a:pPr>
            <a:r>
              <a:rPr lang="en-US" dirty="0" smtClean="0"/>
              <a:t>Data Gathering</a:t>
            </a:r>
          </a:p>
          <a:p>
            <a:pPr marL="342900" lvl="1" indent="-342900">
              <a:buFont typeface="+mj-lt"/>
              <a:buAutoNum type="arabicPeriod"/>
            </a:pPr>
            <a:r>
              <a:rPr lang="en-US" dirty="0" smtClean="0"/>
              <a:t>Exploratory Data Analysis (EDA)</a:t>
            </a:r>
          </a:p>
          <a:p>
            <a:pPr marL="342900" lvl="1" indent="-342900">
              <a:buFont typeface="+mj-lt"/>
              <a:buAutoNum type="arabicPeriod"/>
            </a:pPr>
            <a:r>
              <a:rPr lang="en-US" dirty="0" smtClean="0"/>
              <a:t>Feature Engineering</a:t>
            </a:r>
          </a:p>
          <a:p>
            <a:pPr marL="342900" lvl="1" indent="-342900">
              <a:buFont typeface="+mj-lt"/>
              <a:buAutoNum type="arabicPeriod"/>
            </a:pPr>
            <a:r>
              <a:rPr lang="en-US" dirty="0" smtClean="0"/>
              <a:t>Feature Selection</a:t>
            </a:r>
          </a:p>
          <a:p>
            <a:pPr marL="342900" lvl="1" indent="-342900">
              <a:buFont typeface="+mj-lt"/>
              <a:buAutoNum type="arabicPeriod"/>
            </a:pPr>
            <a:r>
              <a:rPr lang="en-US" dirty="0" smtClean="0"/>
              <a:t>Model Training</a:t>
            </a:r>
          </a:p>
          <a:p>
            <a:pPr marL="342900" lvl="1" indent="-342900">
              <a:buFont typeface="+mj-lt"/>
              <a:buAutoNum type="arabicPeriod"/>
            </a:pPr>
            <a:r>
              <a:rPr lang="en-US" dirty="0" smtClean="0"/>
              <a:t>Model Evaluation</a:t>
            </a:r>
          </a:p>
          <a:p>
            <a:pPr marL="342900" lvl="1" indent="-342900">
              <a:buFont typeface="+mj-lt"/>
              <a:buAutoNum type="arabicPeriod"/>
            </a:pPr>
            <a:r>
              <a:rPr lang="en-US" dirty="0" smtClean="0"/>
              <a:t>Web Deployment Framework</a:t>
            </a:r>
          </a:p>
          <a:p>
            <a:pPr marL="342900" lvl="1" indent="-342900">
              <a:buFont typeface="+mj-lt"/>
              <a:buAutoNum type="arabicPeriod"/>
            </a:pPr>
            <a:r>
              <a:rPr lang="en-US" dirty="0" smtClean="0"/>
              <a:t>Deployment (Deployment on cloud)</a:t>
            </a:r>
          </a:p>
          <a:p>
            <a:pPr marL="0" lvl="1" indent="0">
              <a:buNone/>
            </a:pPr>
            <a:endParaRPr lang="en-US" dirty="0" smtClean="0"/>
          </a:p>
          <a:p>
            <a:pPr marL="342900" lvl="1" indent="-342900">
              <a:buFont typeface="+mj-lt"/>
              <a:buAutoNum type="arabicPeriod"/>
            </a:pPr>
            <a:endParaRPr lang="en-IN" dirty="0"/>
          </a:p>
        </p:txBody>
      </p:sp>
      <p:pic>
        <p:nvPicPr>
          <p:cNvPr id="3075" name="Picture 3" descr="C:\Users\HP\Pictures\Saved Pictures\data-science-life-cycle.pn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3635896" y="908720"/>
            <a:ext cx="5508104" cy="30963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51520" y="116632"/>
            <a:ext cx="7416824" cy="720080"/>
          </a:xfrm>
        </p:spPr>
        <p:txBody>
          <a:bodyPr>
            <a:normAutofit/>
          </a:bodyPr>
          <a:lstStyle/>
          <a:p>
            <a:r>
              <a:rPr lang="en-US" dirty="0" smtClean="0">
                <a:latin typeface="Arial Black" pitchFamily="34" charset="0"/>
              </a:rPr>
              <a:t>STEPS OF DATA SCIENCE PROJECT</a:t>
            </a:r>
            <a:endParaRPr lang="en-IN" dirty="0">
              <a:latin typeface="Arial Black" pitchFamily="34" charset="0"/>
            </a:endParaRPr>
          </a:p>
        </p:txBody>
      </p:sp>
    </p:spTree>
    <p:extLst>
      <p:ext uri="{BB962C8B-B14F-4D97-AF65-F5344CB8AC3E}">
        <p14:creationId xmlns:p14="http://schemas.microsoft.com/office/powerpoint/2010/main" val="3547398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sz="1400" dirty="0" smtClean="0"/>
              <a:t> </a:t>
            </a:r>
            <a:r>
              <a:rPr lang="en-US" dirty="0" smtClean="0"/>
              <a:t>P</a:t>
            </a:r>
            <a:r>
              <a:rPr lang="en-US" cap="none" dirty="0" smtClean="0"/>
              <a:t>roblem</a:t>
            </a:r>
            <a:r>
              <a:rPr lang="en-US" dirty="0" smtClean="0"/>
              <a:t> s</a:t>
            </a:r>
            <a:r>
              <a:rPr lang="en-US" cap="none" dirty="0" smtClean="0"/>
              <a:t>tatement</a:t>
            </a:r>
            <a:endParaRPr lang="en-IN" dirty="0"/>
          </a:p>
        </p:txBody>
      </p:sp>
      <p:sp>
        <p:nvSpPr>
          <p:cNvPr id="3" name="Content Placeholder 2"/>
          <p:cNvSpPr>
            <a:spLocks noGrp="1"/>
          </p:cNvSpPr>
          <p:nvPr>
            <p:ph idx="1"/>
          </p:nvPr>
        </p:nvSpPr>
        <p:spPr/>
        <p:txBody>
          <a:bodyPr>
            <a:normAutofit/>
          </a:bodyPr>
          <a:lstStyle/>
          <a:p>
            <a:pPr>
              <a:buFont typeface="Arial" pitchFamily="34" charset="0"/>
              <a:buChar char="•"/>
            </a:pPr>
            <a:r>
              <a:rPr lang="en-US" sz="1800" b="0" dirty="0"/>
              <a:t>Create a model that predicts whether a customer was </a:t>
            </a:r>
            <a:r>
              <a:rPr lang="en-US" sz="1800" dirty="0"/>
              <a:t>Satisfied</a:t>
            </a:r>
            <a:r>
              <a:rPr lang="en-US" sz="1800" b="0" dirty="0"/>
              <a:t> or </a:t>
            </a:r>
            <a:r>
              <a:rPr lang="en-US" sz="1800" dirty="0"/>
              <a:t>Unsatisfied</a:t>
            </a:r>
            <a:r>
              <a:rPr lang="en-US" sz="1800" b="0" dirty="0"/>
              <a:t> with the product and/or service which a super </a:t>
            </a:r>
            <a:r>
              <a:rPr lang="en-US" sz="1800" b="0" dirty="0" smtClean="0"/>
              <a:t>market </a:t>
            </a:r>
            <a:r>
              <a:rPr lang="en-US" sz="1800" b="0" dirty="0"/>
              <a:t>provided.</a:t>
            </a:r>
            <a:endParaRPr lang="en-IN" sz="2000" b="0" dirty="0"/>
          </a:p>
        </p:txBody>
      </p:sp>
    </p:spTree>
    <p:extLst>
      <p:ext uri="{BB962C8B-B14F-4D97-AF65-F5344CB8AC3E}">
        <p14:creationId xmlns:p14="http://schemas.microsoft.com/office/powerpoint/2010/main" val="2509159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
            </a:r>
            <a:r>
              <a:rPr lang="en-US" cap="none" dirty="0" smtClean="0"/>
              <a:t>ata</a:t>
            </a:r>
            <a:r>
              <a:rPr lang="en-US" dirty="0" smtClean="0"/>
              <a:t> g</a:t>
            </a:r>
            <a:r>
              <a:rPr lang="en-US" cap="none" dirty="0" smtClean="0"/>
              <a:t>athering</a:t>
            </a:r>
            <a:endParaRPr lang="en-IN" dirty="0"/>
          </a:p>
        </p:txBody>
      </p:sp>
      <p:sp>
        <p:nvSpPr>
          <p:cNvPr id="3" name="Content Placeholder 2"/>
          <p:cNvSpPr>
            <a:spLocks noGrp="1"/>
          </p:cNvSpPr>
          <p:nvPr>
            <p:ph idx="1"/>
          </p:nvPr>
        </p:nvSpPr>
        <p:spPr>
          <a:xfrm>
            <a:off x="395536" y="1124744"/>
            <a:ext cx="7948364" cy="3744416"/>
          </a:xfrm>
        </p:spPr>
        <p:txBody>
          <a:bodyPr>
            <a:normAutofit/>
          </a:bodyPr>
          <a:lstStyle/>
          <a:p>
            <a:pPr>
              <a:buFont typeface="Arial" pitchFamily="34" charset="0"/>
              <a:buChar char="•"/>
            </a:pPr>
            <a:r>
              <a:rPr lang="en-US" sz="1800" b="0" dirty="0"/>
              <a:t>D</a:t>
            </a:r>
            <a:r>
              <a:rPr lang="en-US" sz="1800" b="0" dirty="0" smtClean="0"/>
              <a:t>ata </a:t>
            </a:r>
            <a:r>
              <a:rPr lang="en-US" sz="1800" b="0" dirty="0"/>
              <a:t>gathering </a:t>
            </a:r>
            <a:r>
              <a:rPr lang="en-US" sz="1800" b="0" dirty="0" smtClean="0"/>
              <a:t> is </a:t>
            </a:r>
            <a:r>
              <a:rPr lang="en-US" sz="1800" b="0" dirty="0"/>
              <a:t>the process of </a:t>
            </a:r>
            <a:r>
              <a:rPr lang="en-US" sz="1800" b="0" dirty="0" smtClean="0"/>
              <a:t>data collection, </a:t>
            </a:r>
            <a:r>
              <a:rPr lang="en-US" sz="1800" b="0" dirty="0"/>
              <a:t>measuring, and analyzing accurate data from a variety of relevant sources to find answers to research problems, answer questions, evaluate outcomes, and forecast trends and probabilities</a:t>
            </a:r>
            <a:r>
              <a:rPr lang="en-US" sz="1800" b="0" dirty="0" smtClean="0"/>
              <a:t>.</a:t>
            </a:r>
          </a:p>
          <a:p>
            <a:pPr>
              <a:buFont typeface="Arial" pitchFamily="34" charset="0"/>
              <a:buChar char="•"/>
            </a:pPr>
            <a:r>
              <a:rPr lang="en-US" sz="1800" b="0" dirty="0" smtClean="0"/>
              <a:t>We Gathering Data by using Databases</a:t>
            </a:r>
          </a:p>
          <a:p>
            <a:pPr marL="514350" indent="-514350">
              <a:buFont typeface="+mj-lt"/>
              <a:buAutoNum type="romanLcPeriod"/>
            </a:pPr>
            <a:r>
              <a:rPr lang="en-US" sz="1800" dirty="0" smtClean="0"/>
              <a:t>My </a:t>
            </a:r>
            <a:r>
              <a:rPr lang="en-US" sz="1800" dirty="0" err="1" smtClean="0"/>
              <a:t>Sql</a:t>
            </a:r>
            <a:endParaRPr lang="en-US" sz="1800" dirty="0" smtClean="0"/>
          </a:p>
          <a:p>
            <a:pPr marL="285750" indent="-285750">
              <a:buFont typeface="Arial" pitchFamily="34" charset="0"/>
              <a:buChar char="•"/>
            </a:pPr>
            <a:r>
              <a:rPr lang="en-US" sz="1800" b="0" dirty="0"/>
              <a:t>Client database </a:t>
            </a:r>
            <a:r>
              <a:rPr lang="en-US" sz="1800" b="0" dirty="0" smtClean="0"/>
              <a:t>(SQL) </a:t>
            </a:r>
            <a:endParaRPr lang="en-US" sz="1800" b="0" dirty="0"/>
          </a:p>
          <a:p>
            <a:pPr marL="285750" indent="-285750">
              <a:buFont typeface="Arial" pitchFamily="34" charset="0"/>
              <a:buChar char="•"/>
            </a:pPr>
            <a:r>
              <a:rPr lang="en-US" sz="1800" b="0" dirty="0" smtClean="0"/>
              <a:t>Row </a:t>
            </a:r>
            <a:r>
              <a:rPr lang="en-US" sz="1800" b="0" dirty="0"/>
              <a:t>---&gt; </a:t>
            </a:r>
            <a:r>
              <a:rPr lang="en-US" sz="1800" b="0" dirty="0" smtClean="0"/>
              <a:t>1.5 </a:t>
            </a:r>
            <a:r>
              <a:rPr lang="en-US" sz="1800" b="0" dirty="0"/>
              <a:t>millions </a:t>
            </a:r>
          </a:p>
          <a:p>
            <a:pPr marL="285750" indent="-285750">
              <a:buFont typeface="Arial" pitchFamily="34" charset="0"/>
              <a:buChar char="•"/>
            </a:pPr>
            <a:r>
              <a:rPr lang="en-US" sz="1800" b="0" dirty="0"/>
              <a:t>Column ---&gt; </a:t>
            </a:r>
            <a:r>
              <a:rPr lang="en-US" sz="1800" b="0" dirty="0" smtClean="0"/>
              <a:t>54 </a:t>
            </a:r>
            <a:r>
              <a:rPr lang="en-US" sz="1800" b="0" dirty="0"/>
              <a:t>column ~ After feature selection we are having </a:t>
            </a:r>
            <a:r>
              <a:rPr lang="en-US" sz="1800" b="0" dirty="0" smtClean="0"/>
              <a:t>21 </a:t>
            </a:r>
            <a:r>
              <a:rPr lang="en-US" sz="1800" b="0" dirty="0"/>
              <a:t>column</a:t>
            </a:r>
            <a:endParaRPr lang="en-US" sz="1800" dirty="0"/>
          </a:p>
          <a:p>
            <a:pPr marL="0" indent="0"/>
            <a:endParaRPr lang="en-US" sz="1800" dirty="0"/>
          </a:p>
        </p:txBody>
      </p:sp>
    </p:spTree>
    <p:extLst>
      <p:ext uri="{BB962C8B-B14F-4D97-AF65-F5344CB8AC3E}">
        <p14:creationId xmlns:p14="http://schemas.microsoft.com/office/powerpoint/2010/main" val="267232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E</a:t>
            </a:r>
            <a:r>
              <a:rPr lang="en-US" cap="none" dirty="0" smtClean="0"/>
              <a:t>xploratory</a:t>
            </a:r>
            <a:r>
              <a:rPr lang="en-US" dirty="0" smtClean="0"/>
              <a:t> D</a:t>
            </a:r>
            <a:r>
              <a:rPr lang="en-US" cap="none" dirty="0" smtClean="0"/>
              <a:t>ata</a:t>
            </a:r>
            <a:r>
              <a:rPr lang="en-US" dirty="0" smtClean="0"/>
              <a:t> A</a:t>
            </a:r>
            <a:r>
              <a:rPr lang="en-US" cap="none" dirty="0" smtClean="0"/>
              <a:t>nalysis (EDA)</a:t>
            </a:r>
            <a:endParaRPr lang="en-IN" dirty="0"/>
          </a:p>
        </p:txBody>
      </p:sp>
      <p:sp>
        <p:nvSpPr>
          <p:cNvPr id="3" name="Content Placeholder 2"/>
          <p:cNvSpPr>
            <a:spLocks noGrp="1"/>
          </p:cNvSpPr>
          <p:nvPr>
            <p:ph idx="1"/>
          </p:nvPr>
        </p:nvSpPr>
        <p:spPr>
          <a:xfrm>
            <a:off x="683568" y="908720"/>
            <a:ext cx="7520940" cy="4536504"/>
          </a:xfrm>
        </p:spPr>
        <p:txBody>
          <a:bodyPr>
            <a:normAutofit/>
          </a:bodyPr>
          <a:lstStyle/>
          <a:p>
            <a:pPr>
              <a:buFont typeface="Arial" pitchFamily="34" charset="0"/>
              <a:buChar char="•"/>
            </a:pPr>
            <a:r>
              <a:rPr lang="en-US" sz="1800" b="0" dirty="0" smtClean="0"/>
              <a:t>EDA is </a:t>
            </a:r>
            <a:r>
              <a:rPr lang="en-US" sz="1800" b="0" dirty="0"/>
              <a:t>the process of cleaning and converting raw data into a useable format. It is the process of cleaning the data, selecting the variable to use, and transforming the data in a proper format to make it more suitable for analysis in the next step. It is one of the most important steps of the complete process. Cleaning of data is required to address the quality </a:t>
            </a:r>
            <a:r>
              <a:rPr lang="en-US" sz="1800" b="0" dirty="0" smtClean="0"/>
              <a:t>issues.</a:t>
            </a:r>
          </a:p>
          <a:p>
            <a:pPr>
              <a:buFont typeface="Arial" pitchFamily="34" charset="0"/>
              <a:buChar char="•"/>
            </a:pPr>
            <a:r>
              <a:rPr lang="en-US" sz="1800" b="0" dirty="0"/>
              <a:t>Data Cleaning. Data cleaning refers to the process of removing unwanted variables and values from your dataset and getting rid of any irregularities in it.</a:t>
            </a:r>
          </a:p>
          <a:p>
            <a:pPr marL="400050" indent="-400050">
              <a:buFont typeface="+mj-lt"/>
              <a:buAutoNum type="romanUcPeriod"/>
            </a:pPr>
            <a:r>
              <a:rPr lang="en-IN" sz="1800" dirty="0"/>
              <a:t>Missing Values</a:t>
            </a:r>
          </a:p>
          <a:p>
            <a:pPr marL="400050" indent="-400050">
              <a:buFont typeface="+mj-lt"/>
              <a:buAutoNum type="romanUcPeriod"/>
            </a:pPr>
            <a:r>
              <a:rPr lang="en-IN" sz="1800" dirty="0"/>
              <a:t>Duplicate data</a:t>
            </a:r>
          </a:p>
          <a:p>
            <a:pPr marL="400050" indent="-400050">
              <a:buFont typeface="+mj-lt"/>
              <a:buAutoNum type="romanUcPeriod"/>
            </a:pPr>
            <a:r>
              <a:rPr lang="en-IN" sz="1800" dirty="0"/>
              <a:t>Invalid </a:t>
            </a:r>
            <a:r>
              <a:rPr lang="en-IN" sz="1800" dirty="0" smtClean="0"/>
              <a:t>data</a:t>
            </a:r>
          </a:p>
          <a:p>
            <a:pPr marL="0" indent="0"/>
            <a:endParaRPr lang="en-US" sz="1800" dirty="0" smtClean="0"/>
          </a:p>
          <a:p>
            <a:pPr marL="0" indent="0"/>
            <a:endParaRPr lang="en-US" sz="1800" dirty="0" smtClean="0"/>
          </a:p>
          <a:p>
            <a:pPr marL="400050" indent="-400050">
              <a:buFont typeface="+mj-lt"/>
              <a:buAutoNum type="romanUcPeriod"/>
            </a:pPr>
            <a:endParaRPr lang="en-IN" sz="1800" b="0" dirty="0"/>
          </a:p>
          <a:p>
            <a:pPr>
              <a:buFont typeface="Arial" pitchFamily="34" charset="0"/>
              <a:buChar char="•"/>
            </a:pPr>
            <a:endParaRPr lang="en-US" sz="1800" dirty="0" smtClean="0"/>
          </a:p>
        </p:txBody>
      </p:sp>
    </p:spTree>
    <p:extLst>
      <p:ext uri="{BB962C8B-B14F-4D97-AF65-F5344CB8AC3E}">
        <p14:creationId xmlns:p14="http://schemas.microsoft.com/office/powerpoint/2010/main" val="44333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16632"/>
            <a:ext cx="7520940" cy="648072"/>
          </a:xfrm>
        </p:spPr>
        <p:txBody>
          <a:bodyPr>
            <a:normAutofit/>
          </a:bodyPr>
          <a:lstStyle/>
          <a:p>
            <a:r>
              <a:rPr lang="en-US" dirty="0" smtClean="0"/>
              <a:t>4. F</a:t>
            </a:r>
            <a:r>
              <a:rPr lang="en-US" cap="none" dirty="0" smtClean="0"/>
              <a:t>eature</a:t>
            </a:r>
            <a:r>
              <a:rPr lang="en-US" dirty="0" smtClean="0"/>
              <a:t> e</a:t>
            </a:r>
            <a:r>
              <a:rPr lang="en-US" cap="none" dirty="0" smtClean="0"/>
              <a:t>ngineering</a:t>
            </a:r>
            <a:endParaRPr lang="en-IN" dirty="0"/>
          </a:p>
        </p:txBody>
      </p:sp>
      <p:sp>
        <p:nvSpPr>
          <p:cNvPr id="3" name="Content Placeholder 2"/>
          <p:cNvSpPr>
            <a:spLocks noGrp="1"/>
          </p:cNvSpPr>
          <p:nvPr>
            <p:ph idx="1"/>
          </p:nvPr>
        </p:nvSpPr>
        <p:spPr>
          <a:xfrm>
            <a:off x="822960" y="836712"/>
            <a:ext cx="7205424" cy="4176464"/>
          </a:xfrm>
        </p:spPr>
        <p:txBody>
          <a:bodyPr>
            <a:normAutofit fontScale="92500" lnSpcReduction="20000"/>
          </a:bodyPr>
          <a:lstStyle/>
          <a:p>
            <a:pPr marL="285750" indent="-285750">
              <a:buFont typeface="Arial" pitchFamily="34" charset="0"/>
              <a:buChar char="•"/>
            </a:pPr>
            <a:r>
              <a:rPr lang="en-US" sz="1900" b="0" dirty="0" smtClean="0"/>
              <a:t>Feature Engineering  </a:t>
            </a:r>
            <a:r>
              <a:rPr lang="en-US" sz="1900" b="0" dirty="0"/>
              <a:t>is one of the most crucial tasks and plays a major role in determining the outcome of a </a:t>
            </a:r>
            <a:r>
              <a:rPr lang="en-US" sz="1900" b="0" dirty="0" smtClean="0"/>
              <a:t>model.</a:t>
            </a:r>
          </a:p>
          <a:p>
            <a:pPr marL="285750" indent="-285750">
              <a:buFont typeface="Arial" pitchFamily="34" charset="0"/>
              <a:buChar char="•"/>
            </a:pPr>
            <a:r>
              <a:rPr lang="en-US" sz="1900" b="0" dirty="0"/>
              <a:t>Feature Engineering encapsulates various data engineering techniques such </a:t>
            </a:r>
            <a:r>
              <a:rPr lang="en-US" sz="1900" b="0" dirty="0" smtClean="0"/>
              <a:t>as following:-</a:t>
            </a:r>
          </a:p>
          <a:p>
            <a:pPr>
              <a:buFont typeface="+mj-lt"/>
              <a:buAutoNum type="arabicPeriod"/>
            </a:pPr>
            <a:r>
              <a:rPr lang="en-US" sz="1900" dirty="0"/>
              <a:t>Scaling   :-  </a:t>
            </a:r>
          </a:p>
          <a:p>
            <a:pPr marL="0" indent="0"/>
            <a:r>
              <a:rPr lang="en-US" sz="1900" b="0" dirty="0"/>
              <a:t>Type of scaling:- </a:t>
            </a:r>
          </a:p>
          <a:p>
            <a:pPr marL="400050" indent="-400050">
              <a:buFont typeface="+mj-lt"/>
              <a:buAutoNum type="romanLcPeriod"/>
            </a:pPr>
            <a:r>
              <a:rPr lang="en-US" sz="1900" dirty="0"/>
              <a:t>Standardization</a:t>
            </a:r>
            <a:r>
              <a:rPr lang="en-US" sz="1900" b="0" dirty="0"/>
              <a:t> / </a:t>
            </a:r>
            <a:r>
              <a:rPr lang="en-US" sz="1900" dirty="0"/>
              <a:t>Normalization</a:t>
            </a:r>
            <a:r>
              <a:rPr lang="en-US" sz="1900" b="0" dirty="0"/>
              <a:t> : ( Unit Price , Quantity , Tax , </a:t>
            </a:r>
            <a:r>
              <a:rPr lang="en-US" sz="1900" b="0" dirty="0" smtClean="0"/>
              <a:t>   Total </a:t>
            </a:r>
            <a:r>
              <a:rPr lang="en-US" sz="1900" b="0" dirty="0"/>
              <a:t>Price </a:t>
            </a:r>
            <a:r>
              <a:rPr lang="en-US" sz="1900" b="0" dirty="0" smtClean="0"/>
              <a:t>, </a:t>
            </a:r>
            <a:r>
              <a:rPr lang="en-US" sz="1900" b="0" dirty="0"/>
              <a:t>Cost of good sold , Gross Income )</a:t>
            </a:r>
          </a:p>
          <a:p>
            <a:pPr marL="0" indent="0"/>
            <a:r>
              <a:rPr lang="en-US" sz="1900" dirty="0"/>
              <a:t>2. Encoding</a:t>
            </a:r>
          </a:p>
          <a:p>
            <a:pPr marL="400050" indent="-400050">
              <a:buFont typeface="+mj-lt"/>
              <a:buAutoNum type="romanLcPeriod"/>
            </a:pPr>
            <a:r>
              <a:rPr lang="en-US" sz="1900" b="0" dirty="0"/>
              <a:t>One Hot Encoding ( Branch , City , Product line , Payment )</a:t>
            </a:r>
          </a:p>
          <a:p>
            <a:pPr marL="400050" indent="-400050">
              <a:buFont typeface="+mj-lt"/>
              <a:buAutoNum type="romanLcPeriod"/>
            </a:pPr>
            <a:r>
              <a:rPr lang="en-US" sz="1900" b="0" dirty="0"/>
              <a:t>Label Encoding : (Gender , Customer Type )</a:t>
            </a:r>
          </a:p>
          <a:p>
            <a:pPr marL="0" indent="0"/>
            <a:endParaRPr lang="en-US" sz="1900" dirty="0"/>
          </a:p>
          <a:p>
            <a:pPr marL="0" indent="0"/>
            <a:r>
              <a:rPr lang="en-US" sz="1900" dirty="0"/>
              <a:t>3.Binning  : ( </a:t>
            </a:r>
            <a:r>
              <a:rPr lang="en-US" sz="1900" b="0" dirty="0"/>
              <a:t>Rating</a:t>
            </a:r>
            <a:r>
              <a:rPr lang="en-US" sz="1900" dirty="0"/>
              <a:t> )</a:t>
            </a:r>
          </a:p>
          <a:p>
            <a:pPr>
              <a:buFont typeface="+mj-lt"/>
              <a:buAutoNum type="arabicPeriod"/>
            </a:pPr>
            <a:endParaRPr lang="en-US" sz="1900" dirty="0" smtClean="0"/>
          </a:p>
          <a:p>
            <a:pPr>
              <a:buFont typeface="+mj-lt"/>
              <a:buAutoNum type="arabicPeriod"/>
            </a:pPr>
            <a:endParaRPr lang="en-IN" dirty="0"/>
          </a:p>
        </p:txBody>
      </p:sp>
    </p:spTree>
    <p:extLst>
      <p:ext uri="{BB962C8B-B14F-4D97-AF65-F5344CB8AC3E}">
        <p14:creationId xmlns:p14="http://schemas.microsoft.com/office/powerpoint/2010/main" val="17785037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295</TotalTime>
  <Words>652</Words>
  <Application>Microsoft Office PowerPoint</Application>
  <PresentationFormat>On-screen Show (4:3)</PresentationFormat>
  <Paragraphs>101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Algerian</vt:lpstr>
      <vt:lpstr>Arial</vt:lpstr>
      <vt:lpstr>Arial Black</vt:lpstr>
      <vt:lpstr>Franklin Gothic Book</vt:lpstr>
      <vt:lpstr>Franklin Gothic Medium</vt:lpstr>
      <vt:lpstr>Tunga</vt:lpstr>
      <vt:lpstr>Wingdings</vt:lpstr>
      <vt:lpstr>Angles</vt:lpstr>
      <vt:lpstr>PowerPoint Presentation</vt:lpstr>
      <vt:lpstr>Project Participants</vt:lpstr>
      <vt:lpstr>Life Cycle Of Data Science Project</vt:lpstr>
      <vt:lpstr>Data SCIENCE PROCESS</vt:lpstr>
      <vt:lpstr>STEPS OF DATA SCIENCE PROJECT</vt:lpstr>
      <vt:lpstr>1. Problem statement</vt:lpstr>
      <vt:lpstr>2. Data gathering</vt:lpstr>
      <vt:lpstr>3. Exploratory Data Analysis (EDA)</vt:lpstr>
      <vt:lpstr>4. Feature engineering</vt:lpstr>
      <vt:lpstr>PowerPoint Presentation</vt:lpstr>
      <vt:lpstr>5. Feature selection </vt:lpstr>
      <vt:lpstr>PowerPoint Presentation</vt:lpstr>
      <vt:lpstr>6. Model training</vt:lpstr>
      <vt:lpstr>Some of the most often used categorization ml algorithms are listed below.  </vt:lpstr>
      <vt:lpstr>Test Model</vt:lpstr>
      <vt:lpstr>three sections:</vt:lpstr>
      <vt:lpstr>7. Model Evaluation</vt:lpstr>
      <vt:lpstr>8. web development framework </vt:lpstr>
      <vt:lpstr>Web DeploymenT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Cycle Of Data Science Project</dc:title>
  <dc:creator>HP</dc:creator>
  <cp:lastModifiedBy>Dell</cp:lastModifiedBy>
  <cp:revision>29</cp:revision>
  <dcterms:created xsi:type="dcterms:W3CDTF">2022-11-30T08:08:34Z</dcterms:created>
  <dcterms:modified xsi:type="dcterms:W3CDTF">2022-12-04T18:09:11Z</dcterms:modified>
</cp:coreProperties>
</file>