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sldIdLst>
    <p:sldId id="286" r:id="rId2"/>
    <p:sldId id="287" r:id="rId3"/>
    <p:sldId id="264" r:id="rId4"/>
    <p:sldId id="265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9" r:id="rId14"/>
    <p:sldId id="285" r:id="rId15"/>
    <p:sldId id="281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2" autoAdjust="0"/>
  </p:normalViewPr>
  <p:slideViewPr>
    <p:cSldViewPr>
      <p:cViewPr varScale="1">
        <p:scale>
          <a:sx n="66" d="100"/>
          <a:sy n="66" d="100"/>
        </p:scale>
        <p:origin x="6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4342C8D-350C-46E1-9660-AC8A34B7E574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06C014F-6F51-45FF-9B0E-D47731969DC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steps.com/blogs/top-10-machine-learning-algorithm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apparchitecture/definition/application-program-interface-AP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Project Participants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1-Rasika </a:t>
            </a:r>
            <a:r>
              <a:rPr lang="en-US" dirty="0" err="1" smtClean="0"/>
              <a:t>Sawale</a:t>
            </a:r>
            <a:endParaRPr lang="en-US" dirty="0" smtClean="0"/>
          </a:p>
          <a:p>
            <a:r>
              <a:rPr lang="en-US" dirty="0" smtClean="0"/>
              <a:t>2-Abhijit </a:t>
            </a:r>
            <a:r>
              <a:rPr lang="en-US" dirty="0" err="1" smtClean="0"/>
              <a:t>Shejal</a:t>
            </a:r>
            <a:endParaRPr lang="en-US" dirty="0" smtClean="0"/>
          </a:p>
          <a:p>
            <a:r>
              <a:rPr lang="en-US" dirty="0" smtClean="0"/>
              <a:t>3-Sunil </a:t>
            </a:r>
            <a:r>
              <a:rPr lang="en-US" dirty="0" err="1" smtClean="0"/>
              <a:t>Bhagwat</a:t>
            </a:r>
            <a:endParaRPr lang="en-US" dirty="0" smtClean="0"/>
          </a:p>
          <a:p>
            <a:r>
              <a:rPr lang="en-US" dirty="0" smtClean="0"/>
              <a:t>4-Tarun </a:t>
            </a:r>
            <a:r>
              <a:rPr lang="en-US" dirty="0" err="1" smtClean="0"/>
              <a:t>Borkar</a:t>
            </a:r>
            <a:endParaRPr lang="en-US" dirty="0" smtClean="0"/>
          </a:p>
          <a:p>
            <a:r>
              <a:rPr lang="en-US" dirty="0" smtClean="0"/>
              <a:t>5-Yogesh </a:t>
            </a:r>
            <a:r>
              <a:rPr lang="en-US" dirty="0" err="1" smtClean="0"/>
              <a:t>Jamdade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90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Pictures\Saved Pictures\feature-selection-techniques-in-machine-learning2 (1)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88"/>
            <a:ext cx="9074150" cy="468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5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948364" cy="620688"/>
          </a:xfrm>
        </p:spPr>
        <p:txBody>
          <a:bodyPr>
            <a:normAutofit/>
          </a:bodyPr>
          <a:lstStyle/>
          <a:p>
            <a:r>
              <a:rPr lang="en-US" dirty="0" smtClean="0"/>
              <a:t>6. M</a:t>
            </a:r>
            <a:r>
              <a:rPr lang="en-US" cap="none" dirty="0" smtClean="0"/>
              <a:t>odel</a:t>
            </a:r>
            <a:r>
              <a:rPr lang="en-US" dirty="0" smtClean="0"/>
              <a:t> t</a:t>
            </a:r>
            <a:r>
              <a:rPr lang="en-US" cap="none" dirty="0" smtClean="0"/>
              <a:t>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352928" cy="432048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sz="1800" b="0" dirty="0"/>
          </a:p>
          <a:p>
            <a:r>
              <a:rPr lang="en-US" sz="1800" b="0" dirty="0"/>
              <a:t> </a:t>
            </a:r>
          </a:p>
          <a:p>
            <a:pPr>
              <a:buFont typeface="Arial" pitchFamily="34" charset="0"/>
              <a:buChar char="•"/>
            </a:pPr>
            <a:endParaRPr lang="en-US" sz="1800" b="0" dirty="0" smtClean="0"/>
          </a:p>
          <a:p>
            <a:pPr>
              <a:buFont typeface="Arial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6732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092380" cy="864096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cap="none" dirty="0"/>
              <a:t>S</a:t>
            </a:r>
            <a:r>
              <a:rPr lang="en-US" sz="2400" cap="none" dirty="0" smtClean="0"/>
              <a:t>ome of the most often used categorization </a:t>
            </a:r>
            <a:r>
              <a:rPr lang="en-US" sz="2400" u="sng" cap="none" dirty="0" smtClean="0">
                <a:hlinkClick r:id="rId2"/>
              </a:rPr>
              <a:t>ml algorithms</a:t>
            </a:r>
            <a:r>
              <a:rPr lang="en-US" sz="2400" cap="none" dirty="0" smtClean="0"/>
              <a:t> are listed below.</a:t>
            </a:r>
            <a:br>
              <a:rPr lang="en-US" sz="2400" cap="none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7520940" cy="338437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/>
              <a:t>K-Nearest </a:t>
            </a:r>
            <a:r>
              <a:rPr lang="en-US" sz="1800" dirty="0" smtClean="0"/>
              <a:t>Neighbor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Naive Bayes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Decision Trees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Random </a:t>
            </a:r>
            <a:r>
              <a:rPr lang="en-US" sz="1800" smtClean="0"/>
              <a:t>Forest  -(  </a:t>
            </a:r>
            <a:r>
              <a:rPr lang="en-US" sz="1800" dirty="0" smtClean="0"/>
              <a:t>87 % ) </a:t>
            </a: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Support Vector Machine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Logistic Regression</a:t>
            </a:r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57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804348" cy="79208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cap="none" dirty="0" smtClean="0"/>
              <a:t>For </a:t>
            </a:r>
            <a:r>
              <a:rPr lang="en-US" sz="1800" cap="none" dirty="0" err="1" smtClean="0"/>
              <a:t>Clasification</a:t>
            </a:r>
            <a:r>
              <a:rPr lang="en-US" sz="1800" cap="none" dirty="0" smtClean="0"/>
              <a:t> :-</a:t>
            </a:r>
            <a:endParaRPr lang="en-IN" sz="1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7804348" cy="3699749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100" b="0" dirty="0" smtClean="0"/>
              <a:t>Confusion Metrics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100" b="0" dirty="0" smtClean="0"/>
              <a:t>Classification report ( Accuracy, Precision, Recall , F-beta-score)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100" b="0" dirty="0" smtClean="0"/>
              <a:t>AUC (Area under curve) and ROC (receiver operating characteristic curve)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100" b="0" dirty="0" smtClean="0"/>
              <a:t>Accuracy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100" b="0" dirty="0" smtClean="0"/>
              <a:t>Precision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100" b="0" dirty="0" smtClean="0"/>
              <a:t>Recall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100" b="0" dirty="0" smtClean="0"/>
              <a:t>F-beta-score</a:t>
            </a:r>
            <a:endParaRPr lang="en-US" sz="2100" b="0" dirty="0"/>
          </a:p>
          <a:p>
            <a:pPr marL="400050" indent="-400050">
              <a:buFont typeface="+mj-lt"/>
              <a:buAutoNum type="romanLcPeriod"/>
            </a:pPr>
            <a:endParaRPr lang="en-US" b="0" dirty="0"/>
          </a:p>
          <a:p>
            <a:pPr marL="0" indent="0"/>
            <a:endParaRPr lang="en-US" b="0" dirty="0" smtClean="0"/>
          </a:p>
          <a:p>
            <a:pPr marL="0" indent="0"/>
            <a:endParaRPr lang="en-US" b="0" dirty="0" smtClean="0"/>
          </a:p>
          <a:p>
            <a:pPr marL="0" indent="0"/>
            <a:endParaRPr lang="en-US" b="0" dirty="0" smtClean="0"/>
          </a:p>
          <a:p>
            <a:pPr marL="0" indent="0"/>
            <a:r>
              <a:rPr lang="en-US" b="0" dirty="0"/>
              <a:t> </a:t>
            </a:r>
            <a:r>
              <a:rPr lang="en-US" b="0" dirty="0" smtClean="0"/>
              <a:t>    </a:t>
            </a:r>
          </a:p>
          <a:p>
            <a:pPr marL="400050" indent="-400050">
              <a:buFont typeface="+mj-lt"/>
              <a:buAutoNum type="romanLcPeriod"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58853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Web </a:t>
            </a:r>
            <a:r>
              <a:rPr lang="en-US" dirty="0"/>
              <a:t>Deployment Framework</a:t>
            </a:r>
            <a:endParaRPr lang="en-IN" dirty="0"/>
          </a:p>
        </p:txBody>
      </p:sp>
      <p:pic>
        <p:nvPicPr>
          <p:cNvPr id="4" name="Picture 2" descr="C:\Users\HP\Pictures\Saved Pictures\WebFramework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69674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2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948364" cy="797768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dirty="0" smtClean="0">
                <a:latin typeface="+mj-lt"/>
              </a:rPr>
              <a:t>Web Deployment Framework</a:t>
            </a:r>
            <a:endParaRPr lang="en-IN" sz="2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064896" cy="410445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b="0" dirty="0"/>
              <a:t>A web development framework is a set of resources and tools for software developers to </a:t>
            </a:r>
            <a:r>
              <a:rPr lang="en-US" sz="1800" b="0" dirty="0" smtClean="0"/>
              <a:t>build </a:t>
            </a:r>
            <a:r>
              <a:rPr lang="en-US" sz="1800" b="0" dirty="0"/>
              <a:t>and manage web applications, web services and websites</a:t>
            </a:r>
            <a:r>
              <a:rPr lang="en-US" sz="18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 smtClean="0"/>
              <a:t>Such </a:t>
            </a:r>
            <a:r>
              <a:rPr lang="en-US" sz="1800" b="0" dirty="0"/>
              <a:t>a framework includes </a:t>
            </a:r>
            <a:r>
              <a:rPr lang="en-US" sz="1800" b="0" dirty="0" err="1"/>
              <a:t>templating</a:t>
            </a:r>
            <a:r>
              <a:rPr lang="en-US" sz="1800" b="0" dirty="0"/>
              <a:t> capabilities for presenting information within a browser, the programming environment for scripting the flow of information and the </a:t>
            </a:r>
            <a:r>
              <a:rPr lang="en-US" sz="1800" u="sng" dirty="0">
                <a:hlinkClick r:id="rId2"/>
              </a:rPr>
              <a:t>application </a:t>
            </a:r>
            <a:r>
              <a:rPr lang="en-US" sz="1800" u="sng" dirty="0" smtClean="0">
                <a:hlinkClick r:id="rId2"/>
              </a:rPr>
              <a:t>programming </a:t>
            </a:r>
            <a:r>
              <a:rPr lang="en-US" sz="1800" u="sng" dirty="0">
                <a:hlinkClick r:id="rId2"/>
              </a:rPr>
              <a:t>interface</a:t>
            </a:r>
            <a:r>
              <a:rPr lang="en-US" sz="1800" dirty="0"/>
              <a:t>s</a:t>
            </a:r>
            <a:r>
              <a:rPr lang="en-US" sz="1800" b="0" dirty="0"/>
              <a:t> (APIs) for accessing underlying data resources</a:t>
            </a:r>
            <a:r>
              <a:rPr lang="en-US" sz="18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 err="1" smtClean="0"/>
              <a:t>Fask</a:t>
            </a:r>
            <a:r>
              <a:rPr lang="en-US" sz="1800" b="0" dirty="0" smtClean="0"/>
              <a:t> API (Application Programming Interface</a:t>
            </a:r>
            <a:r>
              <a:rPr lang="en-US" sz="1800" b="0" dirty="0" smtClean="0"/>
              <a:t>)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71501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		</a:t>
            </a:r>
          </a:p>
          <a:p>
            <a:r>
              <a:rPr lang="en-IN" sz="8000" dirty="0"/>
              <a:t>	</a:t>
            </a:r>
            <a:r>
              <a:rPr lang="en-IN" sz="8000" dirty="0" smtClean="0"/>
              <a:t>		The End 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70931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Problem Statement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b="0" dirty="0" smtClean="0"/>
              <a:t>Customer is satisfied from the product or not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 smtClean="0"/>
              <a:t>Super market customer satisfaction 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 smtClean="0"/>
              <a:t>On the basis of customer review we are predicting customer is satisfied or not.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 smtClean="0"/>
              <a:t>On the basis of customer review they are satisfied from product or not.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 smtClean="0"/>
              <a:t>Super market sales prediction on the basis of customer review .</a:t>
            </a:r>
            <a:endParaRPr lang="en-IN" sz="1800" b="0" dirty="0"/>
          </a:p>
        </p:txBody>
      </p:sp>
    </p:spTree>
    <p:extLst>
      <p:ext uri="{BB962C8B-B14F-4D97-AF65-F5344CB8AC3E}">
        <p14:creationId xmlns:p14="http://schemas.microsoft.com/office/powerpoint/2010/main" val="311074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65760"/>
            <a:ext cx="8020372" cy="5486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Data SCIENCE PROCESS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2050" name="Picture 2" descr="C:\Users\HP\Pictures\Saved Pictures\steps projec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9" y="764704"/>
            <a:ext cx="8568952" cy="4176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283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3915856" cy="4248472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Data Gathering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Exploratory Data Analysis (EDA)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Feature Engineering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Feature Selection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Model Training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Model Evaluation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Web Deployment Framework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Deployment (Deployment on cloud)</a:t>
            </a:r>
          </a:p>
          <a:p>
            <a:pPr marL="0" lvl="1" indent="0">
              <a:buNone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3075" name="Picture 3" descr="C:\Users\HP\Pictures\Saved Pictures\data-science-life-cycl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908720"/>
            <a:ext cx="5508104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16824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STEPS OF DATA SCIENCE PROJECT</a:t>
            </a:r>
            <a:endParaRPr lang="en-IN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9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sz="1400" dirty="0" smtClean="0"/>
              <a:t> </a:t>
            </a:r>
            <a:r>
              <a:rPr lang="en-US" dirty="0" smtClean="0"/>
              <a:t>P</a:t>
            </a:r>
            <a:r>
              <a:rPr lang="en-US" cap="none" dirty="0" smtClean="0"/>
              <a:t>roblem</a:t>
            </a:r>
            <a:r>
              <a:rPr lang="en-US" dirty="0" smtClean="0"/>
              <a:t> s</a:t>
            </a:r>
            <a:r>
              <a:rPr lang="en-US" cap="none" dirty="0" smtClean="0"/>
              <a:t>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Arial" pitchFamily="34" charset="0"/>
              <a:buChar char="•"/>
            </a:pPr>
            <a:r>
              <a:rPr lang="en-US" sz="1800" b="0" dirty="0"/>
              <a:t>The purpose of the problem statement is to identify the issue that is a concern and focus it in a way that allows it to be </a:t>
            </a:r>
            <a:r>
              <a:rPr lang="en-US" sz="1800" b="0" dirty="0" smtClean="0"/>
              <a:t>studied </a:t>
            </a:r>
            <a:r>
              <a:rPr lang="en-US" sz="1800" b="0" dirty="0"/>
              <a:t>in a systematic way</a:t>
            </a:r>
            <a:r>
              <a:rPr lang="en-US" sz="1800" b="0" dirty="0" smtClean="0"/>
              <a:t>.</a:t>
            </a:r>
          </a:p>
          <a:p>
            <a:pPr marL="400050" indent="-400050">
              <a:buFont typeface="Arial" pitchFamily="34" charset="0"/>
              <a:buChar char="•"/>
            </a:pPr>
            <a:r>
              <a:rPr lang="en-US" sz="1800" b="0" dirty="0"/>
              <a:t> It defines the problem and proposes a way to research a solution, or demonstrates why further information is needed in order for a solution to become possible</a:t>
            </a:r>
            <a:r>
              <a:rPr lang="en-US" sz="2400" b="0" dirty="0"/>
              <a:t>.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25091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</a:t>
            </a:r>
            <a:r>
              <a:rPr lang="en-US" cap="none" dirty="0" smtClean="0"/>
              <a:t>ata</a:t>
            </a:r>
            <a:r>
              <a:rPr lang="en-US" dirty="0" smtClean="0"/>
              <a:t> g</a:t>
            </a:r>
            <a:r>
              <a:rPr lang="en-US" cap="none" dirty="0" smtClean="0"/>
              <a:t>athering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7948364" cy="396044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1800" b="0" dirty="0"/>
              <a:t>D</a:t>
            </a:r>
            <a:r>
              <a:rPr lang="en-US" sz="1800" b="0" dirty="0" smtClean="0"/>
              <a:t>ata </a:t>
            </a:r>
            <a:r>
              <a:rPr lang="en-US" sz="1800" b="0" dirty="0"/>
              <a:t>gathering </a:t>
            </a:r>
            <a:r>
              <a:rPr lang="en-US" sz="1800" b="0" dirty="0" smtClean="0"/>
              <a:t> is </a:t>
            </a:r>
            <a:r>
              <a:rPr lang="en-US" sz="1800" b="0" dirty="0"/>
              <a:t>the process of </a:t>
            </a:r>
            <a:r>
              <a:rPr lang="en-US" sz="1800" b="0" dirty="0" smtClean="0"/>
              <a:t>data collection, </a:t>
            </a:r>
            <a:r>
              <a:rPr lang="en-US" sz="1800" b="0" dirty="0"/>
              <a:t>measuring, and analyzing accurate data from a variety of relevant sources to find answers to research problems, answer questions, evaluate outcomes, and forecast trends and probabilities</a:t>
            </a:r>
            <a:r>
              <a:rPr lang="en-US" sz="18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b="0" dirty="0" smtClean="0"/>
              <a:t>We Gathering Data by using Databases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My </a:t>
            </a:r>
            <a:r>
              <a:rPr lang="en-US" sz="1800" dirty="0" err="1" smtClean="0"/>
              <a:t>Sql</a:t>
            </a:r>
            <a:endParaRPr lang="en-US" sz="18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Mongo DB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Client </a:t>
            </a:r>
            <a:r>
              <a:rPr lang="en-US" sz="1800" b="0" dirty="0"/>
              <a:t>database (Mongo, SQL, Oracle, S3, SFTP, Hive) </a:t>
            </a:r>
            <a:endParaRPr lang="en-US" sz="18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CSV </a:t>
            </a:r>
            <a:r>
              <a:rPr lang="en-US" sz="1800" b="0" dirty="0"/>
              <a:t>from client 3. Market Research team will provide the same </a:t>
            </a:r>
            <a:endParaRPr lang="en-US" sz="18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Row </a:t>
            </a:r>
            <a:r>
              <a:rPr lang="en-US" sz="1800" b="0" dirty="0"/>
              <a:t>---&gt; 9 lakh - 1 / 1.5 millions </a:t>
            </a:r>
            <a:endParaRPr lang="en-US" sz="18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Column </a:t>
            </a:r>
            <a:r>
              <a:rPr lang="en-US" sz="1800" b="0" dirty="0"/>
              <a:t>---&gt; 50-70 total column ~ After feature selection we are having 25 column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7232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E</a:t>
            </a:r>
            <a:r>
              <a:rPr lang="en-US" cap="none" dirty="0" smtClean="0"/>
              <a:t>xploratory</a:t>
            </a:r>
            <a:r>
              <a:rPr lang="en-US" dirty="0" smtClean="0"/>
              <a:t> D</a:t>
            </a:r>
            <a:r>
              <a:rPr lang="en-US" cap="none" dirty="0" smtClean="0"/>
              <a:t>ata</a:t>
            </a:r>
            <a:r>
              <a:rPr lang="en-US" dirty="0" smtClean="0"/>
              <a:t> A</a:t>
            </a:r>
            <a:r>
              <a:rPr lang="en-US" cap="none" dirty="0" smtClean="0"/>
              <a:t>nalysis (EDA)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7520940" cy="4536504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1800" dirty="0" smtClean="0"/>
              <a:t>Missing </a:t>
            </a:r>
            <a:r>
              <a:rPr lang="en-IN" sz="1800" dirty="0"/>
              <a:t>Values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800" dirty="0"/>
              <a:t>Duplicate </a:t>
            </a:r>
            <a:r>
              <a:rPr lang="en-IN" sz="1800" dirty="0" smtClean="0"/>
              <a:t>value </a:t>
            </a:r>
            <a:endParaRPr lang="en-IN" sz="1800" dirty="0"/>
          </a:p>
          <a:p>
            <a:pPr marL="400050" indent="-400050">
              <a:buFont typeface="+mj-lt"/>
              <a:buAutoNum type="romanUcPeriod"/>
            </a:pPr>
            <a:r>
              <a:rPr lang="en-IN" sz="1800" dirty="0" smtClean="0"/>
              <a:t>Outlier Detection</a:t>
            </a:r>
            <a:endParaRPr lang="en-IN" sz="1800" dirty="0" smtClean="0"/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 smtClean="0"/>
          </a:p>
          <a:p>
            <a:pPr marL="400050" indent="-400050">
              <a:buFont typeface="+mj-lt"/>
              <a:buAutoNum type="romanUcPeriod"/>
            </a:pPr>
            <a:endParaRPr lang="en-IN" sz="1800" b="0" dirty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4333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6632"/>
            <a:ext cx="752094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4. F</a:t>
            </a:r>
            <a:r>
              <a:rPr lang="en-US" cap="none" dirty="0" smtClean="0"/>
              <a:t>eature</a:t>
            </a:r>
            <a:r>
              <a:rPr lang="en-US" dirty="0" smtClean="0"/>
              <a:t> e</a:t>
            </a:r>
            <a:r>
              <a:rPr lang="en-US" cap="none" dirty="0" smtClean="0"/>
              <a:t>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836712"/>
            <a:ext cx="7520940" cy="417646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b="0" dirty="0" smtClean="0"/>
              <a:t>Feature Engineering  </a:t>
            </a:r>
            <a:r>
              <a:rPr lang="en-US" sz="1900" b="0" dirty="0"/>
              <a:t>is one of the most crucial tasks and plays a major role in determining the outcome of a </a:t>
            </a:r>
            <a:r>
              <a:rPr lang="en-US" sz="1900" b="0" dirty="0" smtClean="0"/>
              <a:t>model.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900" b="0" dirty="0"/>
              <a:t>Feature Engineering encapsulates various data engineering techniques such </a:t>
            </a:r>
            <a:r>
              <a:rPr lang="en-US" sz="1900" b="0" dirty="0" smtClean="0"/>
              <a:t>as following:-</a:t>
            </a:r>
          </a:p>
          <a:p>
            <a:pPr>
              <a:buFont typeface="+mj-lt"/>
              <a:buAutoNum type="arabicPeriod"/>
            </a:pPr>
            <a:r>
              <a:rPr lang="en-US" sz="1900" dirty="0" smtClean="0"/>
              <a:t>Scaling   :-  </a:t>
            </a:r>
          </a:p>
          <a:p>
            <a:pPr marL="0" indent="0"/>
            <a:r>
              <a:rPr lang="en-US" sz="1900" b="0" dirty="0"/>
              <a:t>Type of </a:t>
            </a:r>
            <a:r>
              <a:rPr lang="en-US" sz="1900" b="0" dirty="0" smtClean="0"/>
              <a:t>scaling:-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900" dirty="0" smtClean="0"/>
              <a:t>Standardization</a:t>
            </a:r>
            <a:r>
              <a:rPr lang="en-US" sz="1900" b="0" dirty="0" smtClean="0"/>
              <a:t> / </a:t>
            </a:r>
            <a:r>
              <a:rPr lang="en-US" sz="1900" dirty="0" smtClean="0"/>
              <a:t>Normalization</a:t>
            </a:r>
            <a:r>
              <a:rPr lang="en-US" sz="1900" b="0" dirty="0" smtClean="0"/>
              <a:t> : ( Unit Price , Quantity , Tax , Total Price 				, Cost of good sold , Gross Income )</a:t>
            </a:r>
            <a:endParaRPr lang="en-US" sz="1900" b="0" dirty="0" smtClean="0"/>
          </a:p>
          <a:p>
            <a:pPr marL="0" indent="0"/>
            <a:r>
              <a:rPr lang="en-US" sz="1900" dirty="0" smtClean="0"/>
              <a:t>2</a:t>
            </a:r>
            <a:r>
              <a:rPr lang="en-US" sz="1900" dirty="0" smtClean="0"/>
              <a:t>. Encoding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900" b="0" dirty="0" smtClean="0"/>
              <a:t>One Hot </a:t>
            </a:r>
            <a:r>
              <a:rPr lang="en-US" sz="1900" b="0" dirty="0" smtClean="0"/>
              <a:t>Encoding ( Branch , </a:t>
            </a:r>
            <a:r>
              <a:rPr lang="en-US" sz="1900" b="0" dirty="0"/>
              <a:t>City , Product line </a:t>
            </a:r>
            <a:r>
              <a:rPr lang="en-US" sz="1900" b="0" dirty="0" smtClean="0"/>
              <a:t>, Payment )</a:t>
            </a:r>
            <a:endParaRPr lang="en-US" sz="1900" b="0" dirty="0" smtClean="0"/>
          </a:p>
          <a:p>
            <a:pPr marL="400050" indent="-400050">
              <a:buFont typeface="+mj-lt"/>
              <a:buAutoNum type="romanLcPeriod"/>
            </a:pPr>
            <a:r>
              <a:rPr lang="en-US" sz="1900" b="0" dirty="0" smtClean="0"/>
              <a:t>Label </a:t>
            </a:r>
            <a:r>
              <a:rPr lang="en-US" sz="1900" b="0" dirty="0" smtClean="0"/>
              <a:t>Encoding : (Gender , Customer Type )</a:t>
            </a:r>
          </a:p>
          <a:p>
            <a:pPr marL="0" indent="0"/>
            <a:endParaRPr lang="en-US" sz="1900" dirty="0" smtClean="0"/>
          </a:p>
          <a:p>
            <a:pPr marL="0" indent="0"/>
            <a:r>
              <a:rPr lang="en-US" sz="1900" dirty="0" smtClean="0"/>
              <a:t>3.Binning  : ( </a:t>
            </a:r>
            <a:r>
              <a:rPr lang="en-US" sz="1900" b="0" dirty="0" smtClean="0"/>
              <a:t>Rating</a:t>
            </a:r>
            <a:r>
              <a:rPr lang="en-US" sz="1900" dirty="0" smtClean="0"/>
              <a:t> )</a:t>
            </a:r>
            <a:endParaRPr lang="en-US" sz="1900" dirty="0" smtClean="0"/>
          </a:p>
          <a:p>
            <a:pPr>
              <a:buFont typeface="+mj-lt"/>
              <a:buAutoNum type="arabicPeriod"/>
            </a:pPr>
            <a:endParaRPr lang="en-US" sz="1900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50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</a:t>
            </a:r>
            <a:r>
              <a:rPr lang="en-US" cap="none" dirty="0" smtClean="0"/>
              <a:t>eature</a:t>
            </a:r>
            <a:r>
              <a:rPr lang="en-US" dirty="0" smtClean="0"/>
              <a:t> s</a:t>
            </a:r>
            <a:r>
              <a:rPr lang="en-US" cap="none" dirty="0" smtClean="0"/>
              <a:t>election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Methods </a:t>
            </a:r>
            <a:r>
              <a:rPr lang="en-US" sz="1800" b="1" dirty="0" smtClean="0"/>
              <a:t>of Feature Selection </a:t>
            </a:r>
          </a:p>
          <a:p>
            <a:pPr marL="400050" lvl="1" indent="-400050">
              <a:buFont typeface="+mj-lt"/>
              <a:buAutoNum type="romanLcPeriod"/>
            </a:pPr>
            <a:r>
              <a:rPr lang="en-US" sz="1800" dirty="0" smtClean="0"/>
              <a:t>Filter  </a:t>
            </a:r>
            <a:r>
              <a:rPr lang="en-US" sz="1800" dirty="0" smtClean="0"/>
              <a:t>Method : ( Chi-Square test , ANNOVA test ) </a:t>
            </a:r>
            <a:endParaRPr lang="en-US" sz="1800" dirty="0" smtClean="0"/>
          </a:p>
          <a:p>
            <a:pPr marL="400050" lvl="1" indent="-400050">
              <a:buFont typeface="+mj-lt"/>
              <a:buAutoNum type="romanLcPeriod"/>
            </a:pPr>
            <a:r>
              <a:rPr lang="en-US" sz="1800" dirty="0" smtClean="0"/>
              <a:t>Wrapper </a:t>
            </a:r>
            <a:r>
              <a:rPr lang="en-US" sz="1800" dirty="0" smtClean="0"/>
              <a:t>Method : ( Exhaustive , Bi-directional ,Recursive)</a:t>
            </a:r>
            <a:endParaRPr lang="en-US" sz="1800" dirty="0" smtClean="0"/>
          </a:p>
          <a:p>
            <a:pPr marL="400050" lvl="1" indent="-400050">
              <a:buFont typeface="+mj-lt"/>
              <a:buAutoNum type="romanLcPeriod"/>
            </a:pPr>
            <a:r>
              <a:rPr lang="en-US" sz="1800" dirty="0" smtClean="0"/>
              <a:t>Embedded </a:t>
            </a:r>
            <a:r>
              <a:rPr lang="en-US" sz="1800" dirty="0" smtClean="0"/>
              <a:t>Method </a:t>
            </a:r>
            <a:r>
              <a:rPr lang="en-US" sz="1800" dirty="0" smtClean="0">
                <a:sym typeface="Wingdings" panose="05000000000000000000" pitchFamily="2" charset="2"/>
              </a:rPr>
              <a:t>: ( Random Forest / Decision Tree Feature 					Importance 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0806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479</TotalTime>
  <Words>358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Franklin Gothic Book</vt:lpstr>
      <vt:lpstr>Franklin Gothic Medium</vt:lpstr>
      <vt:lpstr>Tunga</vt:lpstr>
      <vt:lpstr>Wingdings</vt:lpstr>
      <vt:lpstr>Angles</vt:lpstr>
      <vt:lpstr>Project Participants</vt:lpstr>
      <vt:lpstr>Problem Statement</vt:lpstr>
      <vt:lpstr>Data SCIENCE PROCESS</vt:lpstr>
      <vt:lpstr>STEPS OF DATA SCIENCE PROJECT</vt:lpstr>
      <vt:lpstr>1. Problem statement</vt:lpstr>
      <vt:lpstr>2. Data gathering</vt:lpstr>
      <vt:lpstr>3. Exploratory Data Analysis (EDA)</vt:lpstr>
      <vt:lpstr>4. Feature engineering</vt:lpstr>
      <vt:lpstr>5. Feature selection </vt:lpstr>
      <vt:lpstr>PowerPoint Presentation</vt:lpstr>
      <vt:lpstr>6. Model training</vt:lpstr>
      <vt:lpstr>Some of the most often used categorization ml algorithms are listed below.  </vt:lpstr>
      <vt:lpstr>For Clasification :-</vt:lpstr>
      <vt:lpstr>7. Web Deployment Framework</vt:lpstr>
      <vt:lpstr>Web Deployment Framework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Of Data Science Project</dc:title>
  <dc:creator>HP</dc:creator>
  <cp:lastModifiedBy>Microsoft account</cp:lastModifiedBy>
  <cp:revision>41</cp:revision>
  <dcterms:created xsi:type="dcterms:W3CDTF">2022-11-30T08:08:34Z</dcterms:created>
  <dcterms:modified xsi:type="dcterms:W3CDTF">2022-12-04T16:19:13Z</dcterms:modified>
</cp:coreProperties>
</file>