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713F-10BE-4383-80E1-56F40FE37A0B}" type="datetimeFigureOut">
              <a:rPr lang="en-US" smtClean="0"/>
              <a:t>6/16/2025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DF9A-49BC-4A8E-97A2-F0EE077B11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14290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</a:t>
            </a:r>
            <a:r>
              <a:rPr lang="en-IN" b="1" dirty="0" smtClean="0"/>
              <a:t>standard end-to-end business process flow</a:t>
            </a:r>
            <a:r>
              <a:rPr lang="en-IN" dirty="0" smtClean="0"/>
              <a:t> for both the </a:t>
            </a:r>
          </a:p>
          <a:p>
            <a:pPr algn="ctr"/>
            <a:r>
              <a:rPr lang="en-IN" b="1" dirty="0" smtClean="0"/>
              <a:t>Procure-to-Pay (P2P)</a:t>
            </a:r>
            <a:r>
              <a:rPr lang="en-IN" dirty="0" smtClean="0"/>
              <a:t> and </a:t>
            </a:r>
            <a:r>
              <a:rPr lang="en-IN" b="1" dirty="0" smtClean="0"/>
              <a:t>Order-to-Cash (O2C)</a:t>
            </a:r>
            <a:r>
              <a:rPr lang="en-IN" dirty="0" smtClean="0"/>
              <a:t> cycles, </a:t>
            </a:r>
          </a:p>
          <a:p>
            <a:pPr algn="ctr"/>
            <a:r>
              <a:rPr lang="en-IN" dirty="0" smtClean="0"/>
              <a:t>commonly used in ERP systems like SAP and also adaptable to </a:t>
            </a:r>
          </a:p>
          <a:p>
            <a:pPr algn="ctr"/>
            <a:r>
              <a:rPr lang="en-IN" u="sng" dirty="0" smtClean="0"/>
              <a:t>custom-built solutions using frameworks like Python Django.</a:t>
            </a:r>
            <a:endParaRPr lang="en-IN" u="sng" dirty="0"/>
          </a:p>
        </p:txBody>
      </p:sp>
      <p:sp>
        <p:nvSpPr>
          <p:cNvPr id="6" name="Rectangle 5"/>
          <p:cNvSpPr/>
          <p:nvPr/>
        </p:nvSpPr>
        <p:spPr>
          <a:xfrm>
            <a:off x="857224" y="1785926"/>
            <a:ext cx="7643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✅ A. Standard Procure-to-Pay (P2P) Process Flow: </a:t>
            </a:r>
          </a:p>
          <a:p>
            <a:r>
              <a:rPr lang="en-IN" b="1" dirty="0" smtClean="0"/>
              <a:t>From Purchase Requisition to Payment:</a:t>
            </a:r>
          </a:p>
          <a:p>
            <a:r>
              <a:rPr lang="en-IN" b="1" dirty="0" smtClean="0"/>
              <a:t>1. Purchase Requisition (PR)</a:t>
            </a:r>
          </a:p>
          <a:p>
            <a:r>
              <a:rPr lang="en-IN" dirty="0" smtClean="0"/>
              <a:t>Raised by user departments (e.g., Production, Maintenance) to request materials/services.</a:t>
            </a:r>
          </a:p>
          <a:p>
            <a:r>
              <a:rPr lang="en-IN" dirty="0" smtClean="0"/>
              <a:t>Includes item description, quantity, required delivery date, and cost center.</a:t>
            </a:r>
          </a:p>
          <a:p>
            <a:r>
              <a:rPr lang="en-IN" b="1" dirty="0" smtClean="0"/>
              <a:t>2. PR Approval</a:t>
            </a:r>
          </a:p>
          <a:p>
            <a:r>
              <a:rPr lang="en-IN" dirty="0" smtClean="0"/>
              <a:t>Reviewed and approved by authorized personnel.</a:t>
            </a:r>
          </a:p>
          <a:p>
            <a:r>
              <a:rPr lang="en-IN" b="1" dirty="0" smtClean="0"/>
              <a:t>3. Request for Quotation (RFQ) / Vendor Selection</a:t>
            </a:r>
          </a:p>
          <a:p>
            <a:r>
              <a:rPr lang="en-IN" dirty="0" smtClean="0"/>
              <a:t>Optional</a:t>
            </a:r>
          </a:p>
          <a:p>
            <a:r>
              <a:rPr lang="en-IN" b="1" dirty="0" smtClean="0"/>
              <a:t>4. Purchase Order (PO) Creation</a:t>
            </a:r>
          </a:p>
          <a:p>
            <a:r>
              <a:rPr lang="en-IN" dirty="0" smtClean="0"/>
              <a:t>PO is created based on selected vendor quotation.</a:t>
            </a:r>
          </a:p>
          <a:p>
            <a:r>
              <a:rPr lang="en-IN" dirty="0" smtClean="0"/>
              <a:t>Details like price, delivery terms, taxes, and payment terms are specified.</a:t>
            </a:r>
          </a:p>
          <a:p>
            <a:r>
              <a:rPr lang="en-IN" b="1" dirty="0" smtClean="0"/>
              <a:t>5. PO Approval</a:t>
            </a:r>
          </a:p>
          <a:p>
            <a:r>
              <a:rPr lang="en-IN" dirty="0" smtClean="0"/>
              <a:t>PO approved based on delegation of authority (</a:t>
            </a:r>
            <a:r>
              <a:rPr lang="en-IN" dirty="0" err="1" smtClean="0"/>
              <a:t>DoA</a:t>
            </a:r>
            <a:r>
              <a:rPr lang="en-IN" dirty="0" smtClean="0"/>
              <a:t>).</a:t>
            </a:r>
          </a:p>
          <a:p>
            <a:r>
              <a:rPr lang="en-IN" dirty="0" smtClean="0"/>
              <a:t>PO is then sent to the vendor.</a:t>
            </a:r>
          </a:p>
          <a:p>
            <a:r>
              <a:rPr lang="en-IN" dirty="0" smtClean="0"/>
              <a:t>Contd.--2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0100" y="1285860"/>
            <a:ext cx="71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6. Goods Receipt Note (GRN) / Material Inward</a:t>
            </a:r>
          </a:p>
          <a:p>
            <a:r>
              <a:rPr lang="en-IN" dirty="0" smtClean="0"/>
              <a:t>On material arrival, it is checked for quantity and quality.</a:t>
            </a:r>
          </a:p>
          <a:p>
            <a:r>
              <a:rPr lang="en-IN" dirty="0" smtClean="0"/>
              <a:t>GRN is posted against the PO.</a:t>
            </a:r>
          </a:p>
          <a:p>
            <a:r>
              <a:rPr lang="en-IN" b="1" dirty="0" smtClean="0"/>
              <a:t>7. Quality Check (if applicable)</a:t>
            </a:r>
          </a:p>
          <a:p>
            <a:r>
              <a:rPr lang="en-IN" dirty="0" smtClean="0"/>
              <a:t>Separate inspection for quality-critical items.</a:t>
            </a:r>
          </a:p>
          <a:p>
            <a:r>
              <a:rPr lang="en-IN" dirty="0" smtClean="0"/>
              <a:t>Accepted quantity posted to inventory.</a:t>
            </a:r>
          </a:p>
          <a:p>
            <a:r>
              <a:rPr lang="en-IN" b="1" dirty="0" smtClean="0"/>
              <a:t>8. Invoice Receipt</a:t>
            </a:r>
          </a:p>
          <a:p>
            <a:r>
              <a:rPr lang="en-IN" dirty="0" smtClean="0"/>
              <a:t>Vendor submits an invoice.</a:t>
            </a:r>
          </a:p>
          <a:p>
            <a:r>
              <a:rPr lang="en-IN" dirty="0" smtClean="0"/>
              <a:t>Invoice is matched with PO and GRN (Three-Way Matching).</a:t>
            </a:r>
          </a:p>
          <a:p>
            <a:r>
              <a:rPr lang="en-IN" b="1" dirty="0" smtClean="0"/>
              <a:t>9. Payment Processing</a:t>
            </a:r>
          </a:p>
          <a:p>
            <a:r>
              <a:rPr lang="en-IN" dirty="0" smtClean="0"/>
              <a:t>Upon successful matching and approval, payment is scheduled.</a:t>
            </a:r>
          </a:p>
          <a:p>
            <a:r>
              <a:rPr lang="en-IN" dirty="0" smtClean="0"/>
              <a:t>Payment is executed via bank transfer, cheque, or online mode.</a:t>
            </a:r>
          </a:p>
          <a:p>
            <a:r>
              <a:rPr lang="en-IN" b="1" dirty="0" smtClean="0"/>
              <a:t>10. Accounting Entries</a:t>
            </a:r>
          </a:p>
          <a:p>
            <a:r>
              <a:rPr lang="en-IN" dirty="0" smtClean="0"/>
              <a:t>Automatic entries for inventory, liabilities, and expenses.</a:t>
            </a:r>
          </a:p>
          <a:p>
            <a:r>
              <a:rPr lang="en-IN" dirty="0" smtClean="0"/>
              <a:t>Integration with finance module (FICO) for real-time reporting.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0100" y="571480"/>
            <a:ext cx="5284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✅ A. Standard Procure-to-Pay (P2P) Process Flow: </a:t>
            </a:r>
          </a:p>
          <a:p>
            <a:r>
              <a:rPr lang="en-IN" b="1" u="sng" dirty="0" smtClean="0"/>
              <a:t>From Purchase Requisition to Payment: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214422"/>
            <a:ext cx="70723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✅ B. A Standard Order-to-Cash (O2C) Process Flow: </a:t>
            </a:r>
          </a:p>
          <a:p>
            <a:r>
              <a:rPr lang="en-IN" b="1" u="sng" dirty="0" smtClean="0"/>
              <a:t>From Sales Order to Cash Receipt</a:t>
            </a:r>
          </a:p>
          <a:p>
            <a:r>
              <a:rPr lang="en-IN" b="1" dirty="0" smtClean="0"/>
              <a:t>1. Customer Inquiry / Quotation</a:t>
            </a:r>
          </a:p>
          <a:p>
            <a:r>
              <a:rPr lang="en-IN" dirty="0" smtClean="0"/>
              <a:t>Sales team receives an inquiry from the customer.</a:t>
            </a:r>
          </a:p>
          <a:p>
            <a:r>
              <a:rPr lang="en-IN" dirty="0" smtClean="0"/>
              <a:t>Quotation is prepared and shared.</a:t>
            </a:r>
          </a:p>
          <a:p>
            <a:r>
              <a:rPr lang="en-IN" b="1" dirty="0" smtClean="0"/>
              <a:t>2. Sales Order (SO) Entry</a:t>
            </a:r>
          </a:p>
          <a:p>
            <a:r>
              <a:rPr lang="en-IN" dirty="0" smtClean="0"/>
              <a:t>Upon confirmation, sales order is created in the system.</a:t>
            </a:r>
          </a:p>
          <a:p>
            <a:r>
              <a:rPr lang="en-IN" dirty="0" smtClean="0"/>
              <a:t>Contains customer details, items, delivery terms, and pricing.</a:t>
            </a:r>
          </a:p>
          <a:p>
            <a:r>
              <a:rPr lang="en-IN" b="1" dirty="0" smtClean="0"/>
              <a:t>3. SO Approval (Optional)</a:t>
            </a:r>
          </a:p>
          <a:p>
            <a:r>
              <a:rPr lang="en-IN" dirty="0" smtClean="0"/>
              <a:t>Reviewed by sales head or management depending on credit limit or price deviation.</a:t>
            </a:r>
          </a:p>
          <a:p>
            <a:r>
              <a:rPr lang="en-IN" b="1" dirty="0" smtClean="0"/>
              <a:t>4. Inventory Check / Material Allocation</a:t>
            </a:r>
          </a:p>
          <a:p>
            <a:r>
              <a:rPr lang="en-IN" dirty="0" smtClean="0"/>
              <a:t>System checks stock availability.</a:t>
            </a:r>
          </a:p>
          <a:p>
            <a:r>
              <a:rPr lang="en-IN" dirty="0" smtClean="0"/>
              <a:t>Materials are reserved for the order.</a:t>
            </a:r>
          </a:p>
          <a:p>
            <a:r>
              <a:rPr lang="en-IN" b="1" dirty="0" smtClean="0"/>
              <a:t>5. Delivery Note / Packing List</a:t>
            </a:r>
          </a:p>
          <a:p>
            <a:r>
              <a:rPr lang="en-IN" dirty="0" smtClean="0"/>
              <a:t>Delivery document is prepared.</a:t>
            </a:r>
          </a:p>
          <a:p>
            <a:r>
              <a:rPr lang="en-IN" dirty="0" smtClean="0"/>
              <a:t>Items are picked, packed, and prepared for dispatch.</a:t>
            </a:r>
          </a:p>
          <a:p>
            <a:r>
              <a:rPr lang="en-IN" dirty="0" smtClean="0"/>
              <a:t>Contd.--4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428736"/>
            <a:ext cx="70009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6. Goods Issue (GI)</a:t>
            </a:r>
          </a:p>
          <a:p>
            <a:r>
              <a:rPr lang="en-IN" dirty="0" smtClean="0"/>
              <a:t>Goods are physically moved out of inventory.</a:t>
            </a:r>
          </a:p>
          <a:p>
            <a:r>
              <a:rPr lang="en-IN" dirty="0" smtClean="0"/>
              <a:t>Stock is updated and COGS (Cost of Goods Sold) is posted.</a:t>
            </a:r>
          </a:p>
          <a:p>
            <a:r>
              <a:rPr lang="en-IN" b="1" dirty="0" smtClean="0"/>
              <a:t>7. Invoice Generation</a:t>
            </a:r>
          </a:p>
          <a:p>
            <a:r>
              <a:rPr lang="en-IN" dirty="0" smtClean="0"/>
              <a:t>Tax invoice is created and sent to customer.</a:t>
            </a:r>
          </a:p>
          <a:p>
            <a:r>
              <a:rPr lang="en-IN" dirty="0" smtClean="0"/>
              <a:t>Includes order reference, delivery details, and taxes.</a:t>
            </a:r>
          </a:p>
          <a:p>
            <a:r>
              <a:rPr lang="en-IN" b="1" dirty="0" smtClean="0"/>
              <a:t>8. Accounts Receivable Posting</a:t>
            </a:r>
          </a:p>
          <a:p>
            <a:r>
              <a:rPr lang="en-IN" dirty="0" smtClean="0"/>
              <a:t>System posts the customer receivable.</a:t>
            </a:r>
          </a:p>
          <a:p>
            <a:r>
              <a:rPr lang="en-IN" dirty="0" smtClean="0"/>
              <a:t>Credit limits and ageing analysis updated.</a:t>
            </a:r>
          </a:p>
          <a:p>
            <a:r>
              <a:rPr lang="en-IN" b="1" dirty="0" smtClean="0"/>
              <a:t>9. Payment Receipt</a:t>
            </a:r>
          </a:p>
          <a:p>
            <a:r>
              <a:rPr lang="en-IN" dirty="0" smtClean="0"/>
              <a:t>Payment received through bank transfer, cheque, or other mode.</a:t>
            </a:r>
          </a:p>
          <a:p>
            <a:r>
              <a:rPr lang="en-IN" dirty="0" smtClean="0"/>
              <a:t>Applied against open invoice(s).</a:t>
            </a:r>
          </a:p>
          <a:p>
            <a:r>
              <a:rPr lang="en-IN" b="1" dirty="0" smtClean="0"/>
              <a:t>10. Bank Reconciliation &amp; Accounting</a:t>
            </a:r>
          </a:p>
          <a:p>
            <a:r>
              <a:rPr lang="en-IN" dirty="0" smtClean="0"/>
              <a:t>Payment entry reconciled with bank statement.</a:t>
            </a:r>
          </a:p>
          <a:p>
            <a:r>
              <a:rPr lang="en-IN" dirty="0" smtClean="0"/>
              <a:t>Final accounting entries posted.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57224" y="857232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✅ B. A Standard Order-to-Cash (O2C) Process Flow: </a:t>
            </a:r>
          </a:p>
          <a:p>
            <a:r>
              <a:rPr lang="en-IN" b="1" u="sng" dirty="0" smtClean="0"/>
              <a:t>From Sales Order to Cash Receipt</a:t>
            </a:r>
            <a:endParaRPr lang="en-IN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1859340"/>
            <a:ext cx="6929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🔄 Integration Points in Django-based ERP</a:t>
            </a:r>
          </a:p>
          <a:p>
            <a:endParaRPr lang="en-IN" b="1" dirty="0" smtClean="0"/>
          </a:p>
          <a:p>
            <a:r>
              <a:rPr lang="en-IN" dirty="0" smtClean="0"/>
              <a:t>For  </a:t>
            </a:r>
            <a:r>
              <a:rPr lang="en-IN" b="1" dirty="0" smtClean="0"/>
              <a:t>Django implementation</a:t>
            </a:r>
            <a:r>
              <a:rPr lang="en-IN" dirty="0" smtClean="0"/>
              <a:t>, each step can be modeled as:</a:t>
            </a:r>
          </a:p>
          <a:p>
            <a:endParaRPr lang="en-IN" dirty="0" smtClean="0"/>
          </a:p>
          <a:p>
            <a:r>
              <a:rPr lang="en-IN" b="1" dirty="0" smtClean="0"/>
              <a:t>Models:</a:t>
            </a:r>
            <a:r>
              <a:rPr lang="en-IN" dirty="0" smtClean="0"/>
              <a:t> PR, PO, GRN, Invoice, SalesOrder, Delivery, Payment</a:t>
            </a:r>
          </a:p>
          <a:p>
            <a:r>
              <a:rPr lang="en-IN" b="1" dirty="0" smtClean="0"/>
              <a:t>Workflows:</a:t>
            </a:r>
            <a:r>
              <a:rPr lang="en-IN" dirty="0" smtClean="0"/>
              <a:t> Approval status, transitions</a:t>
            </a:r>
          </a:p>
          <a:p>
            <a:r>
              <a:rPr lang="en-IN" b="1" dirty="0" smtClean="0"/>
              <a:t>Views/UI:</a:t>
            </a:r>
            <a:r>
              <a:rPr lang="en-IN" dirty="0" smtClean="0"/>
              <a:t> Forms, Dashboards, Reports</a:t>
            </a:r>
          </a:p>
          <a:p>
            <a:r>
              <a:rPr lang="en-IN" b="1" dirty="0" smtClean="0"/>
              <a:t>APIs/Modules:</a:t>
            </a:r>
            <a:r>
              <a:rPr lang="en-IN" dirty="0" smtClean="0"/>
              <a:t> Inventory adjustments, financial ledger updates</a:t>
            </a:r>
          </a:p>
          <a:p>
            <a:r>
              <a:rPr lang="en-IN" b="1" dirty="0" smtClean="0"/>
              <a:t>Role-based Access:</a:t>
            </a:r>
            <a:r>
              <a:rPr lang="en-IN" dirty="0" smtClean="0"/>
              <a:t> Buyer, Store, Finance, Sales, Approver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639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8</cp:revision>
  <dcterms:created xsi:type="dcterms:W3CDTF">2025-06-16T13:03:51Z</dcterms:created>
  <dcterms:modified xsi:type="dcterms:W3CDTF">2025-06-16T13:27:23Z</dcterms:modified>
</cp:coreProperties>
</file>