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07" autoAdjust="0"/>
  </p:normalViewPr>
  <p:slideViewPr>
    <p:cSldViewPr>
      <p:cViewPr varScale="1">
        <p:scale>
          <a:sx n="81" d="100"/>
          <a:sy n="81" d="100"/>
        </p:scale>
        <p:origin x="-10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E4DB307-F8C5-4E14-BAF5-26F8FD167FC3}" type="datetimeFigureOut">
              <a:rPr lang="en-US" smtClean="0"/>
              <a:pPr/>
              <a:t>9/14/2024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4DB307-F8C5-4E14-BAF5-26F8FD167FC3}" type="datetimeFigureOut">
              <a:rPr lang="en-US" smtClean="0"/>
              <a:pPr/>
              <a:t>9/14/2024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4DB307-F8C5-4E14-BAF5-26F8FD167FC3}" type="datetimeFigureOut">
              <a:rPr lang="en-US" smtClean="0"/>
              <a:pPr/>
              <a:t>9/14/2024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4DB307-F8C5-4E14-BAF5-26F8FD167FC3}" type="datetimeFigureOut">
              <a:rPr lang="en-US" smtClean="0"/>
              <a:pPr/>
              <a:t>9/14/2024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4DB307-F8C5-4E14-BAF5-26F8FD167FC3}" type="datetimeFigureOut">
              <a:rPr lang="en-US" smtClean="0"/>
              <a:pPr/>
              <a:t>9/14/2024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E4DB307-F8C5-4E14-BAF5-26F8FD167FC3}" type="datetimeFigureOut">
              <a:rPr lang="en-US" smtClean="0"/>
              <a:pPr/>
              <a:t>9/14/2024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E4DB307-F8C5-4E14-BAF5-26F8FD167FC3}" type="datetimeFigureOut">
              <a:rPr lang="en-US" smtClean="0"/>
              <a:pPr/>
              <a:t>9/14/2024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E4DB307-F8C5-4E14-BAF5-26F8FD167FC3}" type="datetimeFigureOut">
              <a:rPr lang="en-US" smtClean="0"/>
              <a:pPr/>
              <a:t>9/14/2024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DB307-F8C5-4E14-BAF5-26F8FD167FC3}" type="datetimeFigureOut">
              <a:rPr lang="en-US" smtClean="0"/>
              <a:pPr/>
              <a:t>9/14/2024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4DB307-F8C5-4E14-BAF5-26F8FD167FC3}" type="datetimeFigureOut">
              <a:rPr lang="en-US" smtClean="0"/>
              <a:pPr/>
              <a:t>9/14/2024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4DB307-F8C5-4E14-BAF5-26F8FD167FC3}" type="datetimeFigureOut">
              <a:rPr lang="en-US" smtClean="0"/>
              <a:pPr/>
              <a:t>9/14/2024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FE788-82BB-4088-99B4-BF204F39D75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DB307-F8C5-4E14-BAF5-26F8FD167FC3}" type="datetimeFigureOut">
              <a:rPr lang="en-US" smtClean="0"/>
              <a:pPr/>
              <a:t>9/14/2024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FE788-82BB-4088-99B4-BF204F39D75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00034" y="142852"/>
            <a:ext cx="7929618" cy="2862322"/>
          </a:xfrm>
          <a:prstGeom prst="rect">
            <a:avLst/>
          </a:prstGeom>
        </p:spPr>
        <p:txBody>
          <a:bodyPr wrap="square">
            <a:spAutoFit/>
          </a:bodyPr>
          <a:lstStyle/>
          <a:p>
            <a:r>
              <a:rPr lang="en-IN" b="1" dirty="0" smtClean="0"/>
              <a:t>Code Structure:</a:t>
            </a:r>
          </a:p>
          <a:p>
            <a:r>
              <a:rPr lang="en-IN" b="1" dirty="0" smtClean="0"/>
              <a:t>1st and 2nd Digit (Material Category):</a:t>
            </a:r>
            <a:r>
              <a:rPr lang="en-IN" dirty="0" smtClean="0"/>
              <a:t> 00–99 </a:t>
            </a:r>
            <a:endParaRPr lang="en-IN" dirty="0" smtClean="0"/>
          </a:p>
          <a:p>
            <a:r>
              <a:rPr lang="en-IN" dirty="0" smtClean="0"/>
              <a:t>(</a:t>
            </a:r>
            <a:r>
              <a:rPr lang="en-IN" dirty="0" smtClean="0"/>
              <a:t>e.g., Chemicals, Additives, Fillers, etc.)</a:t>
            </a:r>
          </a:p>
          <a:p>
            <a:r>
              <a:rPr lang="en-IN" b="1" dirty="0" smtClean="0"/>
              <a:t>3rd and 4th Digit (Material Type):</a:t>
            </a:r>
            <a:r>
              <a:rPr lang="en-IN" dirty="0" smtClean="0"/>
              <a:t> 00–99 </a:t>
            </a:r>
            <a:endParaRPr lang="en-IN" dirty="0" smtClean="0"/>
          </a:p>
          <a:p>
            <a:r>
              <a:rPr lang="en-IN" dirty="0" smtClean="0"/>
              <a:t>(</a:t>
            </a:r>
            <a:r>
              <a:rPr lang="en-IN" dirty="0" smtClean="0"/>
              <a:t>e.g., Organic, Inorganic, etc.)</a:t>
            </a:r>
          </a:p>
          <a:p>
            <a:r>
              <a:rPr lang="en-IN" b="1" dirty="0" smtClean="0"/>
              <a:t>5th Digit </a:t>
            </a:r>
            <a:r>
              <a:rPr lang="en-IN" b="1" dirty="0" smtClean="0"/>
              <a:t>(Source </a:t>
            </a:r>
            <a:r>
              <a:rPr lang="en-IN" b="1" dirty="0" smtClean="0"/>
              <a:t>Type):</a:t>
            </a:r>
            <a:endParaRPr lang="en-IN" dirty="0" smtClean="0"/>
          </a:p>
          <a:p>
            <a:r>
              <a:rPr lang="en-IN" dirty="0" smtClean="0"/>
              <a:t>1 for Indigenous</a:t>
            </a:r>
          </a:p>
          <a:p>
            <a:r>
              <a:rPr lang="en-IN" dirty="0" smtClean="0"/>
              <a:t>2 for Imported</a:t>
            </a:r>
          </a:p>
          <a:p>
            <a:r>
              <a:rPr lang="en-IN" b="1" dirty="0" smtClean="0"/>
              <a:t>6th to </a:t>
            </a:r>
            <a:r>
              <a:rPr lang="en-IN" b="1" dirty="0" smtClean="0"/>
              <a:t>10th </a:t>
            </a:r>
            <a:r>
              <a:rPr lang="en-IN" b="1" dirty="0" smtClean="0"/>
              <a:t>Digit (Unique Identifier):</a:t>
            </a:r>
            <a:r>
              <a:rPr lang="en-IN" dirty="0" smtClean="0"/>
              <a:t> </a:t>
            </a:r>
            <a:endParaRPr lang="en-IN" dirty="0" smtClean="0"/>
          </a:p>
          <a:p>
            <a:r>
              <a:rPr lang="en-IN" dirty="0" smtClean="0"/>
              <a:t>Sequential </a:t>
            </a:r>
            <a:r>
              <a:rPr lang="en-IN" dirty="0" smtClean="0"/>
              <a:t>or random digits to uniquely identify the material</a:t>
            </a:r>
            <a:r>
              <a:rPr lang="en-IN" dirty="0" smtClean="0"/>
              <a:t>.</a:t>
            </a:r>
            <a:endParaRPr lang="en-IN" dirty="0" smtClean="0"/>
          </a:p>
        </p:txBody>
      </p:sp>
      <p:sp>
        <p:nvSpPr>
          <p:cNvPr id="8" name="Rectangle 7"/>
          <p:cNvSpPr/>
          <p:nvPr/>
        </p:nvSpPr>
        <p:spPr>
          <a:xfrm>
            <a:off x="785786" y="3571876"/>
            <a:ext cx="2656496" cy="400110"/>
          </a:xfrm>
          <a:prstGeom prst="rect">
            <a:avLst/>
          </a:prstGeom>
        </p:spPr>
        <p:txBody>
          <a:bodyPr wrap="none">
            <a:spAutoFit/>
          </a:bodyPr>
          <a:lstStyle/>
          <a:p>
            <a:r>
              <a:rPr lang="en-IN" sz="2000" b="1" dirty="0" smtClean="0"/>
              <a:t>Sodium Chloride (</a:t>
            </a:r>
            <a:r>
              <a:rPr lang="en-IN" sz="2000" b="1" dirty="0" err="1" smtClean="0"/>
              <a:t>NaCl</a:t>
            </a:r>
            <a:r>
              <a:rPr lang="en-IN" sz="2000" b="1" dirty="0" smtClean="0"/>
              <a:t>)</a:t>
            </a:r>
            <a:endParaRPr lang="en-IN" sz="2000" b="1" dirty="0"/>
          </a:p>
        </p:txBody>
      </p:sp>
      <p:sp>
        <p:nvSpPr>
          <p:cNvPr id="5125" name="Rectangle 5"/>
          <p:cNvSpPr>
            <a:spLocks noChangeArrowheads="1"/>
          </p:cNvSpPr>
          <p:nvPr/>
        </p:nvSpPr>
        <p:spPr bwMode="auto">
          <a:xfrm>
            <a:off x="714348" y="3571876"/>
            <a:ext cx="4381328"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Category: Chemical (assigned code: 01)</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Type: Inorganic (assigned code: 05)</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Procurement: Indigenous (1)</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cs typeface="Arial" charset="0"/>
              </a:rPr>
              <a:t>Unique Identifier: 00012 </a:t>
            </a:r>
          </a:p>
        </p:txBody>
      </p:sp>
      <p:sp>
        <p:nvSpPr>
          <p:cNvPr id="5126" name="Rectangle 6"/>
          <p:cNvSpPr>
            <a:spLocks noChangeArrowheads="1"/>
          </p:cNvSpPr>
          <p:nvPr/>
        </p:nvSpPr>
        <p:spPr bwMode="auto">
          <a:xfrm>
            <a:off x="785786" y="5143512"/>
            <a:ext cx="3002745" cy="6771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Final Code: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0105110012</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3" name="Rectangle 12"/>
          <p:cNvSpPr/>
          <p:nvPr/>
        </p:nvSpPr>
        <p:spPr>
          <a:xfrm>
            <a:off x="5143504" y="3643314"/>
            <a:ext cx="2444900" cy="400110"/>
          </a:xfrm>
          <a:prstGeom prst="rect">
            <a:avLst/>
          </a:prstGeom>
        </p:spPr>
        <p:txBody>
          <a:bodyPr wrap="none">
            <a:spAutoFit/>
          </a:bodyPr>
          <a:lstStyle/>
          <a:p>
            <a:r>
              <a:rPr lang="en-IN" sz="2000" b="1" dirty="0" smtClean="0"/>
              <a:t>Silicon Dioxide (SiO2)</a:t>
            </a:r>
          </a:p>
        </p:txBody>
      </p:sp>
      <p:sp>
        <p:nvSpPr>
          <p:cNvPr id="14" name="Rectangle 13"/>
          <p:cNvSpPr/>
          <p:nvPr/>
        </p:nvSpPr>
        <p:spPr>
          <a:xfrm>
            <a:off x="5072066" y="4071942"/>
            <a:ext cx="3929090" cy="1200329"/>
          </a:xfrm>
          <a:prstGeom prst="rect">
            <a:avLst/>
          </a:prstGeom>
        </p:spPr>
        <p:txBody>
          <a:bodyPr wrap="square">
            <a:spAutoFit/>
          </a:bodyPr>
          <a:lstStyle/>
          <a:p>
            <a:pPr fontAlgn="base">
              <a:spcBef>
                <a:spcPct val="0"/>
              </a:spcBef>
              <a:spcAft>
                <a:spcPct val="0"/>
              </a:spcAft>
              <a:buFontTx/>
              <a:buChar char="•"/>
            </a:pPr>
            <a:r>
              <a:rPr lang="en-IN" dirty="0" smtClean="0">
                <a:latin typeface="Arial" charset="0"/>
                <a:cs typeface="Arial" charset="0"/>
              </a:rPr>
              <a:t>Additive (assigned code: 02)</a:t>
            </a:r>
          </a:p>
          <a:p>
            <a:pPr lvl="0" fontAlgn="base">
              <a:spcBef>
                <a:spcPct val="0"/>
              </a:spcBef>
              <a:spcAft>
                <a:spcPct val="0"/>
              </a:spcAft>
              <a:buFontTx/>
              <a:buChar char="•"/>
            </a:pPr>
            <a:r>
              <a:rPr lang="en-US" dirty="0" smtClean="0">
                <a:latin typeface="Arial" charset="0"/>
                <a:cs typeface="Arial" charset="0"/>
              </a:rPr>
              <a:t>Inorganic </a:t>
            </a:r>
            <a:r>
              <a:rPr lang="en-US" dirty="0" smtClean="0">
                <a:latin typeface="Arial" charset="0"/>
                <a:cs typeface="Arial" charset="0"/>
              </a:rPr>
              <a:t>(assigned code: 05)</a:t>
            </a:r>
          </a:p>
          <a:p>
            <a:pPr fontAlgn="base">
              <a:spcBef>
                <a:spcPct val="0"/>
              </a:spcBef>
              <a:spcAft>
                <a:spcPct val="0"/>
              </a:spcAft>
              <a:buFontTx/>
              <a:buChar char="•"/>
            </a:pPr>
            <a:r>
              <a:rPr lang="en-IN" b="1" dirty="0" smtClean="0"/>
              <a:t>Imported (2)</a:t>
            </a:r>
            <a:endParaRPr lang="en-US" b="1" dirty="0" smtClean="0">
              <a:latin typeface="Arial" charset="0"/>
              <a:cs typeface="Arial" charset="0"/>
            </a:endParaRPr>
          </a:p>
          <a:p>
            <a:pPr lvl="0" fontAlgn="base">
              <a:spcBef>
                <a:spcPct val="0"/>
              </a:spcBef>
              <a:spcAft>
                <a:spcPct val="0"/>
              </a:spcAft>
              <a:buFontTx/>
              <a:buChar char="•"/>
            </a:pPr>
            <a:r>
              <a:rPr lang="en-US" dirty="0" smtClean="0">
                <a:latin typeface="Arial" charset="0"/>
                <a:cs typeface="Arial" charset="0"/>
              </a:rPr>
              <a:t>Unique Identifier</a:t>
            </a:r>
            <a:r>
              <a:rPr lang="en-US" b="1" dirty="0" smtClean="0">
                <a:latin typeface="Arial" charset="0"/>
                <a:cs typeface="Arial" charset="0"/>
              </a:rPr>
              <a:t>: </a:t>
            </a:r>
            <a:r>
              <a:rPr lang="en-IN" b="1" dirty="0" smtClean="0"/>
              <a:t>00045</a:t>
            </a:r>
            <a:endParaRPr lang="en-US" b="1" dirty="0" smtClean="0">
              <a:latin typeface="Arial" charset="0"/>
              <a:cs typeface="Arial" charset="0"/>
            </a:endParaRPr>
          </a:p>
        </p:txBody>
      </p:sp>
      <p:sp>
        <p:nvSpPr>
          <p:cNvPr id="15" name="Rectangle 6"/>
          <p:cNvSpPr>
            <a:spLocks noChangeArrowheads="1"/>
          </p:cNvSpPr>
          <p:nvPr/>
        </p:nvSpPr>
        <p:spPr bwMode="auto">
          <a:xfrm>
            <a:off x="5072066" y="5072074"/>
            <a:ext cx="3002745" cy="6771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Final Code: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2000" b="0" i="0" u="none" strike="noStrike" cap="none" normalizeH="0" baseline="0" dirty="0" smtClean="0">
                <a:ln>
                  <a:noFill/>
                </a:ln>
                <a:solidFill>
                  <a:schemeClr val="tx1"/>
                </a:solidFill>
                <a:effectLst/>
                <a:latin typeface="Arial Unicode MS" pitchFamily="34" charset="-128"/>
                <a:cs typeface="Arial" pitchFamily="34" charset="0"/>
              </a:rPr>
              <a:t>0205200045</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214290"/>
            <a:ext cx="7786742" cy="646331"/>
          </a:xfrm>
          <a:prstGeom prst="rect">
            <a:avLst/>
          </a:prstGeom>
        </p:spPr>
        <p:txBody>
          <a:bodyPr wrap="square">
            <a:spAutoFit/>
          </a:bodyPr>
          <a:lstStyle/>
          <a:p>
            <a:r>
              <a:rPr lang="en-IN" b="1" dirty="0" smtClean="0"/>
              <a:t>Recipe calculation and BOM (Bill of Materials) preparation</a:t>
            </a:r>
            <a:r>
              <a:rPr lang="en-IN" dirty="0" smtClean="0"/>
              <a:t> that links with the SAP material code in  SAP MM module (without the SAP PP module ):</a:t>
            </a:r>
            <a:endParaRPr lang="en-IN" dirty="0"/>
          </a:p>
        </p:txBody>
      </p:sp>
      <p:sp>
        <p:nvSpPr>
          <p:cNvPr id="3" name="Rectangle 2"/>
          <p:cNvSpPr/>
          <p:nvPr/>
        </p:nvSpPr>
        <p:spPr>
          <a:xfrm>
            <a:off x="571472" y="1357298"/>
            <a:ext cx="8215370" cy="4524315"/>
          </a:xfrm>
          <a:prstGeom prst="rect">
            <a:avLst/>
          </a:prstGeom>
        </p:spPr>
        <p:txBody>
          <a:bodyPr wrap="square">
            <a:spAutoFit/>
          </a:bodyPr>
          <a:lstStyle/>
          <a:p>
            <a:r>
              <a:rPr lang="en-IN" b="1" dirty="0" smtClean="0"/>
              <a:t>Design the Subsystem Architecture</a:t>
            </a:r>
          </a:p>
          <a:p>
            <a:r>
              <a:rPr lang="en-IN" dirty="0" smtClean="0"/>
              <a:t>Since SAP PP is not available, the subsystem will handle recipe management and BOM preparation independently. However, it will still need to be integrated with SAP MM for material codes and inventory.</a:t>
            </a:r>
          </a:p>
          <a:p>
            <a:endParaRPr lang="en-IN" dirty="0" smtClean="0"/>
          </a:p>
          <a:p>
            <a:r>
              <a:rPr lang="en-IN" b="1" dirty="0" smtClean="0"/>
              <a:t>Components to Include</a:t>
            </a:r>
            <a:r>
              <a:rPr lang="en-IN" dirty="0" smtClean="0"/>
              <a:t>:</a:t>
            </a:r>
          </a:p>
          <a:p>
            <a:r>
              <a:rPr lang="en-IN" b="1" dirty="0" smtClean="0"/>
              <a:t>Material Database</a:t>
            </a:r>
            <a:r>
              <a:rPr lang="en-IN" dirty="0" smtClean="0"/>
              <a:t>: Store and manage the new material codification linked to the existing SAP MM material codes.</a:t>
            </a:r>
          </a:p>
          <a:p>
            <a:endParaRPr lang="en-IN" dirty="0" smtClean="0"/>
          </a:p>
          <a:p>
            <a:r>
              <a:rPr lang="en-IN" b="1" dirty="0" smtClean="0"/>
              <a:t>Recipe Manager</a:t>
            </a:r>
            <a:r>
              <a:rPr lang="en-IN" dirty="0" smtClean="0"/>
              <a:t>: For defining and storing recipes (ingredient lists for each product).</a:t>
            </a:r>
          </a:p>
          <a:p>
            <a:endParaRPr lang="en-IN" dirty="0" smtClean="0"/>
          </a:p>
          <a:p>
            <a:r>
              <a:rPr lang="en-IN" b="1" dirty="0" smtClean="0"/>
              <a:t>BOM Manager</a:t>
            </a:r>
            <a:r>
              <a:rPr lang="en-IN" dirty="0" smtClean="0"/>
              <a:t>: To prepare and store the Bill of Materials, which includes the list of raw materials required for production.</a:t>
            </a:r>
          </a:p>
          <a:p>
            <a:endParaRPr lang="en-IN" dirty="0" smtClean="0"/>
          </a:p>
          <a:p>
            <a:r>
              <a:rPr lang="en-IN" b="1" dirty="0" smtClean="0"/>
              <a:t>SAP Integration Module</a:t>
            </a:r>
            <a:r>
              <a:rPr lang="en-IN" dirty="0" smtClean="0"/>
              <a:t>: A connector for reading the SAP MM material codes and keeping them synchronized with the new codification system.</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85728"/>
            <a:ext cx="4641271" cy="369332"/>
          </a:xfrm>
          <a:prstGeom prst="rect">
            <a:avLst/>
          </a:prstGeom>
        </p:spPr>
        <p:txBody>
          <a:bodyPr wrap="none">
            <a:spAutoFit/>
          </a:bodyPr>
          <a:lstStyle/>
          <a:p>
            <a:r>
              <a:rPr lang="en-IN" dirty="0" smtClean="0"/>
              <a:t> Link SAP Material Codes to the New Subsystem</a:t>
            </a:r>
            <a:endParaRPr lang="en-IN" dirty="0"/>
          </a:p>
        </p:txBody>
      </p:sp>
      <p:sp>
        <p:nvSpPr>
          <p:cNvPr id="3" name="Rectangle 2"/>
          <p:cNvSpPr/>
          <p:nvPr/>
        </p:nvSpPr>
        <p:spPr>
          <a:xfrm>
            <a:off x="785786" y="785794"/>
            <a:ext cx="4572000" cy="646331"/>
          </a:xfrm>
          <a:prstGeom prst="rect">
            <a:avLst/>
          </a:prstGeom>
        </p:spPr>
        <p:txBody>
          <a:bodyPr>
            <a:spAutoFit/>
          </a:bodyPr>
          <a:lstStyle/>
          <a:p>
            <a:r>
              <a:rPr lang="en-IN" b="1" dirty="0" smtClean="0"/>
              <a:t>Link the 10-digit SAP MM material code</a:t>
            </a:r>
            <a:r>
              <a:rPr lang="en-IN" dirty="0" smtClean="0"/>
              <a:t> with  newly designed codes</a:t>
            </a:r>
            <a:endParaRPr lang="en-IN" dirty="0"/>
          </a:p>
        </p:txBody>
      </p:sp>
      <p:sp>
        <p:nvSpPr>
          <p:cNvPr id="4" name="Rectangle 3"/>
          <p:cNvSpPr/>
          <p:nvPr/>
        </p:nvSpPr>
        <p:spPr>
          <a:xfrm>
            <a:off x="785786" y="1428736"/>
            <a:ext cx="7358114" cy="1200329"/>
          </a:xfrm>
          <a:prstGeom prst="rect">
            <a:avLst/>
          </a:prstGeom>
        </p:spPr>
        <p:txBody>
          <a:bodyPr wrap="square">
            <a:spAutoFit/>
          </a:bodyPr>
          <a:lstStyle/>
          <a:p>
            <a:r>
              <a:rPr lang="en-IN" b="1" u="sng" dirty="0" err="1" smtClean="0"/>
              <a:t>Material_Code_Mapping</a:t>
            </a:r>
            <a:endParaRPr lang="en-IN" b="1" u="sng" dirty="0" smtClean="0"/>
          </a:p>
          <a:p>
            <a:r>
              <a:rPr lang="en-IN" u="sng" dirty="0" err="1" smtClean="0"/>
              <a:t>SAP_Material_Code</a:t>
            </a:r>
            <a:r>
              <a:rPr lang="en-IN" u="sng" dirty="0" smtClean="0"/>
              <a:t> </a:t>
            </a:r>
            <a:r>
              <a:rPr lang="en-IN" dirty="0" smtClean="0"/>
              <a:t>  	|   </a:t>
            </a:r>
            <a:r>
              <a:rPr lang="en-IN" u="sng" dirty="0" err="1" smtClean="0"/>
              <a:t>New_Code</a:t>
            </a:r>
            <a:r>
              <a:rPr lang="en-IN" u="sng" dirty="0" smtClean="0"/>
              <a:t>  </a:t>
            </a:r>
            <a:r>
              <a:rPr lang="en-IN" dirty="0" smtClean="0"/>
              <a:t> 	|   </a:t>
            </a:r>
            <a:r>
              <a:rPr lang="en-IN" u="sng" dirty="0" smtClean="0"/>
              <a:t>Description</a:t>
            </a:r>
          </a:p>
          <a:p>
            <a:r>
              <a:rPr lang="en-IN" dirty="0" smtClean="0"/>
              <a:t>1000012345          		|  01051100121 	|   Sodium Chloride (</a:t>
            </a:r>
            <a:r>
              <a:rPr lang="en-IN" dirty="0" err="1" smtClean="0"/>
              <a:t>NaCl</a:t>
            </a:r>
            <a:r>
              <a:rPr lang="en-IN" dirty="0" smtClean="0"/>
              <a:t>)</a:t>
            </a:r>
          </a:p>
          <a:p>
            <a:r>
              <a:rPr lang="en-IN" dirty="0" smtClean="0"/>
              <a:t>1000045678          		|  02052200450 	|   Silicon Dioxide (SiO2)</a:t>
            </a:r>
            <a:endParaRPr lang="en-IN" dirty="0"/>
          </a:p>
        </p:txBody>
      </p:sp>
      <p:sp>
        <p:nvSpPr>
          <p:cNvPr id="5" name="Rectangle 4"/>
          <p:cNvSpPr/>
          <p:nvPr/>
        </p:nvSpPr>
        <p:spPr>
          <a:xfrm>
            <a:off x="857224" y="2786058"/>
            <a:ext cx="2546659" cy="369332"/>
          </a:xfrm>
          <a:prstGeom prst="rect">
            <a:avLst/>
          </a:prstGeom>
        </p:spPr>
        <p:txBody>
          <a:bodyPr wrap="none">
            <a:spAutoFit/>
          </a:bodyPr>
          <a:lstStyle/>
          <a:p>
            <a:r>
              <a:rPr lang="en-IN" b="1" dirty="0" smtClean="0"/>
              <a:t>Subsystem Development</a:t>
            </a:r>
            <a:endParaRPr lang="en-IN" b="1" dirty="0"/>
          </a:p>
        </p:txBody>
      </p:sp>
      <p:sp>
        <p:nvSpPr>
          <p:cNvPr id="6" name="Rectangle 5"/>
          <p:cNvSpPr/>
          <p:nvPr/>
        </p:nvSpPr>
        <p:spPr>
          <a:xfrm>
            <a:off x="928662" y="3286124"/>
            <a:ext cx="7358114" cy="2031325"/>
          </a:xfrm>
          <a:prstGeom prst="rect">
            <a:avLst/>
          </a:prstGeom>
        </p:spPr>
        <p:txBody>
          <a:bodyPr wrap="square">
            <a:spAutoFit/>
          </a:bodyPr>
          <a:lstStyle/>
          <a:p>
            <a:r>
              <a:rPr lang="en-IN" b="1" dirty="0" smtClean="0"/>
              <a:t>Database Design</a:t>
            </a:r>
            <a:r>
              <a:rPr lang="en-IN" dirty="0" smtClean="0"/>
              <a:t>: Use tables for:</a:t>
            </a:r>
          </a:p>
          <a:p>
            <a:r>
              <a:rPr lang="en-IN" b="1" dirty="0" smtClean="0"/>
              <a:t>Raw Materials</a:t>
            </a:r>
            <a:r>
              <a:rPr lang="en-IN" dirty="0" smtClean="0"/>
              <a:t>: Link the SAP material codes and the newly designed codes with descriptions, categories, and other metadata.</a:t>
            </a:r>
          </a:p>
          <a:p>
            <a:r>
              <a:rPr lang="en-IN" b="1" dirty="0" smtClean="0"/>
              <a:t>Recipes</a:t>
            </a:r>
            <a:r>
              <a:rPr lang="en-IN" dirty="0" smtClean="0"/>
              <a:t>: Store formulas for different compound mixes, listing the raw materials required.</a:t>
            </a:r>
          </a:p>
          <a:p>
            <a:r>
              <a:rPr lang="en-IN" b="1" dirty="0" smtClean="0"/>
              <a:t>BOM</a:t>
            </a:r>
            <a:r>
              <a:rPr lang="en-IN" dirty="0" smtClean="0"/>
              <a:t>: Capture the raw material requirements for each product or recipe, associating them with the SAP material code for traceability.</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928670"/>
            <a:ext cx="8072494" cy="3493264"/>
          </a:xfrm>
          <a:prstGeom prst="rect">
            <a:avLst/>
          </a:prstGeom>
        </p:spPr>
        <p:txBody>
          <a:bodyPr wrap="square">
            <a:spAutoFit/>
          </a:bodyPr>
          <a:lstStyle/>
          <a:p>
            <a:r>
              <a:rPr lang="en-IN" sz="1300" b="1" dirty="0" smtClean="0"/>
              <a:t>-- Material Table</a:t>
            </a:r>
          </a:p>
          <a:p>
            <a:r>
              <a:rPr lang="en-IN" sz="1300" dirty="0" smtClean="0"/>
              <a:t>Material</a:t>
            </a:r>
          </a:p>
          <a:p>
            <a:r>
              <a:rPr lang="en-IN" sz="1300" dirty="0" smtClean="0"/>
              <a:t>----------------------------------------</a:t>
            </a:r>
          </a:p>
          <a:p>
            <a:r>
              <a:rPr lang="en-IN" sz="1300" dirty="0" err="1" smtClean="0"/>
              <a:t>SAP_Material_Code</a:t>
            </a:r>
            <a:r>
              <a:rPr lang="en-IN" sz="1300" dirty="0" smtClean="0"/>
              <a:t> | </a:t>
            </a:r>
            <a:r>
              <a:rPr lang="en-IN" sz="1300" dirty="0" err="1" smtClean="0"/>
              <a:t>New_Material_Code</a:t>
            </a:r>
            <a:r>
              <a:rPr lang="en-IN" sz="1300" dirty="0" smtClean="0"/>
              <a:t>   | Description  	    | Category | </a:t>
            </a:r>
            <a:r>
              <a:rPr lang="en-IN" sz="1300" dirty="0" err="1" smtClean="0"/>
              <a:t>Procurement_Type</a:t>
            </a:r>
            <a:r>
              <a:rPr lang="en-IN" sz="1300" dirty="0" smtClean="0"/>
              <a:t> | Unit</a:t>
            </a:r>
          </a:p>
          <a:p>
            <a:r>
              <a:rPr lang="en-IN" sz="1300" dirty="0" smtClean="0"/>
              <a:t>1000012345              | 01051100121       	      | Sodium Chloride (</a:t>
            </a:r>
            <a:r>
              <a:rPr lang="en-IN" sz="1300" dirty="0" err="1" smtClean="0"/>
              <a:t>NaCl</a:t>
            </a:r>
            <a:r>
              <a:rPr lang="en-IN" sz="1300" dirty="0" smtClean="0"/>
              <a:t>)  | Chemical | Indigenous 	             | KG</a:t>
            </a:r>
          </a:p>
          <a:p>
            <a:endParaRPr lang="en-IN" sz="1300" dirty="0" smtClean="0"/>
          </a:p>
          <a:p>
            <a:r>
              <a:rPr lang="en-IN" sz="1300" dirty="0" smtClean="0"/>
              <a:t>-- </a:t>
            </a:r>
            <a:r>
              <a:rPr lang="en-IN" sz="1300" b="1" dirty="0" smtClean="0"/>
              <a:t>Recipe Table</a:t>
            </a:r>
          </a:p>
          <a:p>
            <a:r>
              <a:rPr lang="en-IN" sz="1300" dirty="0" smtClean="0"/>
              <a:t>Recipe        </a:t>
            </a:r>
          </a:p>
          <a:p>
            <a:r>
              <a:rPr lang="en-IN" sz="1300" dirty="0" smtClean="0"/>
              <a:t>----------------------------------------</a:t>
            </a:r>
          </a:p>
          <a:p>
            <a:r>
              <a:rPr lang="en-IN" sz="1300" dirty="0" err="1" smtClean="0"/>
              <a:t>Recipe_ID</a:t>
            </a:r>
            <a:r>
              <a:rPr lang="en-IN" sz="1300" dirty="0" smtClean="0"/>
              <a:t>  | </a:t>
            </a:r>
            <a:r>
              <a:rPr lang="en-IN" sz="1300" dirty="0" err="1" smtClean="0"/>
              <a:t>Product_Name</a:t>
            </a:r>
            <a:r>
              <a:rPr lang="en-IN" sz="1300" dirty="0" smtClean="0"/>
              <a:t>  | </a:t>
            </a:r>
            <a:r>
              <a:rPr lang="en-IN" sz="1300" dirty="0" err="1" smtClean="0"/>
              <a:t>Compound_ID</a:t>
            </a:r>
            <a:r>
              <a:rPr lang="en-IN" sz="1300" dirty="0" smtClean="0"/>
              <a:t> | </a:t>
            </a:r>
            <a:r>
              <a:rPr lang="en-IN" sz="1300" dirty="0" err="1" smtClean="0"/>
              <a:t>Created_Date</a:t>
            </a:r>
            <a:endParaRPr lang="en-IN" sz="1300" dirty="0" smtClean="0"/>
          </a:p>
          <a:p>
            <a:r>
              <a:rPr lang="en-IN" sz="1300" dirty="0" smtClean="0"/>
              <a:t>001             | Mix A                   | 1001                 | 2024-09-10</a:t>
            </a:r>
          </a:p>
          <a:p>
            <a:endParaRPr lang="en-IN" sz="1300" dirty="0" smtClean="0"/>
          </a:p>
          <a:p>
            <a:r>
              <a:rPr lang="en-IN" sz="1300" dirty="0" smtClean="0"/>
              <a:t>-- </a:t>
            </a:r>
            <a:r>
              <a:rPr lang="en-IN" sz="1300" b="1" dirty="0" smtClean="0"/>
              <a:t>Recipe Details Table</a:t>
            </a:r>
          </a:p>
          <a:p>
            <a:r>
              <a:rPr lang="en-IN" sz="1300" dirty="0" err="1" smtClean="0"/>
              <a:t>Recipe_Details</a:t>
            </a:r>
            <a:endParaRPr lang="en-IN" sz="1300" dirty="0" smtClean="0"/>
          </a:p>
          <a:p>
            <a:r>
              <a:rPr lang="en-IN" sz="1300" dirty="0" smtClean="0"/>
              <a:t>------------------------------------------------------</a:t>
            </a:r>
          </a:p>
          <a:p>
            <a:r>
              <a:rPr lang="en-IN" sz="1300" dirty="0" err="1" smtClean="0"/>
              <a:t>Recipe_ID</a:t>
            </a:r>
            <a:r>
              <a:rPr lang="en-IN" sz="1300" dirty="0" smtClean="0"/>
              <a:t> | </a:t>
            </a:r>
            <a:r>
              <a:rPr lang="en-IN" sz="1300" dirty="0" err="1" smtClean="0"/>
              <a:t>SAP_Material_Code</a:t>
            </a:r>
            <a:r>
              <a:rPr lang="en-IN" sz="1300" dirty="0" smtClean="0"/>
              <a:t>  | </a:t>
            </a:r>
            <a:r>
              <a:rPr lang="en-IN" sz="1300" dirty="0" err="1" smtClean="0"/>
              <a:t>New_Code</a:t>
            </a:r>
            <a:r>
              <a:rPr lang="en-IN" sz="1300" dirty="0" smtClean="0"/>
              <a:t>      | Quantity | Unit</a:t>
            </a:r>
          </a:p>
          <a:p>
            <a:r>
              <a:rPr lang="en-IN" sz="1300" dirty="0" smtClean="0"/>
              <a:t>001            | 1000012345               | 01051100121 | 500          | KG</a:t>
            </a:r>
            <a:endParaRPr lang="en-IN" sz="1300" dirty="0"/>
          </a:p>
        </p:txBody>
      </p:sp>
      <p:sp>
        <p:nvSpPr>
          <p:cNvPr id="3" name="Rectangle 2"/>
          <p:cNvSpPr/>
          <p:nvPr/>
        </p:nvSpPr>
        <p:spPr>
          <a:xfrm>
            <a:off x="642910" y="428604"/>
            <a:ext cx="1601913" cy="369332"/>
          </a:xfrm>
          <a:prstGeom prst="rect">
            <a:avLst/>
          </a:prstGeom>
        </p:spPr>
        <p:txBody>
          <a:bodyPr wrap="none">
            <a:spAutoFit/>
          </a:bodyPr>
          <a:lstStyle/>
          <a:p>
            <a:r>
              <a:rPr lang="en-IN" b="1" dirty="0" smtClean="0"/>
              <a:t>Sample Tables</a:t>
            </a:r>
            <a:r>
              <a:rPr lang="en-IN" dirty="0" smtClean="0"/>
              <a: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285728"/>
            <a:ext cx="5203925" cy="461665"/>
          </a:xfrm>
          <a:prstGeom prst="rect">
            <a:avLst/>
          </a:prstGeom>
        </p:spPr>
        <p:txBody>
          <a:bodyPr wrap="none">
            <a:spAutoFit/>
          </a:bodyPr>
          <a:lstStyle/>
          <a:p>
            <a:r>
              <a:rPr lang="en-IN" sz="2400" b="1" dirty="0" smtClean="0"/>
              <a:t>Recipe and BOM Preparation Workflow</a:t>
            </a:r>
            <a:endParaRPr lang="en-IN" sz="2400" b="1" dirty="0"/>
          </a:p>
        </p:txBody>
      </p:sp>
      <p:sp>
        <p:nvSpPr>
          <p:cNvPr id="6146" name="Rectangle 2"/>
          <p:cNvSpPr>
            <a:spLocks noChangeArrowheads="1"/>
          </p:cNvSpPr>
          <p:nvPr/>
        </p:nvSpPr>
        <p:spPr bwMode="auto">
          <a:xfrm>
            <a:off x="142844" y="1071546"/>
            <a:ext cx="8550418"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Recipe Calculation</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Use the </a:t>
            </a:r>
            <a:r>
              <a:rPr kumimoji="0" lang="en-US" b="0" i="0" u="none" strike="noStrike" cap="none" normalizeH="0" baseline="0" dirty="0" smtClean="0">
                <a:ln>
                  <a:noFill/>
                </a:ln>
                <a:solidFill>
                  <a:schemeClr val="tx1"/>
                </a:solidFill>
                <a:effectLst/>
                <a:latin typeface="Arial Unicode MS" pitchFamily="34" charset="-128"/>
                <a:cs typeface="Arial" pitchFamily="34" charset="0"/>
              </a:rPr>
              <a:t>Recipe Manager</a:t>
            </a:r>
            <a:r>
              <a:rPr kumimoji="0" lang="en-US" b="0" i="0" u="none" strike="noStrike" cap="none" normalizeH="0" baseline="0" dirty="0" smtClean="0">
                <a:ln>
                  <a:noFill/>
                </a:ln>
                <a:solidFill>
                  <a:schemeClr val="tx1"/>
                </a:solidFill>
                <a:effectLst/>
                <a:latin typeface="Arial" pitchFamily="34" charset="0"/>
                <a:cs typeface="Arial" pitchFamily="34" charset="0"/>
              </a:rPr>
              <a:t> to input the raw materials for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compound mix. The system should automatically pull the linked SAP MM material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codes for validation and inventory checks</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7" name="Rectangle 3"/>
          <p:cNvSpPr>
            <a:spLocks noChangeArrowheads="1"/>
          </p:cNvSpPr>
          <p:nvPr/>
        </p:nvSpPr>
        <p:spPr bwMode="auto">
          <a:xfrm>
            <a:off x="142844" y="2214554"/>
            <a:ext cx="8118569"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BOM Preparation</a:t>
            </a:r>
            <a:r>
              <a:rPr kumimoji="0" lang="en-US" b="0" i="0" u="none" strike="noStrike" cap="none" normalizeH="0" baseline="0" dirty="0" smtClean="0">
                <a:ln>
                  <a:noFill/>
                </a:ln>
                <a:solidFill>
                  <a:schemeClr val="tx1"/>
                </a:solidFill>
                <a:effectLst/>
                <a:latin typeface="Arial" pitchFamily="34" charset="0"/>
                <a:cs typeface="Arial" pitchFamily="34" charset="0"/>
              </a:rPr>
              <a:t>: </a:t>
            </a:r>
            <a:r>
              <a:rPr kumimoji="0" lang="en-US" i="0" u="none" strike="noStrike" cap="none" normalizeH="0" baseline="0" dirty="0" smtClean="0">
                <a:ln>
                  <a:noFill/>
                </a:ln>
                <a:solidFill>
                  <a:schemeClr val="tx1"/>
                </a:solidFill>
                <a:effectLst/>
                <a:latin typeface="Arial" pitchFamily="34" charset="0"/>
                <a:cs typeface="Arial" pitchFamily="34" charset="0"/>
              </a:rPr>
              <a:t>For each product, the system will generate a BOM by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Arial" pitchFamily="34" charset="0"/>
                <a:cs typeface="Arial" pitchFamily="34" charset="0"/>
              </a:rPr>
              <a:t>pulling the raw materials and their quantities required from the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Arial Unicode MS" pitchFamily="34" charset="-128"/>
                <a:cs typeface="Arial" pitchFamily="34" charset="0"/>
              </a:rPr>
              <a:t>Recipe</a:t>
            </a:r>
            <a:r>
              <a:rPr kumimoji="0" lang="en-US" i="0" u="none" strike="noStrike" cap="none" normalizeH="0" baseline="0" dirty="0" smtClean="0">
                <a:ln>
                  <a:noFill/>
                </a:ln>
                <a:solidFill>
                  <a:schemeClr val="tx1"/>
                </a:solidFill>
                <a:effectLst/>
                <a:latin typeface="Arial" pitchFamily="34" charset="0"/>
                <a:cs typeface="Arial" pitchFamily="34" charset="0"/>
              </a:rPr>
              <a:t> table. The subsystem will ensure that each material in the BOM has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Arial" pitchFamily="34" charset="0"/>
                <a:cs typeface="Arial" pitchFamily="34" charset="0"/>
              </a:rPr>
              <a:t>corresponding SAP material code. </a:t>
            </a:r>
          </a:p>
        </p:txBody>
      </p:sp>
      <p:sp>
        <p:nvSpPr>
          <p:cNvPr id="6" name="Rectangle 5"/>
          <p:cNvSpPr/>
          <p:nvPr/>
        </p:nvSpPr>
        <p:spPr>
          <a:xfrm>
            <a:off x="142844" y="3571876"/>
            <a:ext cx="8286808" cy="923330"/>
          </a:xfrm>
          <a:prstGeom prst="rect">
            <a:avLst/>
          </a:prstGeom>
        </p:spPr>
        <p:txBody>
          <a:bodyPr wrap="square">
            <a:spAutoFit/>
          </a:bodyPr>
          <a:lstStyle/>
          <a:p>
            <a:r>
              <a:rPr lang="en-IN" b="1" dirty="0" smtClean="0"/>
              <a:t>Inventory Control: </a:t>
            </a:r>
            <a:r>
              <a:rPr lang="en-IN" dirty="0" smtClean="0"/>
              <a:t>The subsystem should interact with SAP MM to ensure that the required materials (from the BOM) are available in inventory. If quantities are low, it can trigger alerts or integrate with SAP MM for purchase requisitions.</a:t>
            </a:r>
            <a:endParaRPr lang="en-IN" dirty="0"/>
          </a:p>
        </p:txBody>
      </p:sp>
      <p:sp>
        <p:nvSpPr>
          <p:cNvPr id="7" name="Rectangle 6"/>
          <p:cNvSpPr/>
          <p:nvPr/>
        </p:nvSpPr>
        <p:spPr>
          <a:xfrm>
            <a:off x="142844" y="4643446"/>
            <a:ext cx="2146229" cy="369332"/>
          </a:xfrm>
          <a:prstGeom prst="rect">
            <a:avLst/>
          </a:prstGeom>
        </p:spPr>
        <p:txBody>
          <a:bodyPr wrap="none">
            <a:spAutoFit/>
          </a:bodyPr>
          <a:lstStyle/>
          <a:p>
            <a:r>
              <a:rPr lang="en-IN" b="1" dirty="0" smtClean="0"/>
              <a:t>Integration with SAP</a:t>
            </a:r>
            <a:endParaRPr lang="en-IN" b="1" dirty="0"/>
          </a:p>
        </p:txBody>
      </p:sp>
      <p:sp>
        <p:nvSpPr>
          <p:cNvPr id="9" name="Rectangle 8"/>
          <p:cNvSpPr/>
          <p:nvPr/>
        </p:nvSpPr>
        <p:spPr>
          <a:xfrm>
            <a:off x="214282" y="5072074"/>
            <a:ext cx="8143932" cy="923330"/>
          </a:xfrm>
          <a:prstGeom prst="rect">
            <a:avLst/>
          </a:prstGeom>
        </p:spPr>
        <p:txBody>
          <a:bodyPr wrap="square">
            <a:spAutoFit/>
          </a:bodyPr>
          <a:lstStyle/>
          <a:p>
            <a:r>
              <a:rPr lang="en-IN" dirty="0" smtClean="0"/>
              <a:t>Use </a:t>
            </a:r>
            <a:r>
              <a:rPr lang="en-IN" b="1" dirty="0" smtClean="0"/>
              <a:t>RFC (Remote Function Calls)</a:t>
            </a:r>
            <a:r>
              <a:rPr lang="en-IN" dirty="0" smtClean="0"/>
              <a:t> or </a:t>
            </a:r>
            <a:r>
              <a:rPr lang="en-IN" b="1" dirty="0" err="1" smtClean="0"/>
              <a:t>IDocs</a:t>
            </a:r>
            <a:r>
              <a:rPr lang="en-IN" b="1" dirty="0" smtClean="0"/>
              <a:t> (Intermediate Documents)</a:t>
            </a:r>
            <a:r>
              <a:rPr lang="en-IN" dirty="0" smtClean="0"/>
              <a:t> to connect  subsystem with SAP MM. The subsystem can pull the material codes from SAP and keep them updated in your recipe/BOM system.</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563</Words>
  <Application>Microsoft Office PowerPoint</Application>
  <PresentationFormat>On-screen Show (4:3)</PresentationFormat>
  <Paragraphs>78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Microsoft</cp:lastModifiedBy>
  <cp:revision>16</cp:revision>
  <dcterms:created xsi:type="dcterms:W3CDTF">2024-09-13T17:05:16Z</dcterms:created>
  <dcterms:modified xsi:type="dcterms:W3CDTF">2024-09-14T12:07:49Z</dcterms:modified>
</cp:coreProperties>
</file>