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4D337-31B7-4814-8CED-4847B5C79A6A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42032-B51E-41AD-BB48-EC22A5273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473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DA655-3193-4CF5-97D1-48E67520D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B97B14-457B-4D3B-98C0-D66B98741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419604-E96A-4D46-8CCC-FA1A77C9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E309-46A1-492D-BD6F-7561B0AD8D3A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3201E4-02F8-4146-80DD-8D55EF6E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152916-A784-4B82-AD2C-DF844466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88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8D6019-38A5-4E26-9D21-E1EAF9A5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1318982-01A7-411F-9F13-0657FAFE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A8EAB6-8B6C-48B1-9493-FD2E0DA2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BA6-8358-4A3F-89A9-CDA9C98D2B83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BE672F-05B1-4014-B97C-0E76849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0D705C-2C0E-4BDC-9DB7-C8554F0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4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8FF591-3790-4B41-8BEF-CA661DBA3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09F9B8-2CBC-4B70-A210-92AE56CDA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BDF186-6D06-4743-B9F0-FF198B5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4A09A-42AC-4030-87F9-49DBE4C539AC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E40E1F-B6FC-4C0A-A8EB-959AADB5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E7A4BD-638D-46B0-8FEA-DB567C66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88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5369C-0C04-4CF1-BB2F-1185E161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7B0644-1692-46D5-BE26-60D9DE59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2BE881-7CBE-4FEC-AA04-F7F97184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2956-AC0F-48EF-9874-8F50C237E40E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BBF3B-A62B-4FD8-896E-9036D409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8EEC43-91E2-492C-BE67-06E60D9F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371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7CEA7-03B1-4CA3-929D-AE879113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DF7F8F-E9BD-42FE-A189-4FD28461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8F9D5C-2965-4AD0-B1A6-54551F1C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2D0F-F4E7-4B7F-AAA8-E967ECB8A35B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1BBCD1-9109-40D7-A39B-8835FF0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DABAC9-4CEA-47B3-8BB3-63BC10C1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053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B8A43-87F1-4EC4-8EDD-2794606A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C1DDF9-FBDF-4778-A8EE-877810523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01CA10-FD91-4634-9C56-787065E0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EBDFFE-4A11-4E47-8D17-84AA4E7A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3882-D948-4163-A8D7-54FF28F2395A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761264-E211-48FB-8073-F00436D0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3CFA72-65DB-40F8-BCE1-1695A09E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50A656-0775-44B8-A1F4-0C64C933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C53428-59D0-41CE-B6D3-1462289D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E35C138-41B1-4540-9E5D-3D82E50B2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C4FE84-450A-4442-B610-7FF7AC5F4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78A1584-6A64-4368-BCC9-C67968175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9A52E3-14BD-4343-9A99-7E2887FD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E5B1-C979-4383-9158-F1189FE82EC3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7955916-6B5F-4BBC-83A6-58E39DD1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FD07D52-F034-42A8-BA8A-AB95D823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555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BFA28D-89A0-44D0-A3D9-BA70006E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FE7C6EA-B3C5-4E7C-BF28-486E29E9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7C293-BF2C-4333-87B5-11F80C2DEDC5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4D4472-9C3C-49C6-92F7-9DBB7552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59038F-349B-4317-9018-D3FCD02B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67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989ADC-1845-4D99-8C2B-1DD132A5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2346-E004-4788-B8CA-2ADA98A4B810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5B34D98-1DD4-42E4-9CD7-4852057F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35DB30-3698-4278-A8BD-B6C531A2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462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A71B8-B671-46D3-800A-0705CD76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188A5-85DB-49DC-927C-D5CAF426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6916C8D-75AA-403D-8A38-1ADE71902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F24F72-0C32-4ADF-864E-66725BDF5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2A4D-2026-499E-A194-B302FFA8EB7A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B420C4-4349-474E-8ABD-6649021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5CC87B-DF22-496F-9695-32476F6E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43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D8511F-F5B2-4102-9DBC-5D0D032A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0DF1F4-F518-4370-8348-F68DD9FC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89CA73-3AA0-4DEB-A760-606C1B01A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D46696A-1847-4E10-AE16-49B920D1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841E-B69B-483E-A6B7-AA824EB7047E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C17A12-9662-4358-8461-DE00A647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9EB5C9-131D-4CDC-A46A-5E47AC93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02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7E3A0F-072F-45A4-8B18-6AE1037D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A2D24C-6587-4BE8-9A84-13060F74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7CCC4A-908F-4A45-B3F3-498C02712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23D92-E034-4061-B640-C39AC092ACAF}" type="datetime1">
              <a:rPr lang="en-US" smtClean="0"/>
              <a:pPr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00AAF2-8B47-45D5-B2E4-660FC7E8B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19A069-36BC-4AE9-98E9-C49A0EDD7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7C61-A56E-4B28-9376-FEB39FDC56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099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5591DC-E0C4-4BB1-9123-3AA511ED1C36}"/>
              </a:ext>
            </a:extLst>
          </p:cNvPr>
          <p:cNvSpPr txBox="1"/>
          <p:nvPr/>
        </p:nvSpPr>
        <p:spPr>
          <a:xfrm>
            <a:off x="4038596" y="1762958"/>
            <a:ext cx="3914775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400" b="1" dirty="0"/>
              <a:t>Sign In</a:t>
            </a:r>
            <a:endParaRPr lang="en-US" dirty="0"/>
          </a:p>
          <a:p>
            <a:r>
              <a:rPr lang="en-US" dirty="0"/>
              <a:t>   Email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    Sign Up </a:t>
            </a:r>
            <a:r>
              <a:rPr lang="en-US" sz="1200" dirty="0"/>
              <a:t>for New Registration              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Forgot Password?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" name="Graphic 5" descr="User">
            <a:extLst>
              <a:ext uri="{FF2B5EF4-FFF2-40B4-BE49-F238E27FC236}">
                <a16:creationId xmlns:a16="http://schemas.microsoft.com/office/drawing/2014/main" xmlns="" id="{35F51139-FCCE-4C65-8C3F-3EBA6FCDE92F}"/>
              </a:ext>
            </a:extLst>
          </p:cNvPr>
          <p:cNvGrpSpPr/>
          <p:nvPr/>
        </p:nvGrpSpPr>
        <p:grpSpPr>
          <a:xfrm>
            <a:off x="5691183" y="1969695"/>
            <a:ext cx="609600" cy="647700"/>
            <a:chOff x="6172200" y="1409700"/>
            <a:chExt cx="609600" cy="6477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0529863-7E51-4DC8-9CE0-882B8FA648DA}"/>
                </a:ext>
              </a:extLst>
            </p:cNvPr>
            <p:cNvSpPr/>
            <p:nvPr/>
          </p:nvSpPr>
          <p:spPr>
            <a:xfrm>
              <a:off x="6324600" y="1409700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35A07EC-4E00-4E68-AE14-3A63F2E43AE6}"/>
                </a:ext>
              </a:extLst>
            </p:cNvPr>
            <p:cNvSpPr/>
            <p:nvPr/>
          </p:nvSpPr>
          <p:spPr>
            <a:xfrm>
              <a:off x="6172200" y="1752600"/>
              <a:ext cx="609600" cy="304800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Rectangle: Rounded Corners 9" descr="Email">
            <a:extLst>
              <a:ext uri="{FF2B5EF4-FFF2-40B4-BE49-F238E27FC236}">
                <a16:creationId xmlns:a16="http://schemas.microsoft.com/office/drawing/2014/main" xmlns="" id="{46500C4B-7405-4392-9206-D43ED7E978F9}"/>
              </a:ext>
            </a:extLst>
          </p:cNvPr>
          <p:cNvSpPr/>
          <p:nvPr/>
        </p:nvSpPr>
        <p:spPr>
          <a:xfrm>
            <a:off x="4276720" y="3555796"/>
            <a:ext cx="3438525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FC34C38-AEBB-40CB-95E8-8F1ADC0C5AEB}"/>
              </a:ext>
            </a:extLst>
          </p:cNvPr>
          <p:cNvSpPr/>
          <p:nvPr/>
        </p:nvSpPr>
        <p:spPr>
          <a:xfrm>
            <a:off x="4276720" y="4369182"/>
            <a:ext cx="3438525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12" name="Rectangle: Rounded Corners 11" descr="Email">
            <a:extLst>
              <a:ext uri="{FF2B5EF4-FFF2-40B4-BE49-F238E27FC236}">
                <a16:creationId xmlns:a16="http://schemas.microsoft.com/office/drawing/2014/main" xmlns="" id="{4173D375-8516-4964-9B21-2B9E7784DAE5}"/>
              </a:ext>
            </a:extLst>
          </p:cNvPr>
          <p:cNvSpPr/>
          <p:nvPr/>
        </p:nvSpPr>
        <p:spPr>
          <a:xfrm>
            <a:off x="4276720" y="4977672"/>
            <a:ext cx="3438525" cy="352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Sign 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FCD3391-C0BF-4DDE-ACAF-E1BCE2C97214}"/>
              </a:ext>
            </a:extLst>
          </p:cNvPr>
          <p:cNvSpPr/>
          <p:nvPr/>
        </p:nvSpPr>
        <p:spPr>
          <a:xfrm>
            <a:off x="2733439" y="190500"/>
            <a:ext cx="6525088" cy="15231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Jadavpur University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Application For Career Advancement Scheme (CAS)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B5B8CD5-8496-4B37-92B0-4577CB1C1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1183" y="0"/>
            <a:ext cx="589676" cy="5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DCF0CF0C-0675-4FBA-B07B-E8FBEE27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085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7B1AAB4-0AD5-B577-0F93-E22A6E50409B}"/>
              </a:ext>
            </a:extLst>
          </p:cNvPr>
          <p:cNvSpPr/>
          <p:nvPr/>
        </p:nvSpPr>
        <p:spPr>
          <a:xfrm>
            <a:off x="3505200" y="1135602"/>
            <a:ext cx="8153400" cy="541759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6511CB-FE63-EB26-08EE-B0CBA9FE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CCAD83-F849-F00B-14BF-681D3012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719"/>
            <a:ext cx="2926773" cy="6312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FF8C75-8C3F-767D-590B-248C21CC8A7D}"/>
              </a:ext>
            </a:extLst>
          </p:cNvPr>
          <p:cNvSpPr txBox="1"/>
          <p:nvPr/>
        </p:nvSpPr>
        <p:spPr>
          <a:xfrm>
            <a:off x="3876675" y="177165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Click below to generate your endorsement form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AEFC01A-DA00-CB02-009C-C54322778B9B}"/>
              </a:ext>
            </a:extLst>
          </p:cNvPr>
          <p:cNvSpPr/>
          <p:nvPr/>
        </p:nvSpPr>
        <p:spPr>
          <a:xfrm>
            <a:off x="3876675" y="2255669"/>
            <a:ext cx="2628900" cy="54506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Endorsement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C3A7335-7E35-EDB0-AD15-F4FC8F75FDF0}"/>
              </a:ext>
            </a:extLst>
          </p:cNvPr>
          <p:cNvSpPr txBox="1"/>
          <p:nvPr/>
        </p:nvSpPr>
        <p:spPr>
          <a:xfrm>
            <a:off x="3819525" y="3149296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Copy and paste the link of the signed endorsement from below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4514E39-227D-D492-9E49-458CBE0FF67C}"/>
              </a:ext>
            </a:extLst>
          </p:cNvPr>
          <p:cNvSpPr/>
          <p:nvPr/>
        </p:nvSpPr>
        <p:spPr>
          <a:xfrm>
            <a:off x="3819525" y="3858139"/>
            <a:ext cx="5314950" cy="54571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URL of signed endorsement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4C8A0E6-632B-8DCB-D865-414114B22B7F}"/>
              </a:ext>
            </a:extLst>
          </p:cNvPr>
          <p:cNvSpPr txBox="1"/>
          <p:nvPr/>
        </p:nvSpPr>
        <p:spPr>
          <a:xfrm>
            <a:off x="3819525" y="4869842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Click below to submit your form (appears only when the link is given)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A9B42F8F-58E0-7A14-1FBA-411501342D87}"/>
              </a:ext>
            </a:extLst>
          </p:cNvPr>
          <p:cNvSpPr/>
          <p:nvPr/>
        </p:nvSpPr>
        <p:spPr>
          <a:xfrm>
            <a:off x="3876675" y="5611789"/>
            <a:ext cx="2628900" cy="54506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B6E41746-4922-89C8-0D69-E968F1369A8F}"/>
              </a:ext>
            </a:extLst>
          </p:cNvPr>
          <p:cNvSpPr/>
          <p:nvPr/>
        </p:nvSpPr>
        <p:spPr>
          <a:xfrm>
            <a:off x="6505575" y="2476500"/>
            <a:ext cx="1952625" cy="130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8027EDB-AABB-E92F-E007-4EE4F99F942E}"/>
              </a:ext>
            </a:extLst>
          </p:cNvPr>
          <p:cNvSpPr txBox="1"/>
          <p:nvPr/>
        </p:nvSpPr>
        <p:spPr>
          <a:xfrm>
            <a:off x="8543925" y="2255669"/>
            <a:ext cx="2181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Creates the pdf of the form (opens in new tab)</a:t>
            </a:r>
          </a:p>
        </p:txBody>
      </p:sp>
    </p:spTree>
    <p:extLst>
      <p:ext uri="{BB962C8B-B14F-4D97-AF65-F5344CB8AC3E}">
        <p14:creationId xmlns:p14="http://schemas.microsoft.com/office/powerpoint/2010/main" xmlns="" val="50829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E288FFF-854E-439B-A29F-F460F567D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91183" y="0"/>
            <a:ext cx="589676" cy="5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67C2FF13-703A-4578-9371-61C6A807D36A}"/>
              </a:ext>
            </a:extLst>
          </p:cNvPr>
          <p:cNvSpPr/>
          <p:nvPr/>
        </p:nvSpPr>
        <p:spPr>
          <a:xfrm>
            <a:off x="2733439" y="190500"/>
            <a:ext cx="6525088" cy="15231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Jadavpur University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Application For Career Advancement Scheme (CAS)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F9B2A3-E478-47CE-A4F3-C75182CE79B2}"/>
              </a:ext>
            </a:extLst>
          </p:cNvPr>
          <p:cNvSpPr txBox="1"/>
          <p:nvPr/>
        </p:nvSpPr>
        <p:spPr>
          <a:xfrm>
            <a:off x="2285999" y="1372255"/>
            <a:ext cx="7505705" cy="5324535"/>
          </a:xfrm>
          <a:prstGeom prst="rect">
            <a:avLst/>
          </a:prstGeom>
          <a:solidFill>
            <a:schemeClr val="bg1"/>
          </a:solidFill>
          <a:ln cap="rnd">
            <a:noFill/>
            <a:beve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New Registration</a:t>
            </a:r>
          </a:p>
          <a:p>
            <a:endParaRPr lang="en-US" dirty="0"/>
          </a:p>
          <a:p>
            <a:r>
              <a:rPr lang="en-US" dirty="0"/>
              <a:t> First Name			             Last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Department			             Designation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Post Applied For			              Email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				             Confirm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1400" dirty="0"/>
              <a:t>   </a:t>
            </a:r>
          </a:p>
          <a:p>
            <a:pPr algn="r"/>
            <a:r>
              <a:rPr lang="en-US" sz="1400" dirty="0"/>
              <a:t> Back to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Sign In</a:t>
            </a:r>
          </a:p>
        </p:txBody>
      </p:sp>
      <p:sp>
        <p:nvSpPr>
          <p:cNvPr id="7" name="Rectangle: Rounded Corners 6" descr="Email">
            <a:extLst>
              <a:ext uri="{FF2B5EF4-FFF2-40B4-BE49-F238E27FC236}">
                <a16:creationId xmlns:a16="http://schemas.microsoft.com/office/drawing/2014/main" xmlns="" id="{1B2F98C1-DA77-4AF2-8B91-EB906C848E79}"/>
              </a:ext>
            </a:extLst>
          </p:cNvPr>
          <p:cNvSpPr/>
          <p:nvPr/>
        </p:nvSpPr>
        <p:spPr>
          <a:xfrm>
            <a:off x="2400296" y="2542960"/>
            <a:ext cx="2828930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First Name</a:t>
            </a:r>
          </a:p>
        </p:txBody>
      </p:sp>
      <p:sp>
        <p:nvSpPr>
          <p:cNvPr id="9" name="Rectangle: Rounded Corners 8" descr="Email">
            <a:extLst>
              <a:ext uri="{FF2B5EF4-FFF2-40B4-BE49-F238E27FC236}">
                <a16:creationId xmlns:a16="http://schemas.microsoft.com/office/drawing/2014/main" xmlns="" id="{876E5FFD-0EA3-4F75-86B7-76D14CF265DB}"/>
              </a:ext>
            </a:extLst>
          </p:cNvPr>
          <p:cNvSpPr/>
          <p:nvPr/>
        </p:nvSpPr>
        <p:spPr>
          <a:xfrm>
            <a:off x="2400296" y="3555085"/>
            <a:ext cx="2828930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Department</a:t>
            </a:r>
          </a:p>
        </p:txBody>
      </p:sp>
      <p:sp>
        <p:nvSpPr>
          <p:cNvPr id="11" name="Rectangle: Rounded Corners 10" descr="Email">
            <a:extLst>
              <a:ext uri="{FF2B5EF4-FFF2-40B4-BE49-F238E27FC236}">
                <a16:creationId xmlns:a16="http://schemas.microsoft.com/office/drawing/2014/main" xmlns="" id="{67DBF206-33AB-4954-81D1-AB40975E9618}"/>
              </a:ext>
            </a:extLst>
          </p:cNvPr>
          <p:cNvSpPr/>
          <p:nvPr/>
        </p:nvSpPr>
        <p:spPr>
          <a:xfrm>
            <a:off x="2400296" y="4567210"/>
            <a:ext cx="2828930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Name of the Post</a:t>
            </a:r>
          </a:p>
        </p:txBody>
      </p:sp>
      <p:sp>
        <p:nvSpPr>
          <p:cNvPr id="13" name="Rectangle: Rounded Corners 12" descr="Email">
            <a:extLst>
              <a:ext uri="{FF2B5EF4-FFF2-40B4-BE49-F238E27FC236}">
                <a16:creationId xmlns:a16="http://schemas.microsoft.com/office/drawing/2014/main" xmlns="" id="{800C0B13-19FD-459D-A0F8-A775FFBC8767}"/>
              </a:ext>
            </a:extLst>
          </p:cNvPr>
          <p:cNvSpPr/>
          <p:nvPr/>
        </p:nvSpPr>
        <p:spPr>
          <a:xfrm>
            <a:off x="2400296" y="5397003"/>
            <a:ext cx="2828930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xmlns="" id="{040059DE-39C3-45FE-9861-4234851BA4EF}"/>
              </a:ext>
            </a:extLst>
          </p:cNvPr>
          <p:cNvSpPr/>
          <p:nvPr/>
        </p:nvSpPr>
        <p:spPr>
          <a:xfrm>
            <a:off x="164051" y="3270426"/>
            <a:ext cx="2121948" cy="1371600"/>
          </a:xfrm>
          <a:prstGeom prst="wedgeRoundRectCallout">
            <a:avLst>
              <a:gd name="adj1" fmla="val 61624"/>
              <a:gd name="adj2" fmla="val 659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Drop Down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Assistant Prof. (Stage 2)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Assistant Prof. (Stage 3)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Associate Prof. (Stage 4)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Professor (Stage 5)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 descr="Email">
            <a:extLst>
              <a:ext uri="{FF2B5EF4-FFF2-40B4-BE49-F238E27FC236}">
                <a16:creationId xmlns:a16="http://schemas.microsoft.com/office/drawing/2014/main" xmlns="" id="{8831FD92-2EDC-432D-85A8-CA3BAD3F04F4}"/>
              </a:ext>
            </a:extLst>
          </p:cNvPr>
          <p:cNvSpPr/>
          <p:nvPr/>
        </p:nvSpPr>
        <p:spPr>
          <a:xfrm>
            <a:off x="6663842" y="2418098"/>
            <a:ext cx="2828930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Last Name</a:t>
            </a:r>
          </a:p>
        </p:txBody>
      </p:sp>
      <p:sp>
        <p:nvSpPr>
          <p:cNvPr id="18" name="Rectangle: Rounded Corners 17" descr="Email">
            <a:extLst>
              <a:ext uri="{FF2B5EF4-FFF2-40B4-BE49-F238E27FC236}">
                <a16:creationId xmlns:a16="http://schemas.microsoft.com/office/drawing/2014/main" xmlns="" id="{DC58D441-20CA-48CC-B83E-327E5E968896}"/>
              </a:ext>
            </a:extLst>
          </p:cNvPr>
          <p:cNvSpPr/>
          <p:nvPr/>
        </p:nvSpPr>
        <p:spPr>
          <a:xfrm>
            <a:off x="6663842" y="3588638"/>
            <a:ext cx="2828930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Designation</a:t>
            </a:r>
          </a:p>
        </p:txBody>
      </p:sp>
      <p:sp>
        <p:nvSpPr>
          <p:cNvPr id="19" name="Rectangle: Rounded Corners 18" descr="Email">
            <a:extLst>
              <a:ext uri="{FF2B5EF4-FFF2-40B4-BE49-F238E27FC236}">
                <a16:creationId xmlns:a16="http://schemas.microsoft.com/office/drawing/2014/main" xmlns="" id="{1A7A9649-D34B-4271-8973-4F40A844BD0C}"/>
              </a:ext>
            </a:extLst>
          </p:cNvPr>
          <p:cNvSpPr/>
          <p:nvPr/>
        </p:nvSpPr>
        <p:spPr>
          <a:xfrm>
            <a:off x="6663842" y="4631813"/>
            <a:ext cx="2828930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Email</a:t>
            </a:r>
          </a:p>
        </p:txBody>
      </p:sp>
      <p:sp>
        <p:nvSpPr>
          <p:cNvPr id="20" name="Rectangle: Rounded Corners 19" descr="Email">
            <a:extLst>
              <a:ext uri="{FF2B5EF4-FFF2-40B4-BE49-F238E27FC236}">
                <a16:creationId xmlns:a16="http://schemas.microsoft.com/office/drawing/2014/main" xmlns="" id="{FF01EA21-CA2A-4E9F-9113-010DF54E5D8A}"/>
              </a:ext>
            </a:extLst>
          </p:cNvPr>
          <p:cNvSpPr/>
          <p:nvPr/>
        </p:nvSpPr>
        <p:spPr>
          <a:xfrm>
            <a:off x="6663842" y="5393742"/>
            <a:ext cx="2828930" cy="3524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</a:p>
        </p:txBody>
      </p:sp>
      <p:sp>
        <p:nvSpPr>
          <p:cNvPr id="21" name="Rectangle: Rounded Corners 20" descr="Email">
            <a:extLst>
              <a:ext uri="{FF2B5EF4-FFF2-40B4-BE49-F238E27FC236}">
                <a16:creationId xmlns:a16="http://schemas.microsoft.com/office/drawing/2014/main" xmlns="" id="{75D8F924-6603-4D53-995D-C66B12A80DF8}"/>
              </a:ext>
            </a:extLst>
          </p:cNvPr>
          <p:cNvSpPr/>
          <p:nvPr/>
        </p:nvSpPr>
        <p:spPr>
          <a:xfrm>
            <a:off x="4376737" y="6164093"/>
            <a:ext cx="3438525" cy="352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xmlns="" id="{F79ACA25-1C2C-43CD-AB71-77DC308E7289}"/>
              </a:ext>
            </a:extLst>
          </p:cNvPr>
          <p:cNvSpPr/>
          <p:nvPr/>
        </p:nvSpPr>
        <p:spPr>
          <a:xfrm>
            <a:off x="10096500" y="3079050"/>
            <a:ext cx="1931449" cy="1371600"/>
          </a:xfrm>
          <a:prstGeom prst="wedgeRoundRectCallout">
            <a:avLst>
              <a:gd name="adj1" fmla="val -87876"/>
              <a:gd name="adj2" fmla="val 318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Drop Down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Assistant Professor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Associate Professor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Professor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008A6963-D179-4119-86A9-080804BC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64B0B0-9A52-4BF6-A2B1-3FDBF490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336" y="323665"/>
            <a:ext cx="589676" cy="5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A75D07CC-3EA5-41E2-96AF-230D7D006518}"/>
              </a:ext>
            </a:extLst>
          </p:cNvPr>
          <p:cNvSpPr/>
          <p:nvPr/>
        </p:nvSpPr>
        <p:spPr>
          <a:xfrm>
            <a:off x="0" y="97654"/>
            <a:ext cx="5969726" cy="9473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Jadavpur University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Career Advancement Scheme (CAS)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C1D8D-F5BA-44B2-807B-7AFD054E037C}"/>
              </a:ext>
            </a:extLst>
          </p:cNvPr>
          <p:cNvSpPr/>
          <p:nvPr/>
        </p:nvSpPr>
        <p:spPr>
          <a:xfrm>
            <a:off x="0" y="1251751"/>
            <a:ext cx="12192000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For Promotion of University Teachers Under CAS</a:t>
            </a:r>
          </a:p>
        </p:txBody>
      </p:sp>
      <p:sp>
        <p:nvSpPr>
          <p:cNvPr id="6" name="Rectangle: Rounded Corners 5" descr="Email">
            <a:extLst>
              <a:ext uri="{FF2B5EF4-FFF2-40B4-BE49-F238E27FC236}">
                <a16:creationId xmlns:a16="http://schemas.microsoft.com/office/drawing/2014/main" xmlns="" id="{D58F52E2-98A5-4AE3-9B31-F22CEE8FD104}"/>
              </a:ext>
            </a:extLst>
          </p:cNvPr>
          <p:cNvSpPr/>
          <p:nvPr/>
        </p:nvSpPr>
        <p:spPr>
          <a:xfrm>
            <a:off x="3267070" y="2152435"/>
            <a:ext cx="2828930" cy="352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Choose Option</a:t>
            </a:r>
          </a:p>
        </p:txBody>
      </p:sp>
      <p:sp>
        <p:nvSpPr>
          <p:cNvPr id="7" name="Rectangle: Rounded Corners 6" descr="Email">
            <a:extLst>
              <a:ext uri="{FF2B5EF4-FFF2-40B4-BE49-F238E27FC236}">
                <a16:creationId xmlns:a16="http://schemas.microsoft.com/office/drawing/2014/main" xmlns="" id="{FDD2527A-9FAD-47B1-A37C-E8E33064627E}"/>
              </a:ext>
            </a:extLst>
          </p:cNvPr>
          <p:cNvSpPr/>
          <p:nvPr/>
        </p:nvSpPr>
        <p:spPr>
          <a:xfrm>
            <a:off x="3267070" y="2693820"/>
            <a:ext cx="2828930" cy="3524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Choose Option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xmlns="" id="{EE2961E9-99D2-4096-8B90-9A50E1C0B598}"/>
              </a:ext>
            </a:extLst>
          </p:cNvPr>
          <p:cNvSpPr/>
          <p:nvPr/>
        </p:nvSpPr>
        <p:spPr>
          <a:xfrm>
            <a:off x="6838950" y="1752042"/>
            <a:ext cx="2295525" cy="1371600"/>
          </a:xfrm>
          <a:prstGeom prst="wedgeRoundRectCallout">
            <a:avLst>
              <a:gd name="adj1" fmla="val -87383"/>
              <a:gd name="adj2" fmla="val -1625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Drop Down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Assistant Prof. (Stage 1)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Assistant Prof. (Stage 2)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Assistant Prof. (Stage 3)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Associate Prof. (Stage 4)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12366BAF-13A7-4635-8A46-2C047721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xmlns="" id="{B78D0381-01FF-4BF9-B06A-BD4F048F3548}"/>
              </a:ext>
            </a:extLst>
          </p:cNvPr>
          <p:cNvSpPr/>
          <p:nvPr/>
        </p:nvSpPr>
        <p:spPr>
          <a:xfrm>
            <a:off x="9543583" y="1719725"/>
            <a:ext cx="2295525" cy="1468605"/>
          </a:xfrm>
          <a:prstGeom prst="wedgeRoundRectCallout">
            <a:avLst>
              <a:gd name="adj1" fmla="val -206470"/>
              <a:gd name="adj2" fmla="val 3107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Drop Down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Assistant Prof. (Stage 2)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Assistant Prof. (Stage 3)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Associate Prof. (Stage 4)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Professor (Stage 5)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ABE27DA-4743-4DAC-9BBD-BECF8026FC81}"/>
              </a:ext>
            </a:extLst>
          </p:cNvPr>
          <p:cNvSpPr/>
          <p:nvPr/>
        </p:nvSpPr>
        <p:spPr>
          <a:xfrm>
            <a:off x="462" y="3293984"/>
            <a:ext cx="12192000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 A : General Information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B341D69-5BCC-4273-8DFC-46788AB40ADB}"/>
              </a:ext>
            </a:extLst>
          </p:cNvPr>
          <p:cNvCxnSpPr/>
          <p:nvPr/>
        </p:nvCxnSpPr>
        <p:spPr>
          <a:xfrm>
            <a:off x="0" y="3295650"/>
            <a:ext cx="121920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747B454-A202-4665-A7D7-3FD2E744FE03}"/>
              </a:ext>
            </a:extLst>
          </p:cNvPr>
          <p:cNvSpPr txBox="1"/>
          <p:nvPr/>
        </p:nvSpPr>
        <p:spPr>
          <a:xfrm>
            <a:off x="1219293" y="1904695"/>
            <a:ext cx="6276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</a:t>
            </a:r>
          </a:p>
          <a:p>
            <a:r>
              <a:rPr lang="en-US" dirty="0"/>
              <a:t>Stage/ Designation </a:t>
            </a:r>
          </a:p>
          <a:p>
            <a:r>
              <a:rPr lang="en-US" dirty="0"/>
              <a:t>To:</a:t>
            </a:r>
          </a:p>
          <a:p>
            <a:r>
              <a:rPr lang="en-US" dirty="0"/>
              <a:t>Stage/ Designation 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xmlns="" id="{62971408-EF20-4287-96DF-D8A36798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3858541"/>
              </p:ext>
            </p:extLst>
          </p:nvPr>
        </p:nvGraphicFramePr>
        <p:xfrm>
          <a:off x="1219293" y="3798707"/>
          <a:ext cx="9553482" cy="2961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1242">
                  <a:extLst>
                    <a:ext uri="{9D8B030D-6E8A-4147-A177-3AD203B41FA5}">
                      <a16:colId xmlns:a16="http://schemas.microsoft.com/office/drawing/2014/main" xmlns="" val="2907339781"/>
                    </a:ext>
                  </a:extLst>
                </a:gridCol>
                <a:gridCol w="3258240">
                  <a:extLst>
                    <a:ext uri="{9D8B030D-6E8A-4147-A177-3AD203B41FA5}">
                      <a16:colId xmlns:a16="http://schemas.microsoft.com/office/drawing/2014/main" xmlns="" val="1016343305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xmlns="" val="3136230944"/>
                    </a:ext>
                  </a:extLst>
                </a:gridCol>
              </a:tblGrid>
              <a:tr h="2332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Sl. No.</a:t>
                      </a:r>
                      <a:endParaRPr lang="en-US" sz="1800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Topics</a:t>
                      </a:r>
                      <a:endParaRPr lang="en-US" sz="1800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Data</a:t>
                      </a:r>
                      <a:endParaRPr lang="en-US" sz="1800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966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 BLOCK LETTERS, Auto Fill (Editable)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037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Father’s Name / Mother’s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 BLOCK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638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568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Dropdown: SC/ ST/OBC-A/OBC-B/Gen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785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Department /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Auto Fill(Editable)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774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Auto Fill(Non Editable)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104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Academic Grade Pay (AGP)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0654439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01BFA8C-AC36-456A-9277-C04B38806CB1}"/>
              </a:ext>
            </a:extLst>
          </p:cNvPr>
          <p:cNvSpPr txBox="1"/>
          <p:nvPr/>
        </p:nvSpPr>
        <p:spPr>
          <a:xfrm>
            <a:off x="10278812" y="910375"/>
            <a:ext cx="19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Faculty</a:t>
            </a:r>
          </a:p>
        </p:txBody>
      </p:sp>
    </p:spTree>
    <p:extLst>
      <p:ext uri="{BB962C8B-B14F-4D97-AF65-F5344CB8AC3E}">
        <p14:creationId xmlns:p14="http://schemas.microsoft.com/office/powerpoint/2010/main" xmlns="" val="406959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64B0B0-9A52-4BF6-A2B1-3FDBF490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336" y="323665"/>
            <a:ext cx="589676" cy="5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A75D07CC-3EA5-41E2-96AF-230D7D006518}"/>
              </a:ext>
            </a:extLst>
          </p:cNvPr>
          <p:cNvSpPr/>
          <p:nvPr/>
        </p:nvSpPr>
        <p:spPr>
          <a:xfrm>
            <a:off x="0" y="97653"/>
            <a:ext cx="4572000" cy="1331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Jadavpur University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Career Advancement Scheme (CAS)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70D288-EF6E-46DA-B3B5-60FF7230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7C61-A56E-4B28-9376-FEB39FDC56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C9CA8FD-EFF9-4E17-B13C-0CBE38DC6703}"/>
              </a:ext>
            </a:extLst>
          </p:cNvPr>
          <p:cNvSpPr/>
          <p:nvPr/>
        </p:nvSpPr>
        <p:spPr>
          <a:xfrm>
            <a:off x="0" y="1251751"/>
            <a:ext cx="12192000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For Promotion of University Teachers Under CAS</a:t>
            </a: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xmlns="" id="{1C2A48C7-D41B-44B8-9D94-B3A880FAC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1210705"/>
              </p:ext>
            </p:extLst>
          </p:nvPr>
        </p:nvGraphicFramePr>
        <p:xfrm>
          <a:off x="1171668" y="1767954"/>
          <a:ext cx="9553482" cy="3129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1242">
                  <a:extLst>
                    <a:ext uri="{9D8B030D-6E8A-4147-A177-3AD203B41FA5}">
                      <a16:colId xmlns:a16="http://schemas.microsoft.com/office/drawing/2014/main" xmlns="" val="2907339781"/>
                    </a:ext>
                  </a:extLst>
                </a:gridCol>
                <a:gridCol w="3258240">
                  <a:extLst>
                    <a:ext uri="{9D8B030D-6E8A-4147-A177-3AD203B41FA5}">
                      <a16:colId xmlns:a16="http://schemas.microsoft.com/office/drawing/2014/main" xmlns="" val="1016343305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xmlns="" val="3136230944"/>
                    </a:ext>
                  </a:extLst>
                </a:gridCol>
              </a:tblGrid>
              <a:tr h="2332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Sl. No.</a:t>
                      </a:r>
                      <a:endParaRPr lang="en-US" sz="1800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Topics</a:t>
                      </a:r>
                      <a:endParaRPr lang="en-US" sz="1800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Data</a:t>
                      </a:r>
                      <a:endParaRPr lang="en-US" sz="1800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966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Last Promotion (if any)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037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Eligibility for promotion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638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for correspondence (with PIN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568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Permanent Address (with PIN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785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Mobile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Numeric 10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774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Email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Auto Fill (Editable)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10422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EF00C5-3AC9-4DAC-9290-591537C79EC0}"/>
              </a:ext>
            </a:extLst>
          </p:cNvPr>
          <p:cNvSpPr txBox="1"/>
          <p:nvPr/>
        </p:nvSpPr>
        <p:spPr>
          <a:xfrm>
            <a:off x="10278812" y="910375"/>
            <a:ext cx="19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Faculty</a:t>
            </a:r>
          </a:p>
        </p:txBody>
      </p:sp>
      <p:sp>
        <p:nvSpPr>
          <p:cNvPr id="8" name="Rectangle: Rounded Corners 7" descr="Email">
            <a:extLst>
              <a:ext uri="{FF2B5EF4-FFF2-40B4-BE49-F238E27FC236}">
                <a16:creationId xmlns:a16="http://schemas.microsoft.com/office/drawing/2014/main" xmlns="" id="{7D8153B1-71C9-48A6-A90B-21D524F71206}"/>
              </a:ext>
            </a:extLst>
          </p:cNvPr>
          <p:cNvSpPr/>
          <p:nvPr/>
        </p:nvSpPr>
        <p:spPr>
          <a:xfrm>
            <a:off x="8953500" y="5430036"/>
            <a:ext cx="1771650" cy="3524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Save and Next</a:t>
            </a:r>
          </a:p>
        </p:txBody>
      </p:sp>
    </p:spTree>
    <p:extLst>
      <p:ext uri="{BB962C8B-B14F-4D97-AF65-F5344CB8AC3E}">
        <p14:creationId xmlns:p14="http://schemas.microsoft.com/office/powerpoint/2010/main" xmlns="" val="42841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764B0B0-9A52-4BF6-A2B1-3FDBF490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336" y="323665"/>
            <a:ext cx="589676" cy="58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A75D07CC-3EA5-41E2-96AF-230D7D006518}"/>
              </a:ext>
            </a:extLst>
          </p:cNvPr>
          <p:cNvSpPr/>
          <p:nvPr/>
        </p:nvSpPr>
        <p:spPr>
          <a:xfrm>
            <a:off x="0" y="97653"/>
            <a:ext cx="4572000" cy="13318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Garamond" panose="02020404030301010803" pitchFamily="18" charset="0"/>
              </a:rPr>
              <a:t>Jadavpur University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Career Advancement Scheme (CAS)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C9CA8FD-EFF9-4E17-B13C-0CBE38DC6703}"/>
              </a:ext>
            </a:extLst>
          </p:cNvPr>
          <p:cNvSpPr/>
          <p:nvPr/>
        </p:nvSpPr>
        <p:spPr>
          <a:xfrm>
            <a:off x="0" y="1251751"/>
            <a:ext cx="12192000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For Promotion of University Teachers Under CAS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EF00C5-3AC9-4DAC-9290-591537C79EC0}"/>
              </a:ext>
            </a:extLst>
          </p:cNvPr>
          <p:cNvSpPr txBox="1"/>
          <p:nvPr/>
        </p:nvSpPr>
        <p:spPr>
          <a:xfrm>
            <a:off x="10278812" y="910375"/>
            <a:ext cx="19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Faculty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7C85CB3-1915-414B-8A93-6F78F74E18DF}"/>
              </a:ext>
            </a:extLst>
          </p:cNvPr>
          <p:cNvSpPr/>
          <p:nvPr/>
        </p:nvSpPr>
        <p:spPr>
          <a:xfrm>
            <a:off x="0" y="1703454"/>
            <a:ext cx="12192000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Part B : Academic Background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F58CF351-3B0E-4542-83E2-5095D29B1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1245841"/>
              </p:ext>
            </p:extLst>
          </p:nvPr>
        </p:nvGraphicFramePr>
        <p:xfrm>
          <a:off x="853618" y="2137907"/>
          <a:ext cx="103817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170">
                  <a:extLst>
                    <a:ext uri="{9D8B030D-6E8A-4147-A177-3AD203B41FA5}">
                      <a16:colId xmlns:a16="http://schemas.microsoft.com/office/drawing/2014/main" xmlns="" val="3043768552"/>
                    </a:ext>
                  </a:extLst>
                </a:gridCol>
                <a:gridCol w="1552426">
                  <a:extLst>
                    <a:ext uri="{9D8B030D-6E8A-4147-A177-3AD203B41FA5}">
                      <a16:colId xmlns:a16="http://schemas.microsoft.com/office/drawing/2014/main" xmlns="" val="2337375857"/>
                    </a:ext>
                  </a:extLst>
                </a:gridCol>
                <a:gridCol w="1730298">
                  <a:extLst>
                    <a:ext uri="{9D8B030D-6E8A-4147-A177-3AD203B41FA5}">
                      <a16:colId xmlns:a16="http://schemas.microsoft.com/office/drawing/2014/main" xmlns="" val="838410973"/>
                    </a:ext>
                  </a:extLst>
                </a:gridCol>
                <a:gridCol w="1730298">
                  <a:extLst>
                    <a:ext uri="{9D8B030D-6E8A-4147-A177-3AD203B41FA5}">
                      <a16:colId xmlns:a16="http://schemas.microsoft.com/office/drawing/2014/main" xmlns="" val="2137600027"/>
                    </a:ext>
                  </a:extLst>
                </a:gridCol>
                <a:gridCol w="1730298">
                  <a:extLst>
                    <a:ext uri="{9D8B030D-6E8A-4147-A177-3AD203B41FA5}">
                      <a16:colId xmlns:a16="http://schemas.microsoft.com/office/drawing/2014/main" xmlns="" val="2233464282"/>
                    </a:ext>
                  </a:extLst>
                </a:gridCol>
                <a:gridCol w="1730298">
                  <a:extLst>
                    <a:ext uri="{9D8B030D-6E8A-4147-A177-3AD203B41FA5}">
                      <a16:colId xmlns:a16="http://schemas.microsoft.com/office/drawing/2014/main" xmlns="" val="4269174630"/>
                    </a:ext>
                  </a:extLst>
                </a:gridCol>
              </a:tblGrid>
              <a:tr h="364391">
                <a:tc gridSpan="6">
                  <a:txBody>
                    <a:bodyPr/>
                    <a:lstStyle/>
                    <a:p>
                      <a:r>
                        <a:rPr lang="en-US" dirty="0"/>
                        <a:t>A. Last Academic Qualification (other than research degree(s))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60479"/>
                  </a:ext>
                </a:extLst>
              </a:tr>
              <a:tr h="6289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Degree/Certificate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 of the Board / University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Year of Passing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% of Marks Obtained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Division/ Class/ Grade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Subject(s)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475434"/>
                  </a:ext>
                </a:extLst>
              </a:tr>
              <a:tr h="364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0058252"/>
                  </a:ext>
                </a:extLst>
              </a:tr>
              <a:tr h="364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6927858"/>
                  </a:ext>
                </a:extLst>
              </a:tr>
            </a:tbl>
          </a:graphicData>
        </a:graphic>
      </p:graphicFrame>
      <p:sp>
        <p:nvSpPr>
          <p:cNvPr id="12" name="Rectangle: Rounded Corners 11" descr="Email">
            <a:extLst>
              <a:ext uri="{FF2B5EF4-FFF2-40B4-BE49-F238E27FC236}">
                <a16:creationId xmlns:a16="http://schemas.microsoft.com/office/drawing/2014/main" xmlns="" id="{326957CF-D424-45D8-859E-8475C508023C}"/>
              </a:ext>
            </a:extLst>
          </p:cNvPr>
          <p:cNvSpPr/>
          <p:nvPr/>
        </p:nvSpPr>
        <p:spPr>
          <a:xfrm>
            <a:off x="9463756" y="4220055"/>
            <a:ext cx="1771650" cy="3524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+ Add Row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xmlns="" id="{0C3B3DBB-130F-444B-83BE-ACD0D7443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7155938"/>
              </p:ext>
            </p:extLst>
          </p:nvPr>
        </p:nvGraphicFramePr>
        <p:xfrm>
          <a:off x="853618" y="4642948"/>
          <a:ext cx="10462083" cy="136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207">
                  <a:extLst>
                    <a:ext uri="{9D8B030D-6E8A-4147-A177-3AD203B41FA5}">
                      <a16:colId xmlns:a16="http://schemas.microsoft.com/office/drawing/2014/main" xmlns="" val="304376855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xmlns="" val="2337375857"/>
                    </a:ext>
                  </a:extLst>
                </a:gridCol>
                <a:gridCol w="1689780">
                  <a:extLst>
                    <a:ext uri="{9D8B030D-6E8A-4147-A177-3AD203B41FA5}">
                      <a16:colId xmlns:a16="http://schemas.microsoft.com/office/drawing/2014/main" xmlns="" val="838410973"/>
                    </a:ext>
                  </a:extLst>
                </a:gridCol>
                <a:gridCol w="2615521">
                  <a:extLst>
                    <a:ext uri="{9D8B030D-6E8A-4147-A177-3AD203B41FA5}">
                      <a16:colId xmlns:a16="http://schemas.microsoft.com/office/drawing/2014/main" xmlns="" val="2137600027"/>
                    </a:ext>
                  </a:extLst>
                </a:gridCol>
              </a:tblGrid>
              <a:tr h="364391">
                <a:tc gridSpan="4">
                  <a:txBody>
                    <a:bodyPr/>
                    <a:lstStyle/>
                    <a:p>
                      <a:r>
                        <a:rPr lang="en-US" dirty="0"/>
                        <a:t>B. Research Degrees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560479"/>
                  </a:ext>
                </a:extLst>
              </a:tr>
              <a:tr h="6289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Degree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Title of Dissertation/ Thesis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Date of Award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 of the University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9475434"/>
                  </a:ext>
                </a:extLst>
              </a:tr>
              <a:tr h="3643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DD/MM/YYYY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0058252"/>
                  </a:ext>
                </a:extLst>
              </a:tr>
            </a:tbl>
          </a:graphicData>
        </a:graphic>
      </p:graphicFrame>
      <p:sp>
        <p:nvSpPr>
          <p:cNvPr id="14" name="Rectangle: Rounded Corners 13" descr="Email">
            <a:extLst>
              <a:ext uri="{FF2B5EF4-FFF2-40B4-BE49-F238E27FC236}">
                <a16:creationId xmlns:a16="http://schemas.microsoft.com/office/drawing/2014/main" xmlns="" id="{41DA535B-DF7C-4CAD-B736-73B571F592FC}"/>
              </a:ext>
            </a:extLst>
          </p:cNvPr>
          <p:cNvSpPr/>
          <p:nvPr/>
        </p:nvSpPr>
        <p:spPr>
          <a:xfrm>
            <a:off x="9463756" y="6144352"/>
            <a:ext cx="1771650" cy="3524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+ Add Row</a:t>
            </a:r>
          </a:p>
        </p:txBody>
      </p:sp>
    </p:spTree>
    <p:extLst>
      <p:ext uri="{BB962C8B-B14F-4D97-AF65-F5344CB8AC3E}">
        <p14:creationId xmlns:p14="http://schemas.microsoft.com/office/powerpoint/2010/main" xmlns="" val="48955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477</Words>
  <Application>Microsoft Office PowerPoint</Application>
  <PresentationFormat>Custom</PresentationFormat>
  <Paragraphs>162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Sayantani Chakraborty</dc:creator>
  <cp:lastModifiedBy>Microsoft</cp:lastModifiedBy>
  <cp:revision>44</cp:revision>
  <dcterms:created xsi:type="dcterms:W3CDTF">2022-01-08T05:25:44Z</dcterms:created>
  <dcterms:modified xsi:type="dcterms:W3CDTF">2024-08-06T06:24:52Z</dcterms:modified>
</cp:coreProperties>
</file>