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70" r:id="rId11"/>
    <p:sldId id="271" r:id="rId12"/>
    <p:sldId id="273" r:id="rId13"/>
    <p:sldId id="274" r:id="rId14"/>
    <p:sldId id="272" r:id="rId15"/>
    <p:sldId id="267" r:id="rId16"/>
    <p:sldId id="269" r:id="rId17"/>
    <p:sldId id="275"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FA496E-A119-40C4-84F2-98DBBF28B322}"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987A5-ED6E-4FB0-9576-34920804A1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solidFill>
                <a:srgbClr val="1F497D"/>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5" name="Footer Placeholder 4"/>
          <p:cNvSpPr>
            <a:spLocks noGrp="1"/>
          </p:cNvSpPr>
          <p:nvPr>
            <p:ph type="ftr" sz="quarter" idx="11"/>
          </p:nvPr>
        </p:nvSpPr>
        <p:spPr/>
        <p:txBody>
          <a:bodyPr/>
          <a:lstStyle/>
          <a:p>
            <a:endParaRPr lang="en-US">
              <a:solidFill>
                <a:srgbClr val="1F497D"/>
              </a:solidFill>
            </a:endParaRPr>
          </a:p>
        </p:txBody>
      </p:sp>
      <p:sp>
        <p:nvSpPr>
          <p:cNvPr id="6" name="Slide Number Placeholder 5"/>
          <p:cNvSpPr>
            <a:spLocks noGrp="1"/>
          </p:cNvSpPr>
          <p:nvPr>
            <p:ph type="sldNum" sz="quarter" idx="12"/>
          </p:nvPr>
        </p:nvSpPr>
        <p:spPr/>
        <p:txBody>
          <a:body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US">
              <a:solidFill>
                <a:srgbClr val="1F497D"/>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a:solidFill>
                  <a:srgbClr val="1F497D"/>
                </a:solidFill>
              </a:rPr>
              <a:pPr/>
              <a:t>‹#›</a:t>
            </a:fld>
            <a:endParaRPr>
              <a:solidFill>
                <a:srgbClr val="1F497D"/>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5" name="Footer Placeholder 4"/>
          <p:cNvSpPr>
            <a:spLocks noGrp="1"/>
          </p:cNvSpPr>
          <p:nvPr>
            <p:ph type="ftr" sz="quarter" idx="11"/>
          </p:nvPr>
        </p:nvSpPr>
        <p:spPr/>
        <p:txBody>
          <a:bodyPr/>
          <a:lstStyle/>
          <a:p>
            <a:endParaRPr lang="en-US">
              <a:solidFill>
                <a:srgbClr val="1F497D"/>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r"/>
            <a:fld id="{00000000-1234-1234-1234-123412341234}" type="slidenum">
              <a:rPr lang="en-GB" smtClean="0"/>
              <a:pPr algn="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r"/>
            <a:fld id="{00000000-1234-1234-1234-123412341234}" type="slidenum">
              <a:rPr lang="en-GB" smtClean="0"/>
              <a:pPr algn="r"/>
              <a:t>‹#›</a:t>
            </a:fld>
            <a:endParaRPr lang="en-GB"/>
          </a:p>
        </p:txBody>
      </p:sp>
      <p:sp>
        <p:nvSpPr>
          <p:cNvPr id="14" name="Footer Placeholder 13"/>
          <p:cNvSpPr>
            <a:spLocks noGrp="1"/>
          </p:cNvSpPr>
          <p:nvPr>
            <p:ph type="ftr" sz="quarter" idx="12"/>
          </p:nvPr>
        </p:nvSpPr>
        <p:spPr/>
        <p:txBody>
          <a:bodyPr/>
          <a:lstStyle/>
          <a:p>
            <a:endParaRPr lang="en-US">
              <a:solidFill>
                <a:srgbClr val="1F497D"/>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5860B1-E96B-4A08-9D52-8148FF2FCEB9}" type="datetimeFigureOut">
              <a:rPr lang="en-US" smtClean="0">
                <a:solidFill>
                  <a:srgbClr val="1F497D"/>
                </a:solidFill>
              </a:rPr>
              <a:pPr/>
              <a:t>1/22/2022</a:t>
            </a:fld>
            <a:endParaRPr lang="en-US">
              <a:solidFill>
                <a:srgbClr val="1F497D"/>
              </a:solidFill>
            </a:endParaRPr>
          </a:p>
        </p:txBody>
      </p:sp>
      <p:sp>
        <p:nvSpPr>
          <p:cNvPr id="10" name="Slide Number Placeholder 9"/>
          <p:cNvSpPr>
            <a:spLocks noGrp="1"/>
          </p:cNvSpPr>
          <p:nvPr>
            <p:ph type="sldNum" sz="quarter" idx="16"/>
          </p:nvPr>
        </p:nvSpPr>
        <p:spPr/>
        <p:txBody>
          <a:bodyPr rtlCol="0"/>
          <a:lstStyle/>
          <a:p>
            <a:pPr algn="r"/>
            <a:fld id="{00000000-1234-1234-1234-123412341234}" type="slidenum">
              <a:rPr lang="en-GB" smtClean="0"/>
              <a:pPr algn="r"/>
              <a:t>‹#›</a:t>
            </a:fld>
            <a:endParaRPr lang="en-GB"/>
          </a:p>
        </p:txBody>
      </p:sp>
      <p:sp>
        <p:nvSpPr>
          <p:cNvPr id="12" name="Footer Placeholder 11"/>
          <p:cNvSpPr>
            <a:spLocks noGrp="1"/>
          </p:cNvSpPr>
          <p:nvPr>
            <p:ph type="ftr" sz="quarter" idx="17"/>
          </p:nvPr>
        </p:nvSpPr>
        <p:spPr/>
        <p:txBody>
          <a:bodyPr rtlCol="0"/>
          <a:lstStyle/>
          <a:p>
            <a:endParaRPr lang="en-US">
              <a:solidFill>
                <a:srgbClr val="1F497D"/>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5860B1-E96B-4A08-9D52-8148FF2FCEB9}" type="datetimeFigureOut">
              <a:rPr lang="en-US" smtClean="0">
                <a:solidFill>
                  <a:srgbClr val="1F497D"/>
                </a:solidFill>
              </a:rPr>
              <a:pPr/>
              <a:t>1/22/2022</a:t>
            </a:fld>
            <a:endParaRPr lang="en-US">
              <a:solidFill>
                <a:srgbClr val="1F497D"/>
              </a:solidFill>
            </a:endParaRPr>
          </a:p>
        </p:txBody>
      </p:sp>
      <p:sp>
        <p:nvSpPr>
          <p:cNvPr id="12" name="Slide Number Placeholder 11"/>
          <p:cNvSpPr>
            <a:spLocks noGrp="1"/>
          </p:cNvSpPr>
          <p:nvPr>
            <p:ph type="sldNum" sz="quarter" idx="16"/>
          </p:nvPr>
        </p:nvSpPr>
        <p:spPr/>
        <p:txBody>
          <a:bodyPr rtlCol="0"/>
          <a:lstStyle/>
          <a:p>
            <a:pPr algn="r"/>
            <a:fld id="{00000000-1234-1234-1234-123412341234}" type="slidenum">
              <a:rPr lang="en-GB" smtClean="0"/>
              <a:pPr algn="r"/>
              <a:t>‹#›</a:t>
            </a:fld>
            <a:endParaRPr lang="en-GB"/>
          </a:p>
        </p:txBody>
      </p:sp>
      <p:sp>
        <p:nvSpPr>
          <p:cNvPr id="14" name="Footer Placeholder 13"/>
          <p:cNvSpPr>
            <a:spLocks noGrp="1"/>
          </p:cNvSpPr>
          <p:nvPr>
            <p:ph type="ftr" sz="quarter" idx="17"/>
          </p:nvPr>
        </p:nvSpPr>
        <p:spPr/>
        <p:txBody>
          <a:bodyPr rtlCol="0"/>
          <a:lstStyle/>
          <a:p>
            <a:endParaRPr lang="en-US">
              <a:solidFill>
                <a:srgbClr val="1F497D"/>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4" name="Footer Placeholder 3"/>
          <p:cNvSpPr>
            <a:spLocks noGrp="1"/>
          </p:cNvSpPr>
          <p:nvPr>
            <p:ph type="ftr" sz="quarter" idx="11"/>
          </p:nvPr>
        </p:nvSpPr>
        <p:spPr/>
        <p:txBody>
          <a:bodyPr/>
          <a:lstStyle/>
          <a:p>
            <a:endParaRPr lang="en-US">
              <a:solidFill>
                <a:srgbClr val="1F497D"/>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3" name="Footer Placeholder 2"/>
          <p:cNvSpPr>
            <a:spLocks noGrp="1"/>
          </p:cNvSpPr>
          <p:nvPr>
            <p:ph type="ftr" sz="quarter" idx="11"/>
          </p:nvPr>
        </p:nvSpPr>
        <p:spPr/>
        <p:txBody>
          <a:bodyPr/>
          <a:lstStyle/>
          <a:p>
            <a:endParaRPr lang="en-US">
              <a:solidFill>
                <a:srgbClr val="1F497D"/>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lgn="r"/>
            <a:fld id="{00000000-1234-1234-1234-123412341234}" type="slidenum">
              <a:rPr lang="en-GB" smtClean="0"/>
              <a:pPr algn="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5860B1-E96B-4A08-9D52-8148FF2FCEB9}" type="datetimeFigureOut">
              <a:rPr lang="en-US" smtClean="0">
                <a:solidFill>
                  <a:srgbClr val="1F497D"/>
                </a:solidFill>
              </a:rPr>
              <a:pPr/>
              <a:t>1/22/2022</a:t>
            </a:fld>
            <a:endParaRPr lang="en-US">
              <a:solidFill>
                <a:srgbClr val="1F497D"/>
              </a:solidFill>
            </a:endParaRPr>
          </a:p>
        </p:txBody>
      </p:sp>
      <p:sp>
        <p:nvSpPr>
          <p:cNvPr id="6" name="Footer Placeholder 5"/>
          <p:cNvSpPr>
            <a:spLocks noGrp="1"/>
          </p:cNvSpPr>
          <p:nvPr>
            <p:ph type="ftr" sz="quarter" idx="11"/>
          </p:nvPr>
        </p:nvSpPr>
        <p:spPr/>
        <p:txBody>
          <a:bodyPr/>
          <a:lstStyle/>
          <a:p>
            <a:endParaRPr lang="en-US">
              <a:solidFill>
                <a:srgbClr val="1F497D"/>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lgn="r"/>
            <a:fld id="{00000000-1234-1234-1234-123412341234}" type="slidenum">
              <a:rPr lang="en-GB" smtClean="0"/>
              <a:pPr algn="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5860B1-E96B-4A08-9D52-8148FF2FCEB9}" type="datetimeFigureOut">
              <a:rPr lang="en-US" smtClean="0">
                <a:solidFill>
                  <a:srgbClr val="1F497D"/>
                </a:solidFill>
              </a:rPr>
              <a:pPr/>
              <a:t>1/22/2022</a:t>
            </a:fld>
            <a:endParaRPr lang="en-US">
              <a:solidFill>
                <a:srgbClr val="1F497D"/>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r"/>
            <a:fld id="{00000000-1234-1234-1234-123412341234}" type="slidenum">
              <a:rPr lang="en-GB" smtClean="0"/>
              <a:pPr algn="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endParaRPr lang="en-US">
              <a:solidFill>
                <a:srgbClr val="1F497D"/>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buClr>
                <a:srgbClr val="000000"/>
              </a:buClr>
              <a:buFont typeface="Arial"/>
              <a:buNone/>
            </a:pPr>
            <a:fld id="{4C5860B1-E96B-4A08-9D52-8148FF2FCEB9}" type="datetimeFigureOut">
              <a:rPr lang="en-US" kern="0" smtClean="0">
                <a:solidFill>
                  <a:srgbClr val="1F497D"/>
                </a:solidFill>
                <a:latin typeface="Arial"/>
                <a:cs typeface="Arial"/>
                <a:sym typeface="Arial"/>
              </a:rPr>
              <a:pPr>
                <a:buClr>
                  <a:srgbClr val="000000"/>
                </a:buClr>
                <a:buFont typeface="Arial"/>
                <a:buNone/>
              </a:pPr>
              <a:t>1/22/2022</a:t>
            </a:fld>
            <a:endParaRPr lang="en-US" kern="0">
              <a:solidFill>
                <a:srgbClr val="1F497D"/>
              </a:solidFill>
              <a:latin typeface="Arial"/>
              <a:cs typeface="Arial"/>
              <a:sym typeface="Aria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buClr>
                <a:srgbClr val="000000"/>
              </a:buClr>
              <a:buFont typeface="Arial"/>
              <a:buNone/>
            </a:pPr>
            <a:endParaRPr lang="en-US" kern="0">
              <a:solidFill>
                <a:srgbClr val="1F497D"/>
              </a:solidFill>
              <a:latin typeface="Arial"/>
              <a:cs typeface="Arial"/>
              <a:sym typeface="Aria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r">
              <a:buClr>
                <a:srgbClr val="000000"/>
              </a:buClr>
              <a:buFont typeface="Arial"/>
              <a:buNone/>
            </a:pPr>
            <a:fld id="{00000000-1234-1234-1234-123412341234}" type="slidenum">
              <a:rPr lang="en-GB" kern="0" smtClean="0">
                <a:sym typeface="Arial"/>
              </a:rPr>
              <a:pPr algn="r">
                <a:buClr>
                  <a:srgbClr val="000000"/>
                </a:buClr>
                <a:buFont typeface="Arial"/>
                <a:buNone/>
              </a:pPr>
              <a:t>‹#›</a:t>
            </a:fld>
            <a:endParaRPr lang="en-GB" kern="0">
              <a:sym typeface="Arial"/>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8347" y="457200"/>
            <a:ext cx="8935655" cy="4343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2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Project on Logistic Regression</a:t>
            </a:r>
            <a:r>
              <a:rPr lang="en-GB" sz="3200" b="1" dirty="0" smtClean="0">
                <a:solidFill>
                  <a:srgbClr val="FF0000"/>
                </a:solidFill>
                <a:latin typeface="Arial" pitchFamily="34" charset="0"/>
                <a:ea typeface="Montserrat"/>
                <a:cs typeface="Arial" pitchFamily="34" charset="0"/>
                <a:sym typeface="Montserrat"/>
              </a:rPr>
              <a:t/>
            </a:r>
            <a:br>
              <a:rPr lang="en-GB" sz="3200" b="1" dirty="0" smtClean="0">
                <a:solidFill>
                  <a:srgbClr val="FF0000"/>
                </a:solidFill>
                <a:latin typeface="Arial" pitchFamily="34" charset="0"/>
                <a:ea typeface="Montserrat"/>
                <a:cs typeface="Arial" pitchFamily="34" charset="0"/>
                <a:sym typeface="Montserrat"/>
              </a:rPr>
            </a:br>
            <a:r>
              <a:rPr lang="en-GB" sz="3200" b="1" dirty="0" smtClean="0">
                <a:solidFill>
                  <a:srgbClr val="FF0000"/>
                </a:solidFill>
                <a:latin typeface="Arial" pitchFamily="34" charset="0"/>
                <a:ea typeface="Montserrat"/>
                <a:cs typeface="Arial" pitchFamily="34" charset="0"/>
                <a:sym typeface="Montserrat"/>
              </a:rPr>
              <a:t/>
            </a:r>
            <a:br>
              <a:rPr lang="en-GB" sz="3200" b="1" dirty="0" smtClean="0">
                <a:solidFill>
                  <a:srgbClr val="FF0000"/>
                </a:solidFill>
                <a:latin typeface="Arial" pitchFamily="34" charset="0"/>
                <a:ea typeface="Montserrat"/>
                <a:cs typeface="Arial" pitchFamily="34" charset="0"/>
                <a:sym typeface="Montserrat"/>
              </a:rPr>
            </a:br>
            <a:r>
              <a:rPr lang="en-GB" sz="3200" b="1" dirty="0" smtClean="0">
                <a:solidFill>
                  <a:srgbClr val="FF0000"/>
                </a:solidFill>
                <a:latin typeface="Arial" pitchFamily="34" charset="0"/>
                <a:ea typeface="Montserrat"/>
                <a:cs typeface="Arial" pitchFamily="34" charset="0"/>
                <a:sym typeface="Montserrat"/>
              </a:rPr>
              <a:t>       </a:t>
            </a:r>
            <a:r>
              <a:rPr lang="en-GB" sz="24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Company Bankruptcy Prediction</a:t>
            </a:r>
            <a:r>
              <a:rPr lang="en-US" sz="3200" b="1" dirty="0" smtClean="0">
                <a:solidFill>
                  <a:schemeClr val="tx2">
                    <a:lumMod val="50000"/>
                  </a:schemeClr>
                </a:solidFill>
                <a:latin typeface="+mn-lt"/>
                <a:ea typeface="Montserrat"/>
                <a:cs typeface="Montserrat"/>
                <a:sym typeface="Montserrat"/>
              </a:rPr>
              <a:t/>
            </a:r>
            <a:br>
              <a:rPr lang="en-US" sz="3200" b="1" dirty="0" smtClean="0">
                <a:solidFill>
                  <a:schemeClr val="tx2">
                    <a:lumMod val="50000"/>
                  </a:schemeClr>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r>
            <a:br>
              <a:rPr lang="en-US" sz="3200" b="1" dirty="0" smtClean="0">
                <a:solidFill>
                  <a:schemeClr val="accent2"/>
                </a:solidFill>
                <a:latin typeface="+mn-lt"/>
                <a:ea typeface="Montserrat"/>
                <a:cs typeface="Montserrat"/>
                <a:sym typeface="Montserrat"/>
              </a:rPr>
            </a:br>
            <a:r>
              <a:rPr lang="en-US" sz="3200" b="1" dirty="0" smtClean="0">
                <a:solidFill>
                  <a:schemeClr val="accent2"/>
                </a:solidFill>
                <a:latin typeface="+mn-lt"/>
                <a:ea typeface="Montserrat"/>
                <a:cs typeface="Montserrat"/>
                <a:sym typeface="Montserrat"/>
              </a:rPr>
              <a:t>                </a:t>
            </a:r>
            <a:r>
              <a:rPr lang="en-US" sz="1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Work done by- Sunil Kumar</a:t>
            </a:r>
            <a:endParaRPr sz="1800" b="1" dirty="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Imbalanced Dataset</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p:txBody>
          <a:bodyPr/>
          <a:lstStyle/>
          <a:p>
            <a:pPr>
              <a:buNone/>
            </a:pPr>
            <a:r>
              <a:rPr lang="en-US" sz="1800" b="1" dirty="0" smtClean="0">
                <a:latin typeface="Arial" pitchFamily="34" charset="0"/>
                <a:cs typeface="Arial" pitchFamily="34" charset="0"/>
              </a:rPr>
              <a:t>The number of observations belonging to one class is significantly</a:t>
            </a:r>
          </a:p>
          <a:p>
            <a:pPr>
              <a:buNone/>
            </a:pPr>
            <a:r>
              <a:rPr lang="en-US" sz="1800" b="1" dirty="0" smtClean="0">
                <a:latin typeface="Arial" pitchFamily="34" charset="0"/>
                <a:cs typeface="Arial" pitchFamily="34" charset="0"/>
              </a:rPr>
              <a:t>lower  than those belonging to the other classes.</a:t>
            </a:r>
          </a:p>
          <a:p>
            <a:pPr>
              <a:buNone/>
            </a:pP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Fraudulent transactions in banks, identification of rare diseases or in this case of bankrupt company or not etc. In this situation, the predictive model developed using conventional machine learning algorithms could be biased and inaccurate.</a:t>
            </a:r>
          </a:p>
          <a:p>
            <a:pPr>
              <a:buNone/>
            </a:pP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This happens because Machine Learning Algorithms are usually designed to improve accuracy by reducing the error. Thus, they do not take into account the class distribution / proportion or balance of classes.</a:t>
            </a:r>
          </a:p>
          <a:p>
            <a:pPr algn="just">
              <a:buNone/>
            </a:pPr>
            <a:endParaRPr lang="en-US" sz="1800" b="1"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Imbalanced Dataset</a:t>
            </a:r>
            <a:endParaRPr lang="en-US" sz="2000" dirty="0"/>
          </a:p>
        </p:txBody>
      </p:sp>
      <p:sp>
        <p:nvSpPr>
          <p:cNvPr id="3" name="Text Placeholder 2"/>
          <p:cNvSpPr>
            <a:spLocks noGrp="1"/>
          </p:cNvSpPr>
          <p:nvPr>
            <p:ph type="body" idx="1"/>
          </p:nvPr>
        </p:nvSpPr>
        <p:spPr/>
        <p:txBody>
          <a:bodyPr/>
          <a:lstStyle/>
          <a:p>
            <a:pPr>
              <a:buNone/>
            </a:pPr>
            <a:r>
              <a:rPr lang="en-US" sz="1800" b="1" dirty="0" smtClean="0">
                <a:latin typeface="Arial" pitchFamily="34" charset="0"/>
                <a:cs typeface="Arial" pitchFamily="34" charset="0"/>
              </a:rPr>
              <a:t>Imbalanced dataset resembling techniques:</a:t>
            </a:r>
          </a:p>
          <a:p>
            <a:pPr>
              <a:buNone/>
            </a:pPr>
            <a:r>
              <a:rPr lang="en-US" sz="1800" b="1" dirty="0" smtClean="0">
                <a:latin typeface="Arial" pitchFamily="34" charset="0"/>
                <a:cs typeface="Arial" pitchFamily="34" charset="0"/>
              </a:rPr>
              <a:t>Random Under sampling.</a:t>
            </a:r>
          </a:p>
          <a:p>
            <a:pPr>
              <a:buNone/>
            </a:pPr>
            <a:r>
              <a:rPr lang="en-US" sz="1800" b="1" dirty="0" smtClean="0">
                <a:latin typeface="Arial" pitchFamily="34" charset="0"/>
                <a:cs typeface="Arial" pitchFamily="34" charset="0"/>
              </a:rPr>
              <a:t>Random Over sampling.</a:t>
            </a:r>
          </a:p>
          <a:p>
            <a:pPr>
              <a:buNone/>
            </a:pPr>
            <a:r>
              <a:rPr lang="en-US" sz="1800" b="1" dirty="0" smtClean="0">
                <a:latin typeface="Arial" pitchFamily="34" charset="0"/>
                <a:cs typeface="Arial" pitchFamily="34" charset="0"/>
              </a:rPr>
              <a:t>SMOT(Synthetic Minority Oversampling Technique.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Techniques and accuracies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152400" y="1536632"/>
            <a:ext cx="8839200" cy="5168968"/>
          </a:xfrm>
        </p:spPr>
        <p:txBody>
          <a:bodyPr/>
          <a:lstStyle/>
          <a:p>
            <a:pPr>
              <a:buNone/>
            </a:pPr>
            <a:r>
              <a:rPr lang="en-US" sz="1800" b="1" dirty="0" smtClean="0">
                <a:solidFill>
                  <a:schemeClr val="tx2">
                    <a:lumMod val="75000"/>
                  </a:schemeClr>
                </a:solidFill>
                <a:latin typeface="Arial" pitchFamily="34" charset="0"/>
                <a:cs typeface="Arial" pitchFamily="34" charset="0"/>
              </a:rPr>
              <a:t>1</a:t>
            </a:r>
            <a:r>
              <a:rPr lang="en-US" sz="1800" b="1" baseline="30000" dirty="0" smtClean="0">
                <a:solidFill>
                  <a:schemeClr val="tx2">
                    <a:lumMod val="75000"/>
                  </a:schemeClr>
                </a:solidFill>
                <a:latin typeface="Arial" pitchFamily="34" charset="0"/>
                <a:cs typeface="Arial" pitchFamily="34" charset="0"/>
              </a:rPr>
              <a:t>ST</a:t>
            </a:r>
            <a:r>
              <a:rPr lang="en-US" sz="1800" b="1" dirty="0" smtClean="0">
                <a:solidFill>
                  <a:schemeClr val="tx2">
                    <a:lumMod val="75000"/>
                  </a:schemeClr>
                </a:solidFill>
                <a:latin typeface="Arial" pitchFamily="34" charset="0"/>
                <a:cs typeface="Arial" pitchFamily="34" charset="0"/>
              </a:rPr>
              <a:t> Approach- Resembling-Minority Accuracies</a:t>
            </a:r>
          </a:p>
          <a:p>
            <a:pPr>
              <a:buNone/>
            </a:pPr>
            <a:endParaRPr lang="en-US" sz="1800" b="1" dirty="0" smtClean="0">
              <a:solidFill>
                <a:schemeClr val="tx2">
                  <a:lumMod val="75000"/>
                </a:schemeClr>
              </a:solidFill>
              <a:latin typeface="Arial" pitchFamily="34" charset="0"/>
              <a:cs typeface="Arial" pitchFamily="34" charset="0"/>
            </a:endParaRPr>
          </a:p>
          <a:p>
            <a:pPr>
              <a:buNone/>
            </a:pPr>
            <a:endParaRPr lang="en-US" dirty="0" smtClean="0"/>
          </a:p>
        </p:txBody>
      </p:sp>
      <p:pic>
        <p:nvPicPr>
          <p:cNvPr id="2051" name="Picture 3"/>
          <p:cNvPicPr>
            <a:picLocks noChangeAspect="1" noChangeArrowheads="1"/>
          </p:cNvPicPr>
          <p:nvPr/>
        </p:nvPicPr>
        <p:blipFill>
          <a:blip r:embed="rId2" cstate="print"/>
          <a:srcRect/>
          <a:stretch>
            <a:fillRect/>
          </a:stretch>
        </p:blipFill>
        <p:spPr bwMode="auto">
          <a:xfrm>
            <a:off x="152401" y="2222696"/>
            <a:ext cx="4114800" cy="2806504"/>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24400" y="2209800"/>
            <a:ext cx="4038600" cy="838200"/>
          </a:xfrm>
          <a:prstGeom prst="rect">
            <a:avLst/>
          </a:prstGeom>
          <a:noFill/>
          <a:ln w="9525">
            <a:noFill/>
            <a:miter lim="800000"/>
            <a:headEnd/>
            <a:tailEnd/>
          </a:ln>
        </p:spPr>
      </p:pic>
      <p:pic>
        <p:nvPicPr>
          <p:cNvPr id="2055" name="Picture 7"/>
          <p:cNvPicPr>
            <a:picLocks noChangeAspect="1" noChangeArrowheads="1"/>
          </p:cNvPicPr>
          <p:nvPr/>
        </p:nvPicPr>
        <p:blipFill>
          <a:blip r:embed="rId4" cstate="print"/>
          <a:srcRect/>
          <a:stretch>
            <a:fillRect/>
          </a:stretch>
        </p:blipFill>
        <p:spPr bwMode="auto">
          <a:xfrm>
            <a:off x="4724400" y="3124200"/>
            <a:ext cx="4038600" cy="862818"/>
          </a:xfrm>
          <a:prstGeom prst="rect">
            <a:avLst/>
          </a:prstGeom>
          <a:noFill/>
          <a:ln w="9525">
            <a:noFill/>
            <a:miter lim="800000"/>
            <a:headEnd/>
            <a:tailEnd/>
          </a:ln>
        </p:spPr>
      </p:pic>
      <p:pic>
        <p:nvPicPr>
          <p:cNvPr id="2056" name="Picture 8"/>
          <p:cNvPicPr>
            <a:picLocks noChangeAspect="1" noChangeArrowheads="1"/>
          </p:cNvPicPr>
          <p:nvPr/>
        </p:nvPicPr>
        <p:blipFill>
          <a:blip r:embed="rId5" cstate="print"/>
          <a:srcRect/>
          <a:stretch>
            <a:fillRect/>
          </a:stretch>
        </p:blipFill>
        <p:spPr bwMode="auto">
          <a:xfrm>
            <a:off x="152400" y="5943600"/>
            <a:ext cx="4114800" cy="838200"/>
          </a:xfrm>
          <a:prstGeom prst="rect">
            <a:avLst/>
          </a:prstGeom>
          <a:noFill/>
          <a:ln w="9525">
            <a:noFill/>
            <a:miter lim="800000"/>
            <a:headEnd/>
            <a:tailEnd/>
          </a:ln>
        </p:spPr>
      </p:pic>
      <p:pic>
        <p:nvPicPr>
          <p:cNvPr id="2057" name="Picture 9"/>
          <p:cNvPicPr>
            <a:picLocks noChangeAspect="1" noChangeArrowheads="1"/>
          </p:cNvPicPr>
          <p:nvPr/>
        </p:nvPicPr>
        <p:blipFill>
          <a:blip r:embed="rId6" cstate="print"/>
          <a:srcRect/>
          <a:stretch>
            <a:fillRect/>
          </a:stretch>
        </p:blipFill>
        <p:spPr bwMode="auto">
          <a:xfrm>
            <a:off x="152400" y="5071988"/>
            <a:ext cx="4114800" cy="795412"/>
          </a:xfrm>
          <a:prstGeom prst="rect">
            <a:avLst/>
          </a:prstGeom>
          <a:noFill/>
          <a:ln w="9525">
            <a:noFill/>
            <a:miter lim="800000"/>
            <a:headEnd/>
            <a:tailEnd/>
          </a:ln>
        </p:spPr>
      </p:pic>
      <p:pic>
        <p:nvPicPr>
          <p:cNvPr id="2058" name="Picture 10"/>
          <p:cNvPicPr>
            <a:picLocks noChangeAspect="1" noChangeArrowheads="1"/>
          </p:cNvPicPr>
          <p:nvPr/>
        </p:nvPicPr>
        <p:blipFill>
          <a:blip r:embed="rId7" cstate="print"/>
          <a:srcRect/>
          <a:stretch>
            <a:fillRect/>
          </a:stretch>
        </p:blipFill>
        <p:spPr bwMode="auto">
          <a:xfrm>
            <a:off x="4724400" y="4038600"/>
            <a:ext cx="4038600" cy="12191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Techniques and accuracies continued..</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152400" y="1536632"/>
            <a:ext cx="8839200" cy="5168968"/>
          </a:xfrm>
        </p:spPr>
        <p:txBody>
          <a:bodyPr/>
          <a:lstStyle/>
          <a:p>
            <a:pPr>
              <a:buNone/>
            </a:pPr>
            <a:r>
              <a:rPr lang="en-US" sz="1800" b="1" baseline="30000" dirty="0" smtClean="0">
                <a:solidFill>
                  <a:schemeClr val="tx2">
                    <a:lumMod val="75000"/>
                  </a:schemeClr>
                </a:solidFill>
                <a:latin typeface="Arial" pitchFamily="34" charset="0"/>
                <a:cs typeface="Arial" pitchFamily="34" charset="0"/>
              </a:rPr>
              <a:t>2nd</a:t>
            </a:r>
            <a:r>
              <a:rPr lang="en-US" sz="1800" b="1" dirty="0" smtClean="0">
                <a:solidFill>
                  <a:schemeClr val="tx2">
                    <a:lumMod val="75000"/>
                  </a:schemeClr>
                </a:solidFill>
                <a:latin typeface="Arial" pitchFamily="34" charset="0"/>
                <a:cs typeface="Arial" pitchFamily="34" charset="0"/>
              </a:rPr>
              <a:t>  Approach- SMOT Accuracies</a:t>
            </a:r>
          </a:p>
          <a:p>
            <a:pPr>
              <a:buNone/>
            </a:pPr>
            <a:endParaRPr lang="en-US" sz="1800" b="1" dirty="0" smtClean="0">
              <a:solidFill>
                <a:schemeClr val="tx2">
                  <a:lumMod val="75000"/>
                </a:schemeClr>
              </a:solidFill>
              <a:latin typeface="Arial" pitchFamily="34" charset="0"/>
              <a:cs typeface="Arial" pitchFamily="34" charset="0"/>
            </a:endParaRPr>
          </a:p>
          <a:p>
            <a:pPr>
              <a:buNone/>
            </a:pPr>
            <a:endParaRPr lang="en-US" dirty="0" smtClean="0"/>
          </a:p>
        </p:txBody>
      </p:sp>
      <p:pic>
        <p:nvPicPr>
          <p:cNvPr id="2051" name="Picture 3"/>
          <p:cNvPicPr>
            <a:picLocks noChangeAspect="1" noChangeArrowheads="1"/>
          </p:cNvPicPr>
          <p:nvPr/>
        </p:nvPicPr>
        <p:blipFill>
          <a:blip r:embed="rId2" cstate="print"/>
          <a:srcRect/>
          <a:stretch>
            <a:fillRect/>
          </a:stretch>
        </p:blipFill>
        <p:spPr bwMode="auto">
          <a:xfrm>
            <a:off x="152400" y="2222696"/>
            <a:ext cx="3953973" cy="2806504"/>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800600" y="2286000"/>
            <a:ext cx="3733800" cy="685800"/>
          </a:xfrm>
          <a:prstGeom prst="rect">
            <a:avLst/>
          </a:prstGeom>
          <a:noFill/>
          <a:ln w="9525">
            <a:noFill/>
            <a:miter lim="800000"/>
            <a:headEnd/>
            <a:tailEnd/>
          </a:ln>
        </p:spPr>
      </p:pic>
      <p:pic>
        <p:nvPicPr>
          <p:cNvPr id="38914" name="Picture 2"/>
          <p:cNvPicPr>
            <a:picLocks noChangeAspect="1" noChangeArrowheads="1"/>
          </p:cNvPicPr>
          <p:nvPr/>
        </p:nvPicPr>
        <p:blipFill>
          <a:blip r:embed="rId4" cstate="print"/>
          <a:srcRect/>
          <a:stretch>
            <a:fillRect/>
          </a:stretch>
        </p:blipFill>
        <p:spPr bwMode="auto">
          <a:xfrm>
            <a:off x="4800600" y="4038600"/>
            <a:ext cx="3733800" cy="1295400"/>
          </a:xfrm>
          <a:prstGeom prst="rect">
            <a:avLst/>
          </a:prstGeom>
          <a:noFill/>
          <a:ln w="9525">
            <a:noFill/>
            <a:miter lim="800000"/>
            <a:headEnd/>
            <a:tailEnd/>
          </a:ln>
        </p:spPr>
      </p:pic>
      <p:pic>
        <p:nvPicPr>
          <p:cNvPr id="38915" name="Picture 3"/>
          <p:cNvPicPr>
            <a:picLocks noChangeAspect="1" noChangeArrowheads="1"/>
          </p:cNvPicPr>
          <p:nvPr/>
        </p:nvPicPr>
        <p:blipFill>
          <a:blip r:embed="rId5" cstate="print"/>
          <a:srcRect/>
          <a:stretch>
            <a:fillRect/>
          </a:stretch>
        </p:blipFill>
        <p:spPr bwMode="auto">
          <a:xfrm>
            <a:off x="152400" y="5105400"/>
            <a:ext cx="3962400" cy="762000"/>
          </a:xfrm>
          <a:prstGeom prst="rect">
            <a:avLst/>
          </a:prstGeom>
          <a:noFill/>
          <a:ln w="9525">
            <a:noFill/>
            <a:miter lim="800000"/>
            <a:headEnd/>
            <a:tailEnd/>
          </a:ln>
        </p:spPr>
      </p:pic>
      <p:pic>
        <p:nvPicPr>
          <p:cNvPr id="38916" name="Picture 4"/>
          <p:cNvPicPr>
            <a:picLocks noChangeAspect="1" noChangeArrowheads="1"/>
          </p:cNvPicPr>
          <p:nvPr/>
        </p:nvPicPr>
        <p:blipFill>
          <a:blip r:embed="rId6" cstate="print"/>
          <a:srcRect/>
          <a:stretch>
            <a:fillRect/>
          </a:stretch>
        </p:blipFill>
        <p:spPr bwMode="auto">
          <a:xfrm>
            <a:off x="152400" y="5943600"/>
            <a:ext cx="3962400" cy="838200"/>
          </a:xfrm>
          <a:prstGeom prst="rect">
            <a:avLst/>
          </a:prstGeom>
          <a:noFill/>
          <a:ln w="9525">
            <a:noFill/>
            <a:miter lim="800000"/>
            <a:headEnd/>
            <a:tailEnd/>
          </a:ln>
        </p:spPr>
      </p:pic>
      <p:pic>
        <p:nvPicPr>
          <p:cNvPr id="38917" name="Picture 5"/>
          <p:cNvPicPr>
            <a:picLocks noChangeAspect="1" noChangeArrowheads="1"/>
          </p:cNvPicPr>
          <p:nvPr/>
        </p:nvPicPr>
        <p:blipFill>
          <a:blip r:embed="rId7" cstate="print"/>
          <a:srcRect/>
          <a:stretch>
            <a:fillRect/>
          </a:stretch>
        </p:blipFill>
        <p:spPr bwMode="auto">
          <a:xfrm>
            <a:off x="4800600" y="3048001"/>
            <a:ext cx="3733800" cy="914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4800"/>
            <a:ext cx="8520600" cy="762001"/>
          </a:xfrm>
        </p:spPr>
        <p:txBody>
          <a:bodyPr/>
          <a:lstStyle/>
          <a:p>
            <a:r>
              <a:rPr lang="en-US" sz="2000" b="1" dirty="0" smtClean="0">
                <a:solidFill>
                  <a:srgbClr val="FF0000"/>
                </a:solidFill>
                <a:latin typeface="Arial" pitchFamily="34" charset="0"/>
                <a:cs typeface="Arial" pitchFamily="34" charset="0"/>
              </a:rPr>
              <a:t>Model Calibration</a:t>
            </a:r>
            <a:r>
              <a:rPr lang="en-US" b="1" dirty="0" smtClean="0">
                <a:latin typeface="Arial" pitchFamily="34" charset="0"/>
                <a:cs typeface="Arial" pitchFamily="34" charset="0"/>
              </a:rPr>
              <a:t/>
            </a:r>
            <a:br>
              <a:rPr lang="en-US" b="1" dirty="0" smtClean="0">
                <a:latin typeface="Arial" pitchFamily="34" charset="0"/>
                <a:cs typeface="Arial" pitchFamily="34" charset="0"/>
              </a:rPr>
            </a:br>
            <a:endParaRPr lang="en-US" dirty="0"/>
          </a:p>
        </p:txBody>
      </p:sp>
      <p:sp>
        <p:nvSpPr>
          <p:cNvPr id="3" name="Text Placeholder 2"/>
          <p:cNvSpPr>
            <a:spLocks noGrp="1"/>
          </p:cNvSpPr>
          <p:nvPr>
            <p:ph type="body" idx="1"/>
          </p:nvPr>
        </p:nvSpPr>
        <p:spPr>
          <a:xfrm>
            <a:off x="0" y="1536632"/>
            <a:ext cx="9144000" cy="5321367"/>
          </a:xfrm>
        </p:spPr>
        <p:txBody>
          <a:bodyPr/>
          <a:lstStyle/>
          <a:p>
            <a:pPr>
              <a:buNone/>
            </a:pPr>
            <a:r>
              <a:rPr lang="en-US" sz="1800" b="1" dirty="0" smtClean="0">
                <a:latin typeface="Arial" pitchFamily="34" charset="0"/>
                <a:cs typeface="Arial" pitchFamily="34" charset="0"/>
              </a:rPr>
              <a:t>1)Predicted probabilities that match the expected distribution of probabilities for each class are referred to as Calibrated.</a:t>
            </a:r>
          </a:p>
          <a:p>
            <a:pPr>
              <a:buNone/>
            </a:pPr>
            <a:r>
              <a:rPr lang="en-US" sz="1800" b="1" dirty="0" smtClean="0">
                <a:latin typeface="Arial" pitchFamily="34" charset="0"/>
                <a:cs typeface="Arial" pitchFamily="34" charset="0"/>
              </a:rPr>
              <a:t>2)comparison of the actual output and the expected output given by a model.</a:t>
            </a:r>
          </a:p>
          <a:p>
            <a:pPr>
              <a:buNone/>
            </a:pPr>
            <a:r>
              <a:rPr lang="en-US" sz="1800" b="1" dirty="0" smtClean="0">
                <a:latin typeface="Arial" pitchFamily="34" charset="0"/>
                <a:cs typeface="Arial" pitchFamily="34" charset="0"/>
              </a:rPr>
              <a:t>3) Assuring reliable benchmarks and results.</a:t>
            </a:r>
          </a:p>
          <a:p>
            <a:pPr>
              <a:buNone/>
            </a:pP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              </a:t>
            </a:r>
            <a:r>
              <a:rPr lang="en-US" sz="1800" b="1" dirty="0" smtClean="0">
                <a:solidFill>
                  <a:srgbClr val="FF0000"/>
                </a:solidFill>
                <a:latin typeface="Arial" pitchFamily="34" charset="0"/>
                <a:cs typeface="Arial" pitchFamily="34" charset="0"/>
              </a:rPr>
              <a:t>Sigmoid                                                         Isotonic</a:t>
            </a:r>
          </a:p>
          <a:p>
            <a:pPr>
              <a:buNone/>
            </a:pPr>
            <a:endParaRPr lang="en-US" sz="1800"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2400" y="3657600"/>
            <a:ext cx="4267200" cy="3048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199" y="3733800"/>
            <a:ext cx="4267201" cy="2971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531800"/>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Conclusion</a:t>
            </a:r>
            <a:endParaRPr sz="2000" b="1" dirty="0">
              <a:solidFill>
                <a:srgbClr val="FF0000"/>
              </a:solidFill>
              <a:latin typeface="Arial" pitchFamily="34" charset="0"/>
              <a:ea typeface="Montserrat"/>
              <a:cs typeface="Arial" pitchFamily="34" charset="0"/>
              <a:sym typeface="Montserrat"/>
            </a:endParaRPr>
          </a:p>
        </p:txBody>
      </p:sp>
      <p:sp>
        <p:nvSpPr>
          <p:cNvPr id="161" name="Google Shape;161;p29"/>
          <p:cNvSpPr txBox="1">
            <a:spLocks noGrp="1"/>
          </p:cNvSpPr>
          <p:nvPr>
            <p:ph type="body" idx="1"/>
          </p:nvPr>
        </p:nvSpPr>
        <p:spPr>
          <a:xfrm>
            <a:off x="228600" y="1828800"/>
            <a:ext cx="8623956" cy="46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Arial" pitchFamily="34" charset="0"/>
                <a:ea typeface="Montserrat"/>
                <a:cs typeface="Arial" pitchFamily="34" charset="0"/>
                <a:sym typeface="Montserrat"/>
              </a:rPr>
              <a:t>Started with data loading and importing the libraries and then started with the exploring the data and looking into columns and rows. It was seen that there were no missing values.</a:t>
            </a:r>
          </a:p>
          <a:p>
            <a:pPr marL="0" lvl="0" indent="0">
              <a:buNone/>
            </a:pPr>
            <a:r>
              <a:rPr lang="en-US" sz="1800" b="1" dirty="0" smtClean="0">
                <a:latin typeface="Arial" pitchFamily="34" charset="0"/>
                <a:cs typeface="Arial" pitchFamily="34" charset="0"/>
                <a:sym typeface="Montserrat"/>
              </a:rPr>
              <a:t>While looking into Bankrupt? Column It was seen that  column was following almost normal distribution. While exploring Bankrupt? column further it was evident that</a:t>
            </a:r>
            <a:r>
              <a:rPr lang="en-US" sz="1800" b="1" dirty="0" smtClean="0">
                <a:solidFill>
                  <a:schemeClr val="accent2"/>
                </a:solidFill>
                <a:latin typeface="Arial" pitchFamily="34" charset="0"/>
                <a:cs typeface="Arial" pitchFamily="34" charset="0"/>
                <a:sym typeface="Montserrat"/>
              </a:rPr>
              <a:t> </a:t>
            </a:r>
            <a:r>
              <a:rPr lang="en-US" sz="1800" b="1" dirty="0" smtClean="0">
                <a:latin typeface="Arial" pitchFamily="34" charset="0"/>
                <a:cs typeface="Arial" pitchFamily="34" charset="0"/>
              </a:rPr>
              <a:t>data is imbalanced and there is a huge difference between bankrupt and non-bankrupt companies.</a:t>
            </a:r>
          </a:p>
          <a:p>
            <a:pPr marL="0" lvl="0" indent="0">
              <a:buNone/>
            </a:pPr>
            <a:r>
              <a:rPr lang="en-US" sz="1800" b="1" dirty="0" smtClean="0">
                <a:latin typeface="Arial" pitchFamily="34" charset="0"/>
                <a:cs typeface="Arial" pitchFamily="34" charset="0"/>
              </a:rPr>
              <a:t>I have used 2 techniques to overcome this problem. 1</a:t>
            </a:r>
            <a:r>
              <a:rPr lang="en-US" sz="1800" b="1" baseline="30000" dirty="0" smtClean="0">
                <a:latin typeface="Arial" pitchFamily="34" charset="0"/>
                <a:cs typeface="Arial" pitchFamily="34" charset="0"/>
              </a:rPr>
              <a:t>st</a:t>
            </a:r>
            <a:r>
              <a:rPr lang="en-US" sz="1800" b="1" dirty="0" smtClean="0">
                <a:latin typeface="Arial" pitchFamily="34" charset="0"/>
                <a:cs typeface="Arial" pitchFamily="34" charset="0"/>
              </a:rPr>
              <a:t> was to create a dataframe and divide into equal rows that was equal (220,220) rows and 96 columns. </a:t>
            </a:r>
          </a:p>
          <a:p>
            <a:pPr marL="0" lvl="0" indent="0">
              <a:buNone/>
            </a:pPr>
            <a:r>
              <a:rPr lang="en-US" sz="1800" b="1" dirty="0" smtClean="0">
                <a:latin typeface="Arial" pitchFamily="34" charset="0"/>
                <a:cs typeface="Arial" pitchFamily="34" charset="0"/>
              </a:rPr>
              <a:t>Once I was done here then applied modeling techniques started with Logistic regression and the other ensembles.</a:t>
            </a:r>
            <a:endParaRPr lang="en-US" sz="18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indent="0">
              <a:buNone/>
            </a:pPr>
            <a:endParaRPr lang="en-US" sz="1600" b="1" dirty="0" smtClean="0">
              <a:solidFill>
                <a:schemeClr val="accent2"/>
              </a:solidFill>
              <a:latin typeface="Arial" pitchFamily="34" charset="0"/>
              <a:cs typeface="Arial" pitchFamily="34" charset="0"/>
            </a:endParaRPr>
          </a:p>
          <a:p>
            <a:pPr marL="0" lvl="0" indent="0" algn="l" rtl="0">
              <a:spcBef>
                <a:spcPts val="0"/>
              </a:spcBef>
              <a:spcAft>
                <a:spcPts val="0"/>
              </a:spcAft>
              <a:buNone/>
            </a:pPr>
            <a:endParaRPr sz="1600" b="1" dirty="0">
              <a:solidFill>
                <a:schemeClr val="lt1"/>
              </a:solidFill>
              <a:latin typeface="Arial" pitchFamily="34" charset="0"/>
              <a:ea typeface="Montserrat"/>
              <a:cs typeface="Arial" pitchFamily="34" charset="0"/>
              <a:sym typeface="Montserra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33400"/>
            <a:ext cx="8520600" cy="763600"/>
          </a:xfrm>
        </p:spPr>
        <p:txBody>
          <a:bodyPr/>
          <a:lstStyle/>
          <a:p>
            <a:r>
              <a:rPr lang="en-GB" sz="2000" b="1" dirty="0" smtClean="0">
                <a:solidFill>
                  <a:srgbClr val="FF0000"/>
                </a:solidFill>
                <a:latin typeface="Arial" pitchFamily="34" charset="0"/>
                <a:ea typeface="Montserrat"/>
                <a:cs typeface="Arial" pitchFamily="34" charset="0"/>
                <a:sym typeface="Montserrat"/>
              </a:rPr>
              <a:t>Conclusion continued..</a:t>
            </a:r>
            <a:endParaRPr lang="en-US" sz="2000" dirty="0">
              <a:latin typeface="Arial" pitchFamily="34" charset="0"/>
              <a:cs typeface="Arial" pitchFamily="34" charset="0"/>
            </a:endParaRPr>
          </a:p>
        </p:txBody>
      </p:sp>
      <p:sp>
        <p:nvSpPr>
          <p:cNvPr id="3" name="Text Placeholder 2"/>
          <p:cNvSpPr>
            <a:spLocks noGrp="1"/>
          </p:cNvSpPr>
          <p:nvPr>
            <p:ph type="body" idx="1"/>
          </p:nvPr>
        </p:nvSpPr>
        <p:spPr>
          <a:xfrm>
            <a:off x="311700" y="1769400"/>
            <a:ext cx="8520600" cy="4555200"/>
          </a:xfrm>
        </p:spPr>
        <p:txBody>
          <a:bodyPr/>
          <a:lstStyle/>
          <a:p>
            <a:pPr marL="0" indent="0">
              <a:buNone/>
            </a:pPr>
            <a:r>
              <a:rPr lang="en-US" sz="1800" b="1" dirty="0" smtClean="0">
                <a:latin typeface="Arial" pitchFamily="34" charset="0"/>
                <a:cs typeface="Arial" pitchFamily="34" charset="0"/>
              </a:rPr>
              <a:t>I achieved the consistently better quality with a better model every time, I also have used voting classifier  which basically takes ensemble of numerous models and gives the best predicted output/accuracy. Voting classifier have given me the best quality. 2</a:t>
            </a:r>
            <a:r>
              <a:rPr lang="en-US" sz="1800" b="1" baseline="30000" dirty="0" smtClean="0">
                <a:latin typeface="Arial" pitchFamily="34" charset="0"/>
                <a:cs typeface="Arial" pitchFamily="34" charset="0"/>
              </a:rPr>
              <a:t>nd</a:t>
            </a:r>
            <a:r>
              <a:rPr lang="en-US" sz="1800" b="1" dirty="0" smtClean="0">
                <a:latin typeface="Arial" pitchFamily="34" charset="0"/>
                <a:cs typeface="Arial" pitchFamily="34" charset="0"/>
              </a:rPr>
              <a:t> I have used Synthetic Minority Oversampling Technique(SMOT)in which I oversampled the minority class and balanced the data. I also performed the normalization on non-fractional columns to make sure data following the same scale. I have seen and found that after SMOT results for accuracy were better than the 1</a:t>
            </a:r>
            <a:r>
              <a:rPr lang="en-US" sz="1800" b="1" baseline="30000" dirty="0" smtClean="0">
                <a:latin typeface="Arial" pitchFamily="34" charset="0"/>
                <a:cs typeface="Arial" pitchFamily="34" charset="0"/>
              </a:rPr>
              <a:t>st</a:t>
            </a:r>
            <a:r>
              <a:rPr lang="en-US" sz="1800" b="1" dirty="0" smtClean="0">
                <a:latin typeface="Arial" pitchFamily="34" charset="0"/>
                <a:cs typeface="Arial" pitchFamily="34" charset="0"/>
              </a:rPr>
              <a:t> technique.</a:t>
            </a:r>
          </a:p>
          <a:p>
            <a:pPr marL="0" lvl="0" indent="0">
              <a:buNone/>
            </a:pPr>
            <a:r>
              <a:rPr lang="en-US" sz="1800" b="1" dirty="0" smtClean="0">
                <a:latin typeface="Arial" pitchFamily="34" charset="0"/>
                <a:cs typeface="Arial" pitchFamily="34" charset="0"/>
              </a:rPr>
              <a:t>Finally I have used calibration, it basically assures the reliable benchmark and accuracy results when features are very important, by this way I have achieved the best accuracy for the model prediction.</a:t>
            </a:r>
          </a:p>
          <a:p>
            <a:endParaRPr lang="en-US" sz="18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33400"/>
            <a:ext cx="8520600" cy="763600"/>
          </a:xfrm>
        </p:spPr>
        <p:txBody>
          <a:bodyPr/>
          <a:lstStyle/>
          <a:p>
            <a:r>
              <a:rPr lang="en-US" sz="2000" b="1" dirty="0" smtClean="0">
                <a:solidFill>
                  <a:srgbClr val="FF0000"/>
                </a:solidFill>
                <a:latin typeface="Arial" pitchFamily="34" charset="0"/>
                <a:cs typeface="Arial" pitchFamily="34" charset="0"/>
              </a:rPr>
              <a:t>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1769400"/>
            <a:ext cx="8520600" cy="4555200"/>
          </a:xfrm>
        </p:spPr>
        <p:txBody>
          <a:bodyPr/>
          <a:lstStyle/>
          <a:p>
            <a:pPr marL="0" indent="0">
              <a:buNone/>
            </a:pPr>
            <a:r>
              <a:rPr lang="en-US" sz="1800" b="1" dirty="0" smtClean="0">
                <a:latin typeface="Arial" pitchFamily="34" charset="0"/>
                <a:cs typeface="Arial" pitchFamily="34" charset="0"/>
              </a:rPr>
              <a:t>The major challenges I have faced in this project are mentioned Below:</a:t>
            </a:r>
          </a:p>
          <a:p>
            <a:pPr marL="0" indent="0">
              <a:buNone/>
            </a:pPr>
            <a:r>
              <a:rPr lang="en-US" sz="1800" b="1" dirty="0" smtClean="0">
                <a:latin typeface="Arial" pitchFamily="34" charset="0"/>
                <a:cs typeface="Arial" pitchFamily="34" charset="0"/>
              </a:rPr>
              <a:t>I handling the imbalanced data.</a:t>
            </a:r>
          </a:p>
          <a:p>
            <a:pPr marL="0" indent="0">
              <a:buNone/>
            </a:pPr>
            <a:r>
              <a:rPr lang="en-US" sz="1800" b="1" dirty="0" smtClean="0">
                <a:latin typeface="Arial" pitchFamily="34" charset="0"/>
                <a:cs typeface="Arial" pitchFamily="34" charset="0"/>
              </a:rPr>
              <a:t>Non-fractional column containing uneven values.</a:t>
            </a:r>
          </a:p>
          <a:p>
            <a:pPr marL="0" indent="0">
              <a:buNone/>
            </a:pPr>
            <a:r>
              <a:rPr lang="en-US" sz="1800" b="1" dirty="0" smtClean="0">
                <a:latin typeface="Arial" pitchFamily="34" charset="0"/>
                <a:cs typeface="Arial" pitchFamily="34" charset="0"/>
              </a:rPr>
              <a:t>Choosing right Model for this problem, explored the Voting classifier.</a:t>
            </a:r>
          </a:p>
          <a:p>
            <a:pPr marL="0" indent="0">
              <a:buNone/>
            </a:pPr>
            <a:r>
              <a:rPr lang="en-US" sz="1800" b="1" dirty="0" smtClean="0">
                <a:latin typeface="Arial" pitchFamily="34" charset="0"/>
                <a:cs typeface="Arial" pitchFamily="34" charset="0"/>
              </a:rPr>
              <a:t>While oversampling I was unable to create a dataframe and results were coming out different even after few iterations.</a:t>
            </a:r>
          </a:p>
          <a:p>
            <a:pPr marL="0" indent="0">
              <a:buNone/>
            </a:pPr>
            <a:r>
              <a:rPr lang="en-US" sz="1800" b="1" dirty="0" smtClean="0">
                <a:latin typeface="Arial" pitchFamily="34" charset="0"/>
                <a:cs typeface="Arial" pitchFamily="34" charset="0"/>
              </a:rPr>
              <a:t>Calibration of the Model.</a:t>
            </a:r>
            <a:endParaRPr lang="en-US" sz="18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4800" y="152400"/>
            <a:ext cx="8520600" cy="1143001"/>
          </a:xfrm>
        </p:spPr>
        <p:txBody>
          <a:bodyPr/>
          <a:lstStyle/>
          <a:p>
            <a:pPr>
              <a:buNone/>
            </a:pPr>
            <a:r>
              <a:rPr lang="en-US" sz="6000" b="1" dirty="0" smtClean="0">
                <a:solidFill>
                  <a:srgbClr val="FF0000"/>
                </a:solidFill>
                <a:latin typeface="Arial" pitchFamily="34" charset="0"/>
                <a:cs typeface="Arial" pitchFamily="34" charset="0"/>
              </a:rPr>
              <a:t>Thank you!</a:t>
            </a:r>
          </a:p>
        </p:txBody>
      </p:sp>
      <p:pic>
        <p:nvPicPr>
          <p:cNvPr id="7170" name="Picture 2" descr="C:\Users\Sunny.Kumar\Desktop\IMAGES.png"/>
          <p:cNvPicPr>
            <a:picLocks noChangeAspect="1" noChangeArrowheads="1"/>
          </p:cNvPicPr>
          <p:nvPr/>
        </p:nvPicPr>
        <p:blipFill>
          <a:blip r:embed="rId2" cstate="print"/>
          <a:srcRect/>
          <a:stretch>
            <a:fillRect/>
          </a:stretch>
        </p:blipFill>
        <p:spPr bwMode="auto">
          <a:xfrm>
            <a:off x="2895600" y="2286000"/>
            <a:ext cx="5143500" cy="4246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xfrm>
            <a:off x="838200" y="449483"/>
            <a:ext cx="1840374" cy="617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rgbClr val="FF0000"/>
                </a:solidFill>
                <a:latin typeface="Arial" pitchFamily="34" charset="0"/>
                <a:ea typeface="Montserrat"/>
                <a:cs typeface="Arial" pitchFamily="34" charset="0"/>
                <a:sym typeface="Montserrat"/>
              </a:rPr>
              <a:t>Content</a:t>
            </a:r>
            <a:endParaRPr sz="2000" b="1" dirty="0">
              <a:solidFill>
                <a:srgbClr val="FF0000"/>
              </a:solidFill>
              <a:latin typeface="Arial" pitchFamily="34" charset="0"/>
              <a:ea typeface="Montserrat"/>
              <a:cs typeface="Arial" pitchFamily="34" charset="0"/>
              <a:sym typeface="Montserrat"/>
            </a:endParaRPr>
          </a:p>
        </p:txBody>
      </p:sp>
      <p:sp>
        <p:nvSpPr>
          <p:cNvPr id="60" name="Google Shape;60;p14"/>
          <p:cNvSpPr txBox="1">
            <a:spLocks noGrp="1"/>
          </p:cNvSpPr>
          <p:nvPr>
            <p:ph type="body" idx="1"/>
          </p:nvPr>
        </p:nvSpPr>
        <p:spPr>
          <a:xfrm>
            <a:off x="311700" y="1600200"/>
            <a:ext cx="8520600" cy="4648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Problem Statement.</a:t>
            </a:r>
            <a:endParaRPr lang="en-GB" sz="1800" b="1" dirty="0">
              <a:latin typeface="Arial" pitchFamily="34" charset="0"/>
              <a:ea typeface="Montserrat"/>
              <a:cs typeface="Arial" pitchFamily="34" charset="0"/>
              <a:sym typeface="Montserrat"/>
            </a:endParaRP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Project Steps.</a:t>
            </a:r>
          </a:p>
          <a:p>
            <a:pPr marL="457200" lvl="0" indent="-330200" algn="l" rtl="0">
              <a:spcBef>
                <a:spcPts val="0"/>
              </a:spcBef>
              <a:spcAft>
                <a:spcPts val="0"/>
              </a:spcAft>
              <a:buClr>
                <a:schemeClr val="lt1"/>
              </a:buClr>
              <a:buSzPts val="1600"/>
              <a:buBlip>
                <a:blip r:embed="rId3"/>
              </a:buBlip>
            </a:pPr>
            <a:r>
              <a:rPr lang="en-GB" sz="1800" b="1" dirty="0" smtClean="0">
                <a:latin typeface="Arial" pitchFamily="34" charset="0"/>
                <a:ea typeface="Montserrat"/>
                <a:cs typeface="Arial" pitchFamily="34" charset="0"/>
                <a:sym typeface="Montserrat"/>
              </a:rPr>
              <a:t>Visualization.</a:t>
            </a:r>
          </a:p>
          <a:p>
            <a:pPr marL="457200" lvl="0" indent="-330200" algn="l" rtl="0">
              <a:spcBef>
                <a:spcPts val="0"/>
              </a:spcBef>
              <a:spcAft>
                <a:spcPts val="0"/>
              </a:spcAft>
              <a:buClr>
                <a:schemeClr val="lt1"/>
              </a:buClr>
              <a:buSzPts val="1600"/>
              <a:buBlip>
                <a:blip r:embed="rId3"/>
              </a:buBlip>
            </a:pPr>
            <a:r>
              <a:rPr lang="en-US" sz="1800" b="1" dirty="0" smtClean="0">
                <a:latin typeface="Arial" pitchFamily="34" charset="0"/>
                <a:cs typeface="Arial" pitchFamily="34" charset="0"/>
              </a:rPr>
              <a:t>Steps and challenges.</a:t>
            </a:r>
          </a:p>
          <a:p>
            <a:pPr indent="-330200">
              <a:buClr>
                <a:schemeClr val="lt1"/>
              </a:buClr>
              <a:buSzPts val="1600"/>
              <a:buBlip>
                <a:blip r:embed="rId3"/>
              </a:buBlip>
            </a:pPr>
            <a:r>
              <a:rPr lang="en-US" sz="1800" b="1" dirty="0" smtClean="0">
                <a:latin typeface="Arial" pitchFamily="34" charset="0"/>
                <a:cs typeface="Arial" pitchFamily="34" charset="0"/>
              </a:rPr>
              <a:t>Model and Ensembles.</a:t>
            </a:r>
          </a:p>
          <a:p>
            <a:pPr indent="-330200">
              <a:buClr>
                <a:schemeClr val="lt1"/>
              </a:buClr>
              <a:buSzPts val="1600"/>
              <a:buBlip>
                <a:blip r:embed="rId3"/>
              </a:buBlip>
            </a:pPr>
            <a:r>
              <a:rPr lang="en-US" sz="1800" b="1" dirty="0" smtClean="0">
                <a:latin typeface="Arial" pitchFamily="34" charset="0"/>
                <a:cs typeface="Arial" pitchFamily="34" charset="0"/>
              </a:rPr>
              <a:t>Imbalanced classification.</a:t>
            </a:r>
          </a:p>
          <a:p>
            <a:pPr>
              <a:buBlip>
                <a:blip r:embed="rId3"/>
              </a:buBlip>
            </a:pPr>
            <a:r>
              <a:rPr lang="en-US" sz="1800" b="1" dirty="0" smtClean="0">
                <a:latin typeface="Arial" pitchFamily="34" charset="0"/>
                <a:cs typeface="Arial" pitchFamily="34" charset="0"/>
              </a:rPr>
              <a:t>Model Calibration.</a:t>
            </a:r>
          </a:p>
          <a:p>
            <a:pPr>
              <a:buBlip>
                <a:blip r:embed="rId3"/>
              </a:buBlip>
            </a:pPr>
            <a:r>
              <a:rPr lang="en-US" sz="1800" b="1" dirty="0" smtClean="0">
                <a:latin typeface="Arial" pitchFamily="34" charset="0"/>
                <a:cs typeface="Arial" pitchFamily="34" charset="0"/>
              </a:rPr>
              <a:t>Model Accuracies and differences</a:t>
            </a:r>
          </a:p>
          <a:p>
            <a:pPr>
              <a:buBlip>
                <a:blip r:embed="rId3"/>
              </a:buBlip>
            </a:pPr>
            <a:r>
              <a:rPr lang="en-US" sz="1800" b="1" dirty="0" smtClean="0">
                <a:latin typeface="Arial" pitchFamily="34" charset="0"/>
                <a:cs typeface="Arial" pitchFamily="34" charset="0"/>
              </a:rPr>
              <a:t>Challenges.</a:t>
            </a:r>
          </a:p>
          <a:p>
            <a:pPr marL="457200" lvl="0" indent="-330200" algn="l" rtl="0">
              <a:spcBef>
                <a:spcPts val="0"/>
              </a:spcBef>
              <a:spcAft>
                <a:spcPts val="0"/>
              </a:spcAft>
              <a:buClr>
                <a:schemeClr val="lt1"/>
              </a:buClr>
              <a:buSzPts val="1600"/>
              <a:buBlip>
                <a:blip r:embed="rId3"/>
              </a:buBlip>
            </a:pPr>
            <a:r>
              <a:rPr lang="en-US" sz="1800" b="1" dirty="0" smtClean="0">
                <a:latin typeface="Arial" pitchFamily="34" charset="0"/>
                <a:cs typeface="Arial" pitchFamily="34" charset="0"/>
              </a:rPr>
              <a:t>Conclusion.</a:t>
            </a:r>
          </a:p>
          <a:p>
            <a:pPr lvl="0" indent="-330200">
              <a:buClr>
                <a:schemeClr val="lt1"/>
              </a:buClr>
              <a:buSzPts val="1600"/>
              <a:buNone/>
            </a:pPr>
            <a:endParaRPr sz="1600" b="1" dirty="0">
              <a:solidFill>
                <a:schemeClr val="accent2"/>
              </a:solidFill>
              <a:latin typeface="+mn-lt"/>
              <a:ea typeface="Montserrat"/>
              <a:cs typeface="Microsoft Sans Serif" pitchFamily="34" charset="0"/>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81000"/>
            <a:ext cx="8520600" cy="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FF0000"/>
                </a:solidFill>
                <a:latin typeface="Arial" pitchFamily="34" charset="0"/>
                <a:ea typeface="Montserrat"/>
                <a:cs typeface="Arial" pitchFamily="34" charset="0"/>
                <a:sym typeface="Montserrat"/>
              </a:rPr>
              <a:t>Problem Statement</a:t>
            </a:r>
            <a:endParaRPr sz="2000" b="1" dirty="0">
              <a:solidFill>
                <a:srgbClr val="FF0000"/>
              </a:solidFill>
              <a:latin typeface="Arial" pitchFamily="34" charset="0"/>
              <a:ea typeface="Montserrat"/>
              <a:cs typeface="Arial" pitchFamily="34" charset="0"/>
              <a:sym typeface="Montserrat"/>
            </a:endParaRPr>
          </a:p>
        </p:txBody>
      </p:sp>
      <p:sp>
        <p:nvSpPr>
          <p:cNvPr id="68" name="Google Shape;68;p15"/>
          <p:cNvSpPr txBox="1">
            <a:spLocks noGrp="1"/>
          </p:cNvSpPr>
          <p:nvPr>
            <p:ph type="body" idx="1"/>
          </p:nvPr>
        </p:nvSpPr>
        <p:spPr>
          <a:xfrm>
            <a:off x="311702" y="1536633"/>
            <a:ext cx="7697183" cy="45552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p:txBody>
      </p:sp>
      <p:sp>
        <p:nvSpPr>
          <p:cNvPr id="5" name="Rectangle 4"/>
          <p:cNvSpPr/>
          <p:nvPr/>
        </p:nvSpPr>
        <p:spPr>
          <a:xfrm>
            <a:off x="441436" y="1743919"/>
            <a:ext cx="7521946" cy="3385542"/>
          </a:xfrm>
          <a:prstGeom prst="rect">
            <a:avLst/>
          </a:prstGeom>
        </p:spPr>
        <p:txBody>
          <a:bodyPr wrap="square">
            <a:spAutoFit/>
          </a:bodyPr>
          <a:lstStyle/>
          <a:p>
            <a:r>
              <a:rPr lang="en-US" sz="1800" b="1" dirty="0" smtClean="0">
                <a:latin typeface="Arial" pitchFamily="34" charset="0"/>
                <a:cs typeface="Arial" pitchFamily="34" charset="0"/>
              </a:rPr>
              <a:t>Prediction of bankruptcy is a phenomenon of increasing interest to firms who stand to loose money because on unpaid debts. Since computers can store huge dataset pertaining to bankruptcy making accurate predictions from them before hand is becoming important.</a:t>
            </a:r>
          </a:p>
          <a:p>
            <a:r>
              <a:rPr lang="en-US" sz="1800" b="1" dirty="0" smtClean="0">
                <a:latin typeface="Arial" pitchFamily="34" charset="0"/>
                <a:cs typeface="Arial" pitchFamily="34" charset="0"/>
              </a:rPr>
              <a:t>The data were collected from the Taiwan Economic Journal for the years 1999 to 2009. Company bankruptcy was defined based on the business regulations of the Taiwan Stock Exchange.</a:t>
            </a:r>
          </a:p>
          <a:p>
            <a:r>
              <a:rPr lang="en-US" b="1" dirty="0" smtClean="0">
                <a:latin typeface="Arial" pitchFamily="34" charset="0"/>
                <a:cs typeface="Arial" pitchFamily="34" charset="0"/>
              </a:rPr>
              <a:t>The goal of this</a:t>
            </a:r>
            <a:r>
              <a:rPr lang="en-US" sz="1800" b="1" dirty="0" smtClean="0">
                <a:latin typeface="Arial" pitchFamily="34" charset="0"/>
                <a:cs typeface="Arial" pitchFamily="34" charset="0"/>
              </a:rPr>
              <a:t> project is that </a:t>
            </a:r>
            <a:r>
              <a:rPr lang="en-US" sz="1800" b="1" dirty="0" smtClean="0">
                <a:latin typeface="Arial" pitchFamily="34" charset="0"/>
                <a:cs typeface="Arial" pitchFamily="34" charset="0"/>
              </a:rPr>
              <a:t>you will use various classification algorithms on bankruptcy dataset to predict bankruptcies with satisfying accuracies long before the actual event.</a:t>
            </a:r>
          </a:p>
          <a:p>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57201"/>
            <a:ext cx="8520600" cy="685799"/>
          </a:xfrm>
        </p:spPr>
        <p:txBody>
          <a:bodyPr/>
          <a:lstStyle/>
          <a:p>
            <a:r>
              <a:rPr lang="en-US" sz="2000" b="1" dirty="0" smtClean="0">
                <a:solidFill>
                  <a:srgbClr val="FF0000"/>
                </a:solidFill>
                <a:latin typeface="Arial" pitchFamily="34" charset="0"/>
                <a:cs typeface="Arial" pitchFamily="34" charset="0"/>
              </a:rPr>
              <a:t>Project Steps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242400" y="1730509"/>
            <a:ext cx="8520600" cy="4898891"/>
          </a:xfrm>
        </p:spPr>
        <p:txBody>
          <a:bodyPr/>
          <a:lstStyle/>
          <a:p>
            <a:pPr>
              <a:buBlip>
                <a:blip r:embed="rId2"/>
              </a:buBlip>
            </a:pPr>
            <a:r>
              <a:rPr lang="en-US" sz="1800" b="1" dirty="0" smtClean="0">
                <a:latin typeface="Arial" pitchFamily="34" charset="0"/>
                <a:cs typeface="Arial" pitchFamily="34" charset="0"/>
              </a:rPr>
              <a:t>Data collection and data Understanding.</a:t>
            </a:r>
          </a:p>
          <a:p>
            <a:pPr>
              <a:buBlip>
                <a:blip r:embed="rId2"/>
              </a:buBlip>
            </a:pPr>
            <a:r>
              <a:rPr lang="en-US" sz="1800" b="1" dirty="0" smtClean="0">
                <a:latin typeface="Arial" pitchFamily="34" charset="0"/>
                <a:cs typeface="Arial" pitchFamily="34" charset="0"/>
              </a:rPr>
              <a:t>Loading to tool and importing Libraries.</a:t>
            </a:r>
          </a:p>
          <a:p>
            <a:pPr>
              <a:buBlip>
                <a:blip r:embed="rId2"/>
              </a:buBlip>
            </a:pPr>
            <a:r>
              <a:rPr lang="en-US" sz="1800" b="1" dirty="0" smtClean="0">
                <a:latin typeface="Arial" pitchFamily="34" charset="0"/>
                <a:cs typeface="Arial" pitchFamily="34" charset="0"/>
              </a:rPr>
              <a:t>Data Preparation and Data cleaning.</a:t>
            </a:r>
          </a:p>
          <a:p>
            <a:pPr>
              <a:buBlip>
                <a:blip r:embed="rId2"/>
              </a:buBlip>
            </a:pPr>
            <a:r>
              <a:rPr lang="en-US" sz="1800" b="1" dirty="0" smtClean="0">
                <a:latin typeface="Arial" pitchFamily="34" charset="0"/>
                <a:cs typeface="Arial" pitchFamily="34" charset="0"/>
              </a:rPr>
              <a:t>Data Transformation.</a:t>
            </a:r>
          </a:p>
          <a:p>
            <a:pPr>
              <a:buBlip>
                <a:blip r:embed="rId2"/>
              </a:buBlip>
            </a:pPr>
            <a:r>
              <a:rPr lang="en-US" sz="1800" b="1" dirty="0" smtClean="0">
                <a:latin typeface="Arial" pitchFamily="34" charset="0"/>
                <a:cs typeface="Arial" pitchFamily="34" charset="0"/>
              </a:rPr>
              <a:t>Feature selection and removal.</a:t>
            </a:r>
          </a:p>
          <a:p>
            <a:pPr>
              <a:buBlip>
                <a:blip r:embed="rId2"/>
              </a:buBlip>
            </a:pPr>
            <a:r>
              <a:rPr lang="en-US" sz="1800" b="1" dirty="0" smtClean="0">
                <a:latin typeface="Arial" pitchFamily="34" charset="0"/>
                <a:cs typeface="Arial" pitchFamily="34" charset="0"/>
              </a:rPr>
              <a:t>Modeling-  importing models, Defining the dependent and independent.</a:t>
            </a:r>
          </a:p>
          <a:p>
            <a:pPr>
              <a:buBlip>
                <a:blip r:embed="rId2"/>
              </a:buBlip>
            </a:pPr>
            <a:r>
              <a:rPr lang="en-US" sz="1800" b="1" dirty="0" smtClean="0">
                <a:latin typeface="Arial" pitchFamily="34" charset="0"/>
                <a:cs typeface="Arial" pitchFamily="34" charset="0"/>
              </a:rPr>
              <a:t>Imbalanced classification.</a:t>
            </a:r>
          </a:p>
          <a:p>
            <a:pPr>
              <a:buBlip>
                <a:blip r:embed="rId2"/>
              </a:buBlip>
            </a:pPr>
            <a:r>
              <a:rPr lang="en-US" sz="1800" b="1" dirty="0" smtClean="0">
                <a:latin typeface="Arial" pitchFamily="34" charset="0"/>
                <a:cs typeface="Arial" pitchFamily="34" charset="0"/>
              </a:rPr>
              <a:t>Model Ensembles.</a:t>
            </a:r>
          </a:p>
          <a:p>
            <a:pPr>
              <a:buBlip>
                <a:blip r:embed="rId2"/>
              </a:buBlip>
            </a:pPr>
            <a:r>
              <a:rPr lang="en-US" sz="1800" b="1" dirty="0" smtClean="0">
                <a:latin typeface="Arial" pitchFamily="34" charset="0"/>
                <a:cs typeface="Arial" pitchFamily="34" charset="0"/>
              </a:rPr>
              <a:t>Model Calibration.</a:t>
            </a:r>
          </a:p>
          <a:p>
            <a:pPr>
              <a:buBlip>
                <a:blip r:embed="rId2"/>
              </a:buBlip>
            </a:pPr>
            <a:r>
              <a:rPr lang="en-US" sz="1800" b="1" dirty="0" smtClean="0">
                <a:latin typeface="Arial" pitchFamily="34" charset="0"/>
                <a:cs typeface="Arial" pitchFamily="34" charset="0"/>
              </a:rPr>
              <a:t>Model Evaluation and selection.</a:t>
            </a:r>
          </a:p>
          <a:p>
            <a:pPr>
              <a:buBlip>
                <a:blip r:embed="rId2"/>
              </a:buBlip>
            </a:pPr>
            <a:r>
              <a:rPr lang="en-US" sz="1800" b="1" dirty="0" smtClean="0">
                <a:latin typeface="Arial" pitchFamily="34" charset="0"/>
                <a:cs typeface="Arial" pitchFamily="34" charset="0"/>
              </a:rPr>
              <a:t>Deployment.</a:t>
            </a:r>
            <a:endParaRPr lang="en-US" sz="1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57200"/>
            <a:ext cx="8520600" cy="6857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rgbClr val="FF0000"/>
                </a:solidFill>
                <a:latin typeface="Arial" pitchFamily="34" charset="0"/>
                <a:ea typeface="Montserrat"/>
                <a:cs typeface="Arial" pitchFamily="34" charset="0"/>
                <a:sym typeface="Montserrat"/>
              </a:rPr>
              <a:t>Visualization</a:t>
            </a:r>
            <a:endParaRPr sz="2000" b="1" dirty="0">
              <a:solidFill>
                <a:srgbClr val="FF0000"/>
              </a:solidFill>
              <a:latin typeface="Arial" pitchFamily="34" charset="0"/>
              <a:ea typeface="Montserrat"/>
              <a:cs typeface="Arial" pitchFamily="34" charset="0"/>
              <a:sym typeface="Montserrat"/>
            </a:endParaRPr>
          </a:p>
        </p:txBody>
      </p:sp>
      <p:sp>
        <p:nvSpPr>
          <p:cNvPr id="82" name="Google Shape;82;p17"/>
          <p:cNvSpPr txBox="1"/>
          <p:nvPr/>
        </p:nvSpPr>
        <p:spPr>
          <a:xfrm>
            <a:off x="525025" y="5576567"/>
            <a:ext cx="8106900" cy="10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dirty="0">
              <a:solidFill>
                <a:schemeClr val="lt1"/>
              </a:solidFill>
              <a:latin typeface="Montserrat"/>
              <a:ea typeface="Montserrat"/>
              <a:cs typeface="Montserrat"/>
              <a:sym typeface="Montserrat"/>
            </a:endParaRPr>
          </a:p>
        </p:txBody>
      </p:sp>
      <p:pic>
        <p:nvPicPr>
          <p:cNvPr id="1027" name="Picture 3"/>
          <p:cNvPicPr>
            <a:picLocks noChangeAspect="1" noChangeArrowheads="1"/>
          </p:cNvPicPr>
          <p:nvPr/>
        </p:nvPicPr>
        <p:blipFill>
          <a:blip r:embed="rId3" cstate="print"/>
          <a:srcRect/>
          <a:stretch>
            <a:fillRect/>
          </a:stretch>
        </p:blipFill>
        <p:spPr bwMode="auto">
          <a:xfrm>
            <a:off x="685800" y="2027806"/>
            <a:ext cx="7848600" cy="4372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8635530" cy="833377"/>
          </a:xfrm>
        </p:spPr>
        <p:txBody>
          <a:bodyPr/>
          <a:lstStyle/>
          <a:p>
            <a:r>
              <a:rPr lang="en-US" sz="2000" b="1" dirty="0" smtClean="0">
                <a:solidFill>
                  <a:srgbClr val="FF0000"/>
                </a:solidFill>
                <a:latin typeface="Arial" pitchFamily="34" charset="0"/>
                <a:cs typeface="Arial" pitchFamily="34" charset="0"/>
              </a:rPr>
              <a:t>Visualization</a:t>
            </a:r>
            <a:endParaRPr lang="en-US" sz="2000" b="1" dirty="0">
              <a:solidFill>
                <a:srgbClr val="FF0000"/>
              </a:solidFill>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685800" y="1986935"/>
            <a:ext cx="7848600" cy="4413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Visualization continued..</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1332731"/>
            <a:ext cx="8520600" cy="5325241"/>
          </a:xfrm>
        </p:spPr>
        <p:txBody>
          <a:bodyPr/>
          <a:lstStyle/>
          <a:p>
            <a:pPr>
              <a:buNone/>
            </a:pPr>
            <a:r>
              <a:rPr lang="en-US" sz="1200" b="1" dirty="0" smtClean="0">
                <a:solidFill>
                  <a:srgbClr val="FF0000"/>
                </a:solidFill>
              </a:rPr>
              <a:t>.</a:t>
            </a:r>
          </a:p>
          <a:p>
            <a:endParaRPr lang="en-US" sz="1200" dirty="0">
              <a:solidFill>
                <a:schemeClr val="accent2"/>
              </a:solidFill>
            </a:endParaRPr>
          </a:p>
        </p:txBody>
      </p:sp>
      <p:pic>
        <p:nvPicPr>
          <p:cNvPr id="4" name="Picture 2"/>
          <p:cNvPicPr>
            <a:picLocks noChangeAspect="1" noChangeArrowheads="1"/>
          </p:cNvPicPr>
          <p:nvPr/>
        </p:nvPicPr>
        <p:blipFill>
          <a:blip r:embed="rId3" cstate="print"/>
          <a:srcRect/>
          <a:stretch>
            <a:fillRect/>
          </a:stretch>
        </p:blipFill>
        <p:spPr bwMode="auto">
          <a:xfrm>
            <a:off x="609600" y="1981200"/>
            <a:ext cx="78486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Steps and challenges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1921800"/>
            <a:ext cx="8520600" cy="4555200"/>
          </a:xfrm>
        </p:spPr>
        <p:txBody>
          <a:bodyPr/>
          <a:lstStyle/>
          <a:p>
            <a:pPr>
              <a:buBlip>
                <a:blip r:embed="rId2"/>
              </a:buBlip>
            </a:pPr>
            <a:r>
              <a:rPr lang="en-US" sz="1800" b="1" dirty="0" smtClean="0">
                <a:latin typeface="Arial" pitchFamily="34" charset="0"/>
                <a:cs typeface="Arial" pitchFamily="34" charset="0"/>
              </a:rPr>
              <a:t>Finding out missing values.</a:t>
            </a:r>
          </a:p>
          <a:p>
            <a:pPr>
              <a:buBlip>
                <a:blip r:embed="rId2"/>
              </a:buBlip>
            </a:pPr>
            <a:r>
              <a:rPr lang="en-US" sz="1800" b="1" dirty="0" smtClean="0">
                <a:latin typeface="Arial" pitchFamily="34" charset="0"/>
                <a:cs typeface="Arial" pitchFamily="34" charset="0"/>
              </a:rPr>
              <a:t>Finding out duplicates.</a:t>
            </a:r>
          </a:p>
          <a:p>
            <a:pPr>
              <a:buBlip>
                <a:blip r:embed="rId2"/>
              </a:buBlip>
            </a:pPr>
            <a:r>
              <a:rPr lang="en-US" sz="1800" b="1" dirty="0" smtClean="0">
                <a:latin typeface="Arial" pitchFamily="34" charset="0"/>
                <a:cs typeface="Arial" pitchFamily="34" charset="0"/>
              </a:rPr>
              <a:t>Finding out outliers.</a:t>
            </a:r>
          </a:p>
          <a:p>
            <a:pPr>
              <a:buBlip>
                <a:blip r:embed="rId2"/>
              </a:buBlip>
            </a:pPr>
            <a:r>
              <a:rPr lang="en-US" sz="1800" b="1" dirty="0" smtClean="0">
                <a:latin typeface="Arial" pitchFamily="34" charset="0"/>
                <a:cs typeface="Arial" pitchFamily="34" charset="0"/>
              </a:rPr>
              <a:t>Data Transformation.</a:t>
            </a:r>
          </a:p>
          <a:p>
            <a:pPr>
              <a:buBlip>
                <a:blip r:embed="rId2"/>
              </a:buBlip>
            </a:pPr>
            <a:r>
              <a:rPr lang="en-US" sz="1800" b="1" dirty="0" smtClean="0">
                <a:latin typeface="Arial" pitchFamily="34" charset="0"/>
                <a:cs typeface="Arial" pitchFamily="34" charset="0"/>
              </a:rPr>
              <a:t>Feature selection and feature dropping.</a:t>
            </a:r>
          </a:p>
          <a:p>
            <a:pPr>
              <a:buBlip>
                <a:blip r:embed="rId2"/>
              </a:buBlip>
            </a:pPr>
            <a:endParaRPr lang="en-US" dirty="0" smtClean="0">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rgbClr val="FF0000"/>
                </a:solidFill>
                <a:latin typeface="Arial" pitchFamily="34" charset="0"/>
                <a:cs typeface="Arial" pitchFamily="34" charset="0"/>
              </a:rPr>
              <a:t>Model and ensembles</a:t>
            </a:r>
            <a:endParaRPr lang="en-US" sz="2000" b="1" dirty="0">
              <a:solidFill>
                <a:srgbClr val="FF0000"/>
              </a:solidFill>
              <a:latin typeface="Arial" pitchFamily="34" charset="0"/>
              <a:cs typeface="Arial" pitchFamily="34" charset="0"/>
            </a:endParaRPr>
          </a:p>
        </p:txBody>
      </p:sp>
      <p:sp>
        <p:nvSpPr>
          <p:cNvPr id="3" name="Text Placeholder 2"/>
          <p:cNvSpPr>
            <a:spLocks noGrp="1"/>
          </p:cNvSpPr>
          <p:nvPr>
            <p:ph type="body" idx="1"/>
          </p:nvPr>
        </p:nvSpPr>
        <p:spPr>
          <a:xfrm>
            <a:off x="311700" y="1921800"/>
            <a:ext cx="8520600" cy="4555200"/>
          </a:xfrm>
        </p:spPr>
        <p:txBody>
          <a:bodyPr/>
          <a:lstStyle/>
          <a:p>
            <a:pPr>
              <a:buBlip>
                <a:blip r:embed="rId2"/>
              </a:buBlip>
            </a:pPr>
            <a:r>
              <a:rPr lang="en-US" sz="1800" b="1" dirty="0" smtClean="0">
                <a:latin typeface="Arial" pitchFamily="34" charset="0"/>
                <a:cs typeface="Arial" pitchFamily="34" charset="0"/>
              </a:rPr>
              <a:t>Logistic Regression.</a:t>
            </a:r>
          </a:p>
          <a:p>
            <a:pPr>
              <a:buBlip>
                <a:blip r:embed="rId2"/>
              </a:buBlip>
            </a:pPr>
            <a:r>
              <a:rPr lang="en-US" sz="1800" b="1" dirty="0" smtClean="0">
                <a:latin typeface="Arial" pitchFamily="34" charset="0"/>
                <a:cs typeface="Arial" pitchFamily="34" charset="0"/>
              </a:rPr>
              <a:t> Decision tree.</a:t>
            </a:r>
          </a:p>
          <a:p>
            <a:pPr>
              <a:buBlip>
                <a:blip r:embed="rId2"/>
              </a:buBlip>
            </a:pPr>
            <a:r>
              <a:rPr lang="en-US" sz="1800" b="1" dirty="0" smtClean="0">
                <a:latin typeface="Arial" pitchFamily="34" charset="0"/>
                <a:cs typeface="Arial" pitchFamily="34" charset="0"/>
              </a:rPr>
              <a:t>Model ensembles.</a:t>
            </a:r>
          </a:p>
          <a:p>
            <a:pPr>
              <a:buBlip>
                <a:blip r:embed="rId2"/>
              </a:buBlip>
            </a:pPr>
            <a:r>
              <a:rPr lang="en-US" sz="1800" b="1" dirty="0" smtClean="0">
                <a:latin typeface="Arial" pitchFamily="34" charset="0"/>
                <a:cs typeface="Arial" pitchFamily="34" charset="0"/>
              </a:rPr>
              <a:t>Random forest.</a:t>
            </a:r>
          </a:p>
          <a:p>
            <a:pPr>
              <a:buBlip>
                <a:blip r:embed="rId2"/>
              </a:buBlip>
            </a:pPr>
            <a:r>
              <a:rPr lang="en-US" sz="1800" b="1" dirty="0" smtClean="0">
                <a:latin typeface="Arial" pitchFamily="34" charset="0"/>
                <a:cs typeface="Arial" pitchFamily="34" charset="0"/>
              </a:rPr>
              <a:t>Ada Boost.</a:t>
            </a:r>
          </a:p>
          <a:p>
            <a:pPr>
              <a:buBlip>
                <a:blip r:embed="rId2"/>
              </a:buBlip>
            </a:pPr>
            <a:r>
              <a:rPr lang="en-US" sz="1800" b="1" dirty="0" smtClean="0">
                <a:latin typeface="Arial" pitchFamily="34" charset="0"/>
                <a:cs typeface="Arial" pitchFamily="34" charset="0"/>
              </a:rPr>
              <a:t>Gradient Boost.</a:t>
            </a:r>
          </a:p>
          <a:p>
            <a:pPr>
              <a:buBlip>
                <a:blip r:embed="rId2"/>
              </a:buBlip>
            </a:pPr>
            <a:r>
              <a:rPr lang="en-US" sz="1800" b="1" dirty="0" smtClean="0">
                <a:latin typeface="Arial" pitchFamily="34" charset="0"/>
                <a:cs typeface="Arial" pitchFamily="34" charset="0"/>
              </a:rPr>
              <a:t>Voting Boost.</a:t>
            </a:r>
          </a:p>
          <a:p>
            <a:pPr>
              <a:buNone/>
            </a:pPr>
            <a:r>
              <a:rPr lang="en-US" sz="1600" b="1" dirty="0" smtClean="0">
                <a:latin typeface="Arial" pitchFamily="34" charset="0"/>
                <a:cs typeface="Arial" pitchFamily="34" charset="0"/>
              </a:rPr>
              <a:t>   </a:t>
            </a:r>
            <a:endParaRPr lang="en-US"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256</TotalTime>
  <Words>674</Words>
  <Application>Microsoft Office PowerPoint</Application>
  <PresentationFormat>On-screen Show (4:3)</PresentationFormat>
  <Paragraphs>89</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Project on Logistic Regression         Company Bankruptcy Prediction                  Work done by- Sunil Kumar</vt:lpstr>
      <vt:lpstr>Content</vt:lpstr>
      <vt:lpstr>Problem Statement</vt:lpstr>
      <vt:lpstr>Project Steps</vt:lpstr>
      <vt:lpstr>Visualization</vt:lpstr>
      <vt:lpstr>Visualization</vt:lpstr>
      <vt:lpstr>Visualization continued..</vt:lpstr>
      <vt:lpstr>Steps and challenges</vt:lpstr>
      <vt:lpstr>Model and ensembles</vt:lpstr>
      <vt:lpstr>Imbalanced Dataset</vt:lpstr>
      <vt:lpstr>Imbalanced Dataset</vt:lpstr>
      <vt:lpstr>Techniques and accuracies</vt:lpstr>
      <vt:lpstr>Techniques and accuracies continued..</vt:lpstr>
      <vt:lpstr>Model Calibration </vt:lpstr>
      <vt:lpstr>Conclusion</vt:lpstr>
      <vt:lpstr>Conclusion continued..</vt:lpstr>
      <vt:lpstr>Challenges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Sunny.Kumar</dc:creator>
  <cp:lastModifiedBy>Sunny.Kumar</cp:lastModifiedBy>
  <cp:revision>25</cp:revision>
  <dcterms:created xsi:type="dcterms:W3CDTF">2022-01-22T04:33:59Z</dcterms:created>
  <dcterms:modified xsi:type="dcterms:W3CDTF">2022-01-22T09:10:33Z</dcterms:modified>
</cp:coreProperties>
</file>