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60" r:id="rId2"/>
    <p:sldId id="259" r:id="rId3"/>
    <p:sldId id="261" r:id="rId4"/>
    <p:sldId id="263" r:id="rId5"/>
    <p:sldId id="265" r:id="rId6"/>
    <p:sldId id="274" r:id="rId7"/>
    <p:sldId id="264" r:id="rId8"/>
    <p:sldId id="284" r:id="rId9"/>
    <p:sldId id="275" r:id="rId10"/>
    <p:sldId id="277" r:id="rId11"/>
    <p:sldId id="266" r:id="rId12"/>
    <p:sldId id="268" r:id="rId13"/>
    <p:sldId id="269" r:id="rId14"/>
    <p:sldId id="27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9" autoAdjust="0"/>
  </p:normalViewPr>
  <p:slideViewPr>
    <p:cSldViewPr snapToGrid="0">
      <p:cViewPr>
        <p:scale>
          <a:sx n="50" d="100"/>
          <a:sy n="50" d="100"/>
        </p:scale>
        <p:origin x="-144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338FD-D6F0-4CF1-A28E-AA889E4A5AF2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C33A1-27A0-4336-BDE2-1A10908F41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088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303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most attacks were done in the </a:t>
            </a:r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2014.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here that attacks slowly start to increase from 1972 until about 1993 where until 2004 we see a downward global trend in Terrorist incidents then after 2014 the terrorist activities starts increasing till 2014 then slowly decreases.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C33A1-27A0-4336-BDE2-1A10908F41A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81F1C72-9971-466E-B511-2DD6CDAA6A61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0412945-5AC5-43DE-80DC-69F0947919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34447C-74AD-4F88-B01F-3108429719EE}"/>
              </a:ext>
            </a:extLst>
          </p:cNvPr>
          <p:cNvSpPr/>
          <p:nvPr/>
        </p:nvSpPr>
        <p:spPr>
          <a:xfrm>
            <a:off x="876301" y="1600200"/>
            <a:ext cx="1040161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Terrorism</a:t>
            </a:r>
          </a:p>
          <a:p>
            <a:pPr algn="ctr"/>
            <a:r>
              <a:rPr lang="en-IN" sz="4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IN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by-Sunil Kumar</a:t>
            </a:r>
          </a:p>
          <a:p>
            <a:pPr algn="ctr"/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ABD61D-FB0A-4428-8782-535A4E0CFC2B}"/>
              </a:ext>
            </a:extLst>
          </p:cNvPr>
          <p:cNvSpPr/>
          <p:nvPr/>
        </p:nvSpPr>
        <p:spPr>
          <a:xfrm>
            <a:off x="7238083" y="5104617"/>
            <a:ext cx="36135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45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2BCC9-60D7-4CA1-B3D4-8268F1E5A41E}"/>
              </a:ext>
            </a:extLst>
          </p:cNvPr>
          <p:cNvSpPr txBox="1"/>
          <p:nvPr/>
        </p:nvSpPr>
        <p:spPr>
          <a:xfrm>
            <a:off x="431801" y="1841502"/>
            <a:ext cx="3551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Mostly Targeted for the attacks are Private Citizens &amp; Property, Military,Police,Government(General),Business and Transportation.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Followed by utilities, Religion institutions, Educational institution, Government(diplomatic).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INTEREST OF TARGET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arget 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1301" y="1496734"/>
            <a:ext cx="7487147" cy="457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4292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2D4F3C-F377-4A50-8115-C16D581263E6}"/>
              </a:ext>
            </a:extLst>
          </p:cNvPr>
          <p:cNvSpPr txBox="1"/>
          <p:nvPr/>
        </p:nvSpPr>
        <p:spPr>
          <a:xfrm>
            <a:off x="389023" y="1778002"/>
            <a:ext cx="36876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pictorial representation tells us that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we have more number of killing from United States 1384, followed by Rwanda 1180, Iraq 670, Somalia 588,Nepal 518, Iran 422 and others with 300 and more killings.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84203" y="343827"/>
            <a:ext cx="11048999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KILLED BY ATTACKERS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People Kil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8302" y="1485900"/>
            <a:ext cx="7404100" cy="504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9635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9C406-C789-4BA1-ACCF-F4947931BA18}"/>
              </a:ext>
            </a:extLst>
          </p:cNvPr>
          <p:cNvSpPr txBox="1"/>
          <p:nvPr/>
        </p:nvSpPr>
        <p:spPr>
          <a:xfrm>
            <a:off x="762000" y="1651002"/>
            <a:ext cx="4178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Al 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Qaeda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have 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done most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number of killings.</a:t>
            </a:r>
          </a:p>
          <a:p>
            <a:pPr algn="l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Often used weapons:</a:t>
            </a:r>
          </a:p>
          <a:p>
            <a:pPr algn="l"/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Explosives and vehicle-borne </a:t>
            </a: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explosive.</a:t>
            </a:r>
          </a:p>
          <a:p>
            <a:pPr algn="l">
              <a:buFont typeface="Arial" pitchFamily="34" charset="0"/>
              <a:buChar char="•"/>
            </a:pPr>
            <a:endParaRPr lang="en-US" sz="2400" b="0" i="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0" i="0" dirty="0" smtClean="0">
                <a:effectLst/>
                <a:latin typeface="Arial" pitchFamily="34" charset="0"/>
                <a:cs typeface="Arial" pitchFamily="34" charset="0"/>
              </a:rPr>
              <a:t>Year 2001 performed more than 1 attack on 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12954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AL-QAEDA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l qai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8601" y="1634853"/>
            <a:ext cx="6362699" cy="449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0228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54AD56-7CF4-4ED4-AAFB-CA70230562BE}"/>
              </a:ext>
            </a:extLst>
          </p:cNvPr>
          <p:cNvSpPr txBox="1"/>
          <p:nvPr/>
        </p:nvSpPr>
        <p:spPr>
          <a:xfrm>
            <a:off x="447264" y="2125172"/>
            <a:ext cx="35278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gets to know that we have </a:t>
            </a:r>
            <a:r>
              <a:rPr lang="en-US" sz="2400" dirty="0" smtClean="0"/>
              <a:t>most active gangs: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Taliban.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CPI-Maoist.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ISIL.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Showing more numbers of attacks with years in an increasing trend.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active ga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0700" y="1625601"/>
            <a:ext cx="7200901" cy="4737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1473202" y="343827"/>
            <a:ext cx="9207500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ACTIVE GANGS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4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D35D90C-1FEA-4AE0-ACD9-B2DB8DB6A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2810880"/>
              </p:ext>
            </p:extLst>
          </p:nvPr>
        </p:nvGraphicFramePr>
        <p:xfrm>
          <a:off x="1001488" y="1551705"/>
          <a:ext cx="10247085" cy="481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8952">
                  <a:extLst>
                    <a:ext uri="{9D8B030D-6E8A-4147-A177-3AD203B41FA5}">
                      <a16:colId xmlns:a16="http://schemas.microsoft.com/office/drawing/2014/main" xmlns="" val="2828768831"/>
                    </a:ext>
                  </a:extLst>
                </a:gridCol>
                <a:gridCol w="4978133">
                  <a:extLst>
                    <a:ext uri="{9D8B030D-6E8A-4147-A177-3AD203B41FA5}">
                      <a16:colId xmlns:a16="http://schemas.microsoft.com/office/drawing/2014/main" xmlns="" val="3885773885"/>
                    </a:ext>
                  </a:extLst>
                </a:gridCol>
              </a:tblGrid>
              <a:tr h="7050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 of </a:t>
                      </a:r>
                      <a:r>
                        <a:rPr lang="en-IN" sz="3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killings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7321280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Iraq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21510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290398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12756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66072213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10871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706796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10491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1449954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Colombia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6865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221125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Philippines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5843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30354719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Peru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9943617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Turkey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3767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99446388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Salvador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3369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0207109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IN" sz="2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3346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396504654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Kingdom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3212</a:t>
                      </a:r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5286287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600531" y="400977"/>
            <a:ext cx="10958285" cy="849977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COUNTRY EXCEEDING SUM OF KILLING 3000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31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72410" y="396441"/>
            <a:ext cx="10958285" cy="57757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0" y="514351"/>
            <a:ext cx="1053465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17576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4F308D-D2D9-415C-91F4-E3A226790DF5}"/>
              </a:ext>
            </a:extLst>
          </p:cNvPr>
          <p:cNvSpPr txBox="1"/>
          <p:nvPr/>
        </p:nvSpPr>
        <p:spPr>
          <a:xfrm>
            <a:off x="495300" y="647701"/>
            <a:ext cx="11277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preparation.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region.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attacked year.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Number. Of attacks in year and territory.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Most attacked region globally.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Visualization.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 Percentages of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Attackers interest of target.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of people killed by attackers.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Al-Qaida gang.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Country exceeding sum of killing.</a:t>
            </a:r>
          </a:p>
          <a:p>
            <a:pPr algn="r"/>
            <a:r>
              <a:rPr lang="en-US" sz="2400" dirty="0" smtClean="0">
                <a:latin typeface="Arial" pitchFamily="34" charset="0"/>
                <a:cs typeface="Arial" pitchFamily="34" charset="0"/>
              </a:rPr>
              <a:t>Most active gangs.</a:t>
            </a: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823643" y="29980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99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615679" y="256737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001462-DD12-472F-87F2-B9B147AB65D7}"/>
              </a:ext>
            </a:extLst>
          </p:cNvPr>
          <p:cNvSpPr/>
          <p:nvPr/>
        </p:nvSpPr>
        <p:spPr>
          <a:xfrm>
            <a:off x="435430" y="1451429"/>
            <a:ext cx="5471887" cy="2583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Libraries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pandas ,seaborn.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%matplotlib inline.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matplotlib.pyplot.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!pip install folium.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Folium.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BC23343-B067-4FE2-BFF9-0B151FECF474}"/>
              </a:ext>
            </a:extLst>
          </p:cNvPr>
          <p:cNvSpPr/>
          <p:nvPr/>
        </p:nvSpPr>
        <p:spPr>
          <a:xfrm>
            <a:off x="6023431" y="1436914"/>
            <a:ext cx="5486400" cy="261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Understanding data using: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df.head(), df.tail, df.shape(),df.dtypes,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type(df),df.describe(),df.corr(),df.summary.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Understanding important columns and dropping others.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7A76F5-E296-42D2-9C1D-2FFAF467485A}"/>
              </a:ext>
            </a:extLst>
          </p:cNvPr>
          <p:cNvSpPr/>
          <p:nvPr/>
        </p:nvSpPr>
        <p:spPr>
          <a:xfrm>
            <a:off x="6052459" y="4078517"/>
            <a:ext cx="5471887" cy="2598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Important Visualization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Sns.heatmap()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ma= mp.Map()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plt.bar()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sns.barplot()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pd.crosstab()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WordCloud()</a:t>
            </a: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CEED769-1D55-423E-A910-F451CF6AAB28}"/>
              </a:ext>
            </a:extLst>
          </p:cNvPr>
          <p:cNvSpPr/>
          <p:nvPr/>
        </p:nvSpPr>
        <p:spPr>
          <a:xfrm>
            <a:off x="420104" y="4078514"/>
            <a:ext cx="5501725" cy="257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Handling Null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data.isnull()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Identifying null values in the columns&amp;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dropping those.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approxdate 94.914993%, related 86.219461% of null values in these two columns.</a:t>
            </a:r>
            <a:endParaRPr lang="en-US" sz="2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073769-EA8C-49DC-A55B-5812C20CD149}"/>
              </a:ext>
            </a:extLst>
          </p:cNvPr>
          <p:cNvSpPr txBox="1"/>
          <p:nvPr/>
        </p:nvSpPr>
        <p:spPr>
          <a:xfrm>
            <a:off x="417443" y="1858780"/>
            <a:ext cx="11184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Country with most attacks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Iraq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City with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Baghdad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Region with the most attacks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Middle East &amp; North Africa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Year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2014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Month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Group with the most attacks: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Taliban</a:t>
            </a:r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Arial" pitchFamily="34" charset="0"/>
                <a:cs typeface="Arial" pitchFamily="34" charset="0"/>
              </a:rPr>
              <a:t>Most Attack Types: </a:t>
            </a:r>
            <a:r>
              <a:rPr lang="en-US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Bombing/Explosion</a:t>
            </a:r>
            <a:endParaRPr lang="en-I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3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6E797CF-C489-418E-9C10-988BFA3B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902" y="1407889"/>
            <a:ext cx="11010900" cy="50945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673739" y="314794"/>
            <a:ext cx="6694588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YEAR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6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0185AB3-B922-4ADF-8693-6F6010B0D3CE}"/>
              </a:ext>
            </a:extLst>
          </p:cNvPr>
          <p:cNvSpPr/>
          <p:nvPr/>
        </p:nvSpPr>
        <p:spPr>
          <a:xfrm>
            <a:off x="6184741" y="1858484"/>
            <a:ext cx="5807241" cy="4034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2BCC9-60D7-4CA1-B3D4-8268F1E5A41E}"/>
              </a:ext>
            </a:extLst>
          </p:cNvPr>
          <p:cNvSpPr txBox="1"/>
          <p:nvPr/>
        </p:nvSpPr>
        <p:spPr>
          <a:xfrm>
            <a:off x="278303" y="1654631"/>
            <a:ext cx="5324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attacks were made in 2014 on Australasia &amp; Oceania.</a:t>
            </a:r>
            <a:endParaRPr lang="en-US" sz="2400" b="0" dirty="0">
              <a:effectLst/>
              <a:latin typeface="Arial" pitchFamily="34" charset="0"/>
              <a:cs typeface="Arial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Moving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 1970-90 most </a:t>
            </a:r>
            <a:r>
              <a:rPr lang="en-US" sz="2400" b="0" i="0" u="none" strike="noStrike" dirty="0">
                <a:effectLst/>
                <a:latin typeface="Arial" pitchFamily="34" charset="0"/>
                <a:cs typeface="Arial" pitchFamily="34" charset="0"/>
              </a:rPr>
              <a:t>terrorist attacks occurred in Western Europe</a:t>
            </a:r>
            <a:r>
              <a:rPr lang="en-US" sz="2400" b="0" i="0" u="none" strike="noStrike" dirty="0" smtClean="0">
                <a:effectLst/>
                <a:latin typeface="Arial" pitchFamily="34" charset="0"/>
                <a:cs typeface="Arial" pitchFamily="34" charset="0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than Sub-Saharan Africa, South east asia,South America and South Asia as well.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2010 trend we can say that there have been rapid attacks in 2010-2014 and so next years.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E75619F-B248-41F5-A2C1-C028AD54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4783" y="1680663"/>
            <a:ext cx="5725916" cy="44280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827315" y="343823"/>
            <a:ext cx="10856687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OF ATTACKS IN YEAR AND TERRITORY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0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032000" y="314794"/>
            <a:ext cx="846182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ATTACKED REGION GLOBALLY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4101" y="1509489"/>
            <a:ext cx="7872187" cy="5065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622300" y="1816100"/>
            <a:ext cx="261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Map shows 4 location as per coordinates with most attacked country.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Basra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Mosul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Kirkuk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0D84ED-F9A2-48BC-BD31-F3796C28BD63}"/>
              </a:ext>
            </a:extLst>
          </p:cNvPr>
          <p:cNvSpPr txBox="1"/>
          <p:nvPr/>
        </p:nvSpPr>
        <p:spPr>
          <a:xfrm>
            <a:off x="580572" y="1611088"/>
            <a:ext cx="40494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picture explains that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more repeated attacks as per the word cloud frequency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Baghdad, Khyber, Pakhtunkhwa, Al Anber, Northern Ireland, Federally Administered.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Followed by Administered Tribal, Kashmir west Bank, San Salvador and Jammu.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WORDCLOU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2287" y="1625603"/>
            <a:ext cx="6792685" cy="463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2148104" y="358337"/>
            <a:ext cx="79102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 VISUALIZATION 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10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22BCC9-60D7-4CA1-B3D4-8268F1E5A41E}"/>
              </a:ext>
            </a:extLst>
          </p:cNvPr>
          <p:cNvSpPr txBox="1"/>
          <p:nvPr/>
        </p:nvSpPr>
        <p:spPr>
          <a:xfrm>
            <a:off x="431803" y="1524004"/>
            <a:ext cx="30987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pictorial representation shows that we have 47% of attackers which are Unknown,</a:t>
            </a:r>
          </a:p>
          <a:p>
            <a:r>
              <a:rPr lang="en-US" sz="2400" dirty="0" smtClean="0"/>
              <a:t>Then  Taliban 4.3%,ISIL 3.0%,Shining Path(SL) 2.4% Al Shabaab 1.5% followed by New People’s Army1.5%</a:t>
            </a:r>
          </a:p>
          <a:p>
            <a:r>
              <a:rPr lang="en-US" sz="2400" dirty="0" smtClean="0"/>
              <a:t>And list goes 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7C032D-A68B-4D47-A782-7F81F6346335}"/>
              </a:ext>
            </a:extLst>
          </p:cNvPr>
          <p:cNvSpPr/>
          <p:nvPr/>
        </p:nvSpPr>
        <p:spPr>
          <a:xfrm>
            <a:off x="584203" y="343823"/>
            <a:ext cx="11048999" cy="92939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PERCENTAGES OF ATTACKERS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TTACK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703" y="1485900"/>
            <a:ext cx="8102599" cy="494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7815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1349</TotalTime>
  <Words>636</Words>
  <Application>Microsoft Office PowerPoint</Application>
  <PresentationFormat>Custom</PresentationFormat>
  <Paragraphs>156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princepriyadarshi2017@gmail.com</dc:creator>
  <cp:lastModifiedBy>Sunny.Kumar</cp:lastModifiedBy>
  <cp:revision>76</cp:revision>
  <dcterms:created xsi:type="dcterms:W3CDTF">2021-10-17T17:09:27Z</dcterms:created>
  <dcterms:modified xsi:type="dcterms:W3CDTF">2021-12-18T16:24:42Z</dcterms:modified>
</cp:coreProperties>
</file>