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7"/>
  </p:notesMasterIdLst>
  <p:sldIdLst>
    <p:sldId id="260" r:id="rId2"/>
    <p:sldId id="259" r:id="rId3"/>
    <p:sldId id="261" r:id="rId4"/>
    <p:sldId id="263" r:id="rId5"/>
    <p:sldId id="265" r:id="rId6"/>
    <p:sldId id="274" r:id="rId7"/>
    <p:sldId id="264" r:id="rId8"/>
    <p:sldId id="284" r:id="rId9"/>
    <p:sldId id="275" r:id="rId10"/>
    <p:sldId id="277" r:id="rId11"/>
    <p:sldId id="266" r:id="rId12"/>
    <p:sldId id="268" r:id="rId13"/>
    <p:sldId id="269" r:id="rId14"/>
    <p:sldId id="271" r:id="rId15"/>
    <p:sldId id="28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349" autoAdjust="0"/>
  </p:normalViewPr>
  <p:slideViewPr>
    <p:cSldViewPr snapToGrid="0">
      <p:cViewPr>
        <p:scale>
          <a:sx n="50" d="100"/>
          <a:sy n="50" d="100"/>
        </p:scale>
        <p:origin x="-1464" y="-4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338FD-D6F0-4CF1-A28E-AA889E4A5AF2}" type="datetimeFigureOut">
              <a:rPr lang="en-IN" smtClean="0"/>
              <a:pPr/>
              <a:t>14-12-2021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BC33A1-27A0-4336-BDE2-1A10908F41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40883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C33A1-27A0-4336-BDE2-1A10908F41A2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63037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conclude that most attacks were done in the </a:t>
            </a:r>
            <a:r>
              <a:rPr lang="en-US" sz="12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 2014. 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see here that attacks slowly start to increase from 1972 until about 1993 where until 2004 we see a downward global trend in Terrorist incidents then after 2014 the terrorist activities starts increasing till 2014 then slowly decreases.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C33A1-27A0-4336-BDE2-1A10908F41A2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219456" y="146304"/>
            <a:ext cx="11753088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18979" y="381001"/>
            <a:ext cx="109728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844800" y="2819400"/>
            <a:ext cx="8746979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7416800" y="6509004"/>
            <a:ext cx="4003040" cy="274320"/>
          </a:xfrm>
        </p:spPr>
        <p:txBody>
          <a:bodyPr vert="horz" rtlCol="0"/>
          <a:lstStyle>
            <a:extLst/>
          </a:lstStyle>
          <a:p>
            <a:fld id="{B81F1C72-9971-466E-B511-2DD6CDAA6A61}" type="datetimeFigureOut">
              <a:rPr lang="en-IN" smtClean="0"/>
              <a:pPr/>
              <a:t>14-12-2021</a:t>
            </a:fld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11518603" y="6509004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0412945-5AC5-43DE-80DC-69F0947919C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2133600" y="6509004"/>
            <a:ext cx="5209952" cy="274320"/>
          </a:xfrm>
        </p:spPr>
        <p:txBody>
          <a:bodyPr vert="horz" rtlCol="0"/>
          <a:lstStyle>
            <a:extLst/>
          </a:lstStyle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1F1C72-9971-466E-B511-2DD6CDAA6A61}" type="datetimeFigureOut">
              <a:rPr lang="en-IN" smtClean="0"/>
              <a:pPr/>
              <a:t>14-12-2021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412945-5AC5-43DE-80DC-69F0947919C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1F1C72-9971-466E-B511-2DD6CDAA6A61}" type="datetimeFigureOut">
              <a:rPr lang="en-IN" smtClean="0"/>
              <a:pPr/>
              <a:t>14-12-2021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412945-5AC5-43DE-80DC-69F0947919C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84523" y="1424588"/>
            <a:ext cx="10668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1F1C72-9971-466E-B511-2DD6CDAA6A61}" type="datetimeFigureOut">
              <a:rPr lang="en-IN" smtClean="0"/>
              <a:pPr/>
              <a:t>14-12-2021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412945-5AC5-43DE-80DC-69F0947919C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33504" y="3267456"/>
            <a:ext cx="98755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498230"/>
            <a:ext cx="103632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287713"/>
            <a:ext cx="103632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416800" y="6513670"/>
            <a:ext cx="4003040" cy="274320"/>
          </a:xfrm>
        </p:spPr>
        <p:txBody>
          <a:bodyPr vert="horz" rtlCol="0"/>
          <a:lstStyle>
            <a:extLst/>
          </a:lstStyle>
          <a:p>
            <a:fld id="{B81F1C72-9971-466E-B511-2DD6CDAA6A61}" type="datetimeFigureOut">
              <a:rPr lang="en-IN" smtClean="0"/>
              <a:pPr/>
              <a:t>14-12-2021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11518603" y="6513670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0412945-5AC5-43DE-80DC-69F0947919C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2133600" y="6513670"/>
            <a:ext cx="5209952" cy="274320"/>
          </a:xfrm>
        </p:spPr>
        <p:txBody>
          <a:bodyPr vert="horz" rtlCol="0"/>
          <a:lstStyle>
            <a:extLst/>
          </a:lstStyle>
          <a:p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45920"/>
            <a:ext cx="53848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45920"/>
            <a:ext cx="53848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1F1C72-9971-466E-B511-2DD6CDAA6A61}" type="datetimeFigureOut">
              <a:rPr lang="en-IN" smtClean="0"/>
              <a:pPr/>
              <a:t>14-12-2021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21440" y="6514568"/>
            <a:ext cx="619051" cy="274320"/>
          </a:xfrm>
        </p:spPr>
        <p:txBody>
          <a:bodyPr/>
          <a:lstStyle>
            <a:extLst/>
          </a:lstStyle>
          <a:p>
            <a:fld id="{10412945-5AC5-43DE-80DC-69F0947919C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784523" y="1424588"/>
            <a:ext cx="10668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22325" y="2165216"/>
            <a:ext cx="49987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400800" y="2165216"/>
            <a:ext cx="49987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1948"/>
            <a:ext cx="109728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1F1C72-9971-466E-B511-2DD6CDAA6A61}" type="datetimeFigureOut">
              <a:rPr lang="en-IN" smtClean="0"/>
              <a:pPr/>
              <a:t>14-12-2021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521440" y="6514568"/>
            <a:ext cx="619051" cy="274320"/>
          </a:xfrm>
        </p:spPr>
        <p:txBody>
          <a:bodyPr/>
          <a:lstStyle>
            <a:extLst/>
          </a:lstStyle>
          <a:p>
            <a:fld id="{10412945-5AC5-43DE-80DC-69F0947919C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3218"/>
            <a:ext cx="109728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1F1C72-9971-466E-B511-2DD6CDAA6A61}" type="datetimeFigureOut">
              <a:rPr lang="en-IN" smtClean="0"/>
              <a:pPr/>
              <a:t>14-12-2021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412945-5AC5-43DE-80DC-69F0947919C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784523" y="1424588"/>
            <a:ext cx="10668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1F1C72-9971-466E-B511-2DD6CDAA6A61}" type="datetimeFigureOut">
              <a:rPr lang="en-IN" smtClean="0"/>
              <a:pPr/>
              <a:t>14-12-2021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412945-5AC5-43DE-80DC-69F0947919C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743403" y="1057656"/>
            <a:ext cx="49987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7515" y="304800"/>
            <a:ext cx="524256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617515" y="1107560"/>
            <a:ext cx="524256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04800" y="2209800"/>
            <a:ext cx="11555275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7416800" y="6513670"/>
            <a:ext cx="4003040" cy="274320"/>
          </a:xfrm>
        </p:spPr>
        <p:txBody>
          <a:bodyPr vert="horz" rtlCol="0"/>
          <a:lstStyle>
            <a:extLst/>
          </a:lstStyle>
          <a:p>
            <a:fld id="{B81F1C72-9971-466E-B511-2DD6CDAA6A61}" type="datetimeFigureOut">
              <a:rPr lang="en-IN" smtClean="0"/>
              <a:pPr/>
              <a:t>14-12-2021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11518603" y="6513670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0412945-5AC5-43DE-80DC-69F0947919C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2133600" y="6513670"/>
            <a:ext cx="5209952" cy="274320"/>
          </a:xfrm>
        </p:spPr>
        <p:txBody>
          <a:bodyPr vert="horz" rtlCol="0"/>
          <a:lstStyle>
            <a:extLst/>
          </a:lstStyle>
          <a:p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924" y="4724400"/>
            <a:ext cx="73152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53924" y="5388937"/>
            <a:ext cx="73152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406400" y="249864"/>
            <a:ext cx="113792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416800" y="6509004"/>
            <a:ext cx="4003040" cy="274320"/>
          </a:xfrm>
        </p:spPr>
        <p:txBody>
          <a:bodyPr vert="horz" rtlCol="0"/>
          <a:lstStyle>
            <a:extLst/>
          </a:lstStyle>
          <a:p>
            <a:fld id="{B81F1C72-9971-466E-B511-2DD6CDAA6A61}" type="datetimeFigureOut">
              <a:rPr lang="en-IN" smtClean="0"/>
              <a:pPr/>
              <a:t>14-12-2021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11518603" y="6509004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0412945-5AC5-43DE-80DC-69F0947919C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2133600" y="6509004"/>
            <a:ext cx="5209952" cy="274320"/>
          </a:xfrm>
        </p:spPr>
        <p:txBody>
          <a:bodyPr vert="horz" rtlCol="0"/>
          <a:lstStyle>
            <a:extLst/>
          </a:lstStyle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219456" y="147085"/>
            <a:ext cx="11747795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727200" y="6400800"/>
            <a:ext cx="5616352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7416800" y="6400800"/>
            <a:ext cx="400304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B81F1C72-9971-466E-B511-2DD6CDAA6A61}" type="datetimeFigureOut">
              <a:rPr lang="en-IN" smtClean="0"/>
              <a:pPr/>
              <a:t>14-12-2021</a:t>
            </a:fld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518603" y="6514568"/>
            <a:ext cx="619051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10412945-5AC5-43DE-80DC-69F0947919C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53536"/>
            <a:ext cx="109728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46237"/>
            <a:ext cx="109728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E34447C-74AD-4F88-B01F-3108429719EE}"/>
              </a:ext>
            </a:extLst>
          </p:cNvPr>
          <p:cNvSpPr/>
          <p:nvPr/>
        </p:nvSpPr>
        <p:spPr>
          <a:xfrm>
            <a:off x="944381" y="1484036"/>
            <a:ext cx="10238283" cy="38755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40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Exploratory Data analysis</a:t>
            </a:r>
          </a:p>
          <a:p>
            <a:pPr algn="ctr"/>
            <a:r>
              <a:rPr lang="en-IN" sz="40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</a:p>
          <a:p>
            <a:pPr algn="ctr"/>
            <a:r>
              <a:rPr lang="en-IN" sz="4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Global</a:t>
            </a:r>
            <a:r>
              <a:rPr lang="en-IN" sz="4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IN" sz="4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Terrorism</a:t>
            </a:r>
          </a:p>
          <a:p>
            <a:pPr algn="ctr"/>
            <a:r>
              <a:rPr lang="en-IN" sz="40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</a:p>
          <a:p>
            <a:pPr algn="ctr"/>
            <a:r>
              <a:rPr lang="en-IN" sz="4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Project by-Sunil Kumar</a:t>
            </a:r>
          </a:p>
          <a:p>
            <a:pPr algn="ctr"/>
            <a:endParaRPr lang="en-IN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4ABD61D-FB0A-4428-8782-535A4E0CFC2B}"/>
              </a:ext>
            </a:extLst>
          </p:cNvPr>
          <p:cNvSpPr/>
          <p:nvPr/>
        </p:nvSpPr>
        <p:spPr>
          <a:xfrm>
            <a:off x="7238083" y="5104617"/>
            <a:ext cx="361353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5455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C22BCC9-60D7-4CA1-B3D4-8268F1E5A41E}"/>
              </a:ext>
            </a:extLst>
          </p:cNvPr>
          <p:cNvSpPr txBox="1"/>
          <p:nvPr/>
        </p:nvSpPr>
        <p:spPr>
          <a:xfrm>
            <a:off x="431801" y="1841502"/>
            <a:ext cx="35518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Mostly Targeted for the attacks are Private Citizens &amp; Property, Military,Police,Government(General),Business and Transportation.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Followed by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utilities, Religion institutions, Educational institution, Government(diplomatic).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07C032D-A68B-4D47-A782-7F81F6346335}"/>
              </a:ext>
            </a:extLst>
          </p:cNvPr>
          <p:cNvSpPr/>
          <p:nvPr/>
        </p:nvSpPr>
        <p:spPr>
          <a:xfrm>
            <a:off x="584203" y="343823"/>
            <a:ext cx="11048999" cy="92939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ATTACKERS INTEREST OF TARGET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Target typ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51301" y="1496734"/>
            <a:ext cx="7487147" cy="45738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xmlns="" val="4292172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D2D4F3C-F377-4A50-8115-C16D581263E6}"/>
              </a:ext>
            </a:extLst>
          </p:cNvPr>
          <p:cNvSpPr txBox="1"/>
          <p:nvPr/>
        </p:nvSpPr>
        <p:spPr>
          <a:xfrm>
            <a:off x="389023" y="1778002"/>
            <a:ext cx="368767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This pictorial representation tells us that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 we have more number of killing from United States 1384, followed by Rwanda 1180, Iraq 670, Somalia 588,Nepal 518, Iran 422 and others with 300 and more killings.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07C032D-A68B-4D47-A782-7F81F6346335}"/>
              </a:ext>
            </a:extLst>
          </p:cNvPr>
          <p:cNvSpPr/>
          <p:nvPr/>
        </p:nvSpPr>
        <p:spPr>
          <a:xfrm>
            <a:off x="584203" y="343827"/>
            <a:ext cx="11048999" cy="849977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PEOPLE KILLED BY ATTACKERS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People Kill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78302" y="1485900"/>
            <a:ext cx="7404100" cy="5041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xmlns="" val="296355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B09C406-C789-4BA1-ACCF-F4947931BA18}"/>
              </a:ext>
            </a:extLst>
          </p:cNvPr>
          <p:cNvSpPr txBox="1"/>
          <p:nvPr/>
        </p:nvSpPr>
        <p:spPr>
          <a:xfrm>
            <a:off x="762000" y="1651002"/>
            <a:ext cx="41783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latin typeface="Arial" pitchFamily="34" charset="0"/>
                <a:cs typeface="Arial" pitchFamily="34" charset="0"/>
              </a:rPr>
              <a:t>Al -Qaida </a:t>
            </a:r>
            <a:r>
              <a:rPr lang="en-US" sz="2400" b="0" i="0" dirty="0" smtClean="0">
                <a:effectLst/>
                <a:latin typeface="Arial" pitchFamily="34" charset="0"/>
                <a:cs typeface="Arial" pitchFamily="34" charset="0"/>
              </a:rPr>
              <a:t>have </a:t>
            </a:r>
            <a:r>
              <a:rPr lang="en-US" sz="2400" b="0" i="0" dirty="0">
                <a:effectLst/>
                <a:latin typeface="Arial" pitchFamily="34" charset="0"/>
                <a:cs typeface="Arial" pitchFamily="34" charset="0"/>
              </a:rPr>
              <a:t>done most </a:t>
            </a:r>
            <a:r>
              <a:rPr lang="en-US" sz="2400" b="0" i="0" dirty="0" smtClean="0">
                <a:effectLst/>
                <a:latin typeface="Arial" pitchFamily="34" charset="0"/>
                <a:cs typeface="Arial" pitchFamily="34" charset="0"/>
              </a:rPr>
              <a:t>number of killings.</a:t>
            </a:r>
          </a:p>
          <a:p>
            <a:pPr algn="l"/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2400" dirty="0" smtClean="0">
                <a:latin typeface="Arial" pitchFamily="34" charset="0"/>
                <a:cs typeface="Arial" pitchFamily="34" charset="0"/>
              </a:rPr>
              <a:t>Often used weapons:</a:t>
            </a:r>
          </a:p>
          <a:p>
            <a:pPr algn="l"/>
            <a:endParaRPr lang="en-US" sz="2400" b="0" i="0" dirty="0">
              <a:effectLst/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US" sz="2400" b="0" i="0" dirty="0">
                <a:effectLst/>
                <a:latin typeface="Arial" pitchFamily="34" charset="0"/>
                <a:cs typeface="Arial" pitchFamily="34" charset="0"/>
              </a:rPr>
              <a:t>Explosives and vehicle-borne </a:t>
            </a:r>
            <a:r>
              <a:rPr lang="en-US" sz="2400" b="0" i="0" dirty="0" smtClean="0">
                <a:effectLst/>
                <a:latin typeface="Arial" pitchFamily="34" charset="0"/>
                <a:cs typeface="Arial" pitchFamily="34" charset="0"/>
              </a:rPr>
              <a:t>explosive.</a:t>
            </a:r>
          </a:p>
          <a:p>
            <a:pPr algn="l">
              <a:buFont typeface="Arial" pitchFamily="34" charset="0"/>
              <a:buChar char="•"/>
            </a:pPr>
            <a:endParaRPr lang="en-US" sz="2400" b="0" i="0" dirty="0">
              <a:effectLst/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US" sz="2400" b="0" i="0" dirty="0" smtClean="0">
                <a:effectLst/>
                <a:latin typeface="Arial" pitchFamily="34" charset="0"/>
                <a:cs typeface="Arial" pitchFamily="34" charset="0"/>
              </a:rPr>
              <a:t>Year 2001 performed more than 1 attack on US.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07C032D-A68B-4D47-A782-7F81F6346335}"/>
              </a:ext>
            </a:extLst>
          </p:cNvPr>
          <p:cNvSpPr/>
          <p:nvPr/>
        </p:nvSpPr>
        <p:spPr>
          <a:xfrm>
            <a:off x="1295402" y="343827"/>
            <a:ext cx="9207500" cy="849977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AL-QAIDA GANG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l qaid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08601" y="1634853"/>
            <a:ext cx="6362699" cy="44992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xmlns="" val="2022851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E54AD56-7CF4-4ED4-AAFB-CA70230562BE}"/>
              </a:ext>
            </a:extLst>
          </p:cNvPr>
          <p:cNvSpPr txBox="1"/>
          <p:nvPr/>
        </p:nvSpPr>
        <p:spPr>
          <a:xfrm>
            <a:off x="447264" y="2125172"/>
            <a:ext cx="352783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We gets to know that we have </a:t>
            </a:r>
            <a:r>
              <a:rPr lang="en-US" sz="2400" dirty="0" smtClean="0"/>
              <a:t>m</a:t>
            </a:r>
            <a:r>
              <a:rPr lang="en-US" sz="2400" dirty="0" smtClean="0"/>
              <a:t>ost </a:t>
            </a:r>
            <a:r>
              <a:rPr lang="en-US" sz="2400" dirty="0" smtClean="0"/>
              <a:t>active </a:t>
            </a:r>
            <a:r>
              <a:rPr lang="en-US" sz="2400" dirty="0" smtClean="0"/>
              <a:t>gangs: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Taliban.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CPI-Maoist.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ISIL.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Showing more numbers of attacks with years in an increasing trend.</a:t>
            </a:r>
            <a:endParaRPr lang="en-US" sz="2400" dirty="0" smtClean="0"/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 descr="active ga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30700" y="1625601"/>
            <a:ext cx="7200901" cy="4737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807C032D-A68B-4D47-A782-7F81F6346335}"/>
              </a:ext>
            </a:extLst>
          </p:cNvPr>
          <p:cNvSpPr/>
          <p:nvPr/>
        </p:nvSpPr>
        <p:spPr>
          <a:xfrm>
            <a:off x="1473202" y="343827"/>
            <a:ext cx="9207500" cy="849977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ACTIVE GANGS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2417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5D35D90C-1FEA-4AE0-ACD9-B2DB8DB6A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62810880"/>
              </p:ext>
            </p:extLst>
          </p:nvPr>
        </p:nvGraphicFramePr>
        <p:xfrm>
          <a:off x="1001488" y="1551705"/>
          <a:ext cx="10247085" cy="48122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68952">
                  <a:extLst>
                    <a:ext uri="{9D8B030D-6E8A-4147-A177-3AD203B41FA5}">
                      <a16:colId xmlns:a16="http://schemas.microsoft.com/office/drawing/2014/main" xmlns="" val="2828768831"/>
                    </a:ext>
                  </a:extLst>
                </a:gridCol>
                <a:gridCol w="4978133">
                  <a:extLst>
                    <a:ext uri="{9D8B030D-6E8A-4147-A177-3AD203B41FA5}">
                      <a16:colId xmlns:a16="http://schemas.microsoft.com/office/drawing/2014/main" xmlns="" val="3885773885"/>
                    </a:ext>
                  </a:extLst>
                </a:gridCol>
              </a:tblGrid>
              <a:tr h="70503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2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Countries</a:t>
                      </a:r>
                      <a:endParaRPr lang="en-IN" sz="32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2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 of </a:t>
                      </a:r>
                      <a:r>
                        <a:rPr lang="en-IN" sz="32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killings</a:t>
                      </a:r>
                      <a:endParaRPr lang="en-IN" sz="32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573212808"/>
                  </a:ext>
                </a:extLst>
              </a:tr>
              <a:tr h="3732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Iraq</a:t>
                      </a:r>
                      <a:endParaRPr lang="en-IN" sz="2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21510</a:t>
                      </a:r>
                      <a:endParaRPr lang="en-IN" sz="2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329039866"/>
                  </a:ext>
                </a:extLst>
              </a:tr>
              <a:tr h="3732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Pakistan</a:t>
                      </a:r>
                      <a:endParaRPr lang="en-IN" sz="2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12756</a:t>
                      </a:r>
                      <a:endParaRPr lang="en-IN" sz="2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660722136"/>
                  </a:ext>
                </a:extLst>
              </a:tr>
              <a:tr h="3732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Afghanistan</a:t>
                      </a:r>
                      <a:endParaRPr lang="en-IN" sz="2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10871</a:t>
                      </a:r>
                      <a:endParaRPr lang="en-IN" sz="2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67067966"/>
                  </a:ext>
                </a:extLst>
              </a:tr>
              <a:tr h="3732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India</a:t>
                      </a:r>
                      <a:endParaRPr lang="en-IN" sz="2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10491</a:t>
                      </a:r>
                      <a:endParaRPr lang="en-IN" sz="2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214499549"/>
                  </a:ext>
                </a:extLst>
              </a:tr>
              <a:tr h="3732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Colombia</a:t>
                      </a:r>
                      <a:endParaRPr lang="en-IN" sz="2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6865</a:t>
                      </a:r>
                      <a:endParaRPr lang="en-IN" sz="2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823221125"/>
                  </a:ext>
                </a:extLst>
              </a:tr>
              <a:tr h="3732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Philippines</a:t>
                      </a:r>
                      <a:endParaRPr lang="en-IN" sz="2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5843</a:t>
                      </a:r>
                      <a:endParaRPr lang="en-IN" sz="2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630354719"/>
                  </a:ext>
                </a:extLst>
              </a:tr>
              <a:tr h="3732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Peru</a:t>
                      </a:r>
                      <a:endParaRPr lang="en-IN" sz="2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4916</a:t>
                      </a:r>
                      <a:endParaRPr lang="en-IN" sz="2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499436176"/>
                  </a:ext>
                </a:extLst>
              </a:tr>
              <a:tr h="3732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Turkey</a:t>
                      </a:r>
                      <a:endParaRPr lang="en-IN" sz="24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3767</a:t>
                      </a:r>
                      <a:endParaRPr lang="en-IN" sz="2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099446388"/>
                  </a:ext>
                </a:extLst>
              </a:tr>
              <a:tr h="3732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 Salvador</a:t>
                      </a:r>
                      <a:endParaRPr lang="en-IN" sz="24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3369</a:t>
                      </a:r>
                      <a:endParaRPr lang="en-IN" sz="2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502071096"/>
                  </a:ext>
                </a:extLst>
              </a:tr>
              <a:tr h="3732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Thailand</a:t>
                      </a:r>
                      <a:endParaRPr lang="en-IN" sz="24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3346</a:t>
                      </a:r>
                      <a:endParaRPr lang="en-IN" sz="2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2396504654"/>
                  </a:ext>
                </a:extLst>
              </a:tr>
              <a:tr h="3732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United Kingdom</a:t>
                      </a:r>
                      <a:endParaRPr lang="en-IN" sz="2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3212</a:t>
                      </a:r>
                      <a:endParaRPr lang="en-IN" sz="2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252862878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07C032D-A68B-4D47-A782-7F81F6346335}"/>
              </a:ext>
            </a:extLst>
          </p:cNvPr>
          <p:cNvSpPr/>
          <p:nvPr/>
        </p:nvSpPr>
        <p:spPr>
          <a:xfrm>
            <a:off x="600531" y="400977"/>
            <a:ext cx="10958285" cy="849977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COUNTRY 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EXCEEDING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SUM OF KILLING 3000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3108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07C032D-A68B-4D47-A782-7F81F6346335}"/>
              </a:ext>
            </a:extLst>
          </p:cNvPr>
          <p:cNvSpPr/>
          <p:nvPr/>
        </p:nvSpPr>
        <p:spPr>
          <a:xfrm>
            <a:off x="572410" y="396441"/>
            <a:ext cx="10958285" cy="5775759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Capt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1050" y="514351"/>
            <a:ext cx="10534650" cy="5486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xmlns="" val="2175768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B4F308D-D2D9-415C-91F4-E3A226790DF5}"/>
              </a:ext>
            </a:extLst>
          </p:cNvPr>
          <p:cNvSpPr txBox="1"/>
          <p:nvPr/>
        </p:nvSpPr>
        <p:spPr>
          <a:xfrm>
            <a:off x="495300" y="647701"/>
            <a:ext cx="11277600" cy="735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                                        </a:t>
            </a:r>
            <a:endParaRPr lang="en-US" sz="3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400" dirty="0" smtClean="0">
                <a:latin typeface="Arial" pitchFamily="34" charset="0"/>
                <a:cs typeface="Arial" pitchFamily="34" charset="0"/>
              </a:rPr>
              <a:t>Data preparation.</a:t>
            </a:r>
          </a:p>
          <a:p>
            <a:pPr algn="r"/>
            <a:r>
              <a:rPr lang="en-US" sz="2400" dirty="0" smtClean="0">
                <a:latin typeface="Arial" pitchFamily="34" charset="0"/>
                <a:cs typeface="Arial" pitchFamily="34" charset="0"/>
              </a:rPr>
              <a:t>Most attacked region.</a:t>
            </a:r>
          </a:p>
          <a:p>
            <a:pPr algn="r"/>
            <a:r>
              <a:rPr lang="en-US" sz="2400" dirty="0" smtClean="0">
                <a:latin typeface="Arial" pitchFamily="34" charset="0"/>
                <a:cs typeface="Arial" pitchFamily="34" charset="0"/>
              </a:rPr>
              <a:t>Most attacked year.</a:t>
            </a:r>
          </a:p>
          <a:p>
            <a:pPr algn="r"/>
            <a:r>
              <a:rPr lang="en-US" sz="2400" dirty="0" smtClean="0">
                <a:latin typeface="Arial" pitchFamily="34" charset="0"/>
                <a:cs typeface="Arial" pitchFamily="34" charset="0"/>
              </a:rPr>
              <a:t>Number. Of attacks in year and territory.</a:t>
            </a:r>
          </a:p>
          <a:p>
            <a:pPr algn="r"/>
            <a:r>
              <a:rPr lang="en-US" sz="2400" dirty="0" smtClean="0">
                <a:latin typeface="Arial" pitchFamily="34" charset="0"/>
                <a:cs typeface="Arial" pitchFamily="34" charset="0"/>
              </a:rPr>
              <a:t> Most attacked region globally.</a:t>
            </a:r>
          </a:p>
          <a:p>
            <a:pPr algn="r"/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V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isualization.</a:t>
            </a:r>
          </a:p>
          <a:p>
            <a:pPr algn="r"/>
            <a:r>
              <a:rPr lang="en-US" sz="2400" dirty="0" smtClean="0">
                <a:latin typeface="Arial" pitchFamily="34" charset="0"/>
                <a:cs typeface="Arial" pitchFamily="34" charset="0"/>
              </a:rPr>
              <a:t> Percentages of attackers.</a:t>
            </a:r>
          </a:p>
          <a:p>
            <a:pPr algn="r"/>
            <a:r>
              <a:rPr lang="en-US" sz="2400" dirty="0" smtClean="0">
                <a:latin typeface="Arial" pitchFamily="34" charset="0"/>
                <a:cs typeface="Arial" pitchFamily="34" charset="0"/>
              </a:rPr>
              <a:t>Attackers interest of target.</a:t>
            </a:r>
          </a:p>
          <a:p>
            <a:pPr algn="r"/>
            <a:r>
              <a:rPr lang="en-US" sz="2400" dirty="0" smtClean="0">
                <a:latin typeface="Arial" pitchFamily="34" charset="0"/>
                <a:cs typeface="Arial" pitchFamily="34" charset="0"/>
              </a:rPr>
              <a:t>Number of people killed by attackers.</a:t>
            </a:r>
          </a:p>
          <a:p>
            <a:pPr algn="r"/>
            <a:r>
              <a:rPr lang="en-US" sz="2400" dirty="0" smtClean="0">
                <a:latin typeface="Arial" pitchFamily="34" charset="0"/>
                <a:cs typeface="Arial" pitchFamily="34" charset="0"/>
              </a:rPr>
              <a:t>Al-Qaida gang.</a:t>
            </a:r>
          </a:p>
          <a:p>
            <a:pPr algn="r"/>
            <a:r>
              <a:rPr lang="en-US" sz="2400" dirty="0" smtClean="0">
                <a:latin typeface="Arial" pitchFamily="34" charset="0"/>
                <a:cs typeface="Arial" pitchFamily="34" charset="0"/>
              </a:rPr>
              <a:t>Country exceeding sum of killing.</a:t>
            </a:r>
          </a:p>
          <a:p>
            <a:pPr algn="r"/>
            <a:r>
              <a:rPr lang="en-US" sz="2400" dirty="0" smtClean="0">
                <a:latin typeface="Arial" pitchFamily="34" charset="0"/>
                <a:cs typeface="Arial" pitchFamily="34" charset="0"/>
              </a:rPr>
              <a:t>Most active gangs.</a:t>
            </a:r>
          </a:p>
          <a:p>
            <a:endParaRPr lang="en-US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07C032D-A68B-4D47-A782-7F81F6346335}"/>
              </a:ext>
            </a:extLst>
          </p:cNvPr>
          <p:cNvSpPr/>
          <p:nvPr/>
        </p:nvSpPr>
        <p:spPr>
          <a:xfrm>
            <a:off x="2823643" y="299804"/>
            <a:ext cx="6694588" cy="92939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3998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07C032D-A68B-4D47-A782-7F81F6346335}"/>
              </a:ext>
            </a:extLst>
          </p:cNvPr>
          <p:cNvSpPr/>
          <p:nvPr/>
        </p:nvSpPr>
        <p:spPr>
          <a:xfrm>
            <a:off x="2615679" y="256737"/>
            <a:ext cx="6694588" cy="92939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A001462-DD12-472F-87F2-B9B147AB65D7}"/>
              </a:ext>
            </a:extLst>
          </p:cNvPr>
          <p:cNvSpPr/>
          <p:nvPr/>
        </p:nvSpPr>
        <p:spPr>
          <a:xfrm>
            <a:off x="435430" y="1451429"/>
            <a:ext cx="5471887" cy="25835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Libraries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pandas ,seaborn.</a:t>
            </a:r>
            <a:endParaRPr lang="en-US" sz="2400" dirty="0" smtClean="0">
              <a:solidFill>
                <a:schemeClr val="accent4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%matplotlib </a:t>
            </a:r>
            <a:r>
              <a:rPr 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inline.</a:t>
            </a:r>
            <a:endParaRPr lang="en-US" sz="2400" dirty="0" smtClean="0">
              <a:solidFill>
                <a:schemeClr val="accent4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matplotlib.pyplot.</a:t>
            </a:r>
            <a:endParaRPr lang="en-US" sz="2400" dirty="0" smtClean="0">
              <a:solidFill>
                <a:schemeClr val="accent4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!pip install </a:t>
            </a:r>
            <a:r>
              <a:rPr 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folium.</a:t>
            </a:r>
            <a:endParaRPr lang="en-US" sz="2400" dirty="0" smtClean="0">
              <a:solidFill>
                <a:schemeClr val="accent4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Folium.</a:t>
            </a:r>
            <a:endParaRPr lang="en-US" sz="2400" dirty="0" smtClean="0">
              <a:solidFill>
                <a:schemeClr val="accent4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BC23343-B067-4FE2-BFF9-0B151FECF474}"/>
              </a:ext>
            </a:extLst>
          </p:cNvPr>
          <p:cNvSpPr/>
          <p:nvPr/>
        </p:nvSpPr>
        <p:spPr>
          <a:xfrm>
            <a:off x="6023431" y="1436914"/>
            <a:ext cx="5486400" cy="26125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Understanding data using: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f.head(), df.tail, df.shape(),df.dtypes,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type(df),df.describe(),df.corr(),df.summary.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Understanding important columns and dropping others.  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87A76F5-E296-42D2-9C1D-2FFAF467485A}"/>
              </a:ext>
            </a:extLst>
          </p:cNvPr>
          <p:cNvSpPr/>
          <p:nvPr/>
        </p:nvSpPr>
        <p:spPr>
          <a:xfrm>
            <a:off x="6052459" y="4078517"/>
            <a:ext cx="5471887" cy="25980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solidFill>
                <a:schemeClr val="accent4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accent4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accent4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accent4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accent4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accent4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accent4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Important Visualization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Sns.heatmap()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ma= mp.Map()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plt.bar()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sns.barplot()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pd.crosstab</a:t>
            </a:r>
            <a:r>
              <a:rPr 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WordCloud()</a:t>
            </a:r>
            <a:endParaRPr lang="en-US" sz="2400" dirty="0" smtClean="0">
              <a:solidFill>
                <a:schemeClr val="accent4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accent4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accent4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CEED769-1D55-423E-A910-F451CF6AAB28}"/>
              </a:ext>
            </a:extLst>
          </p:cNvPr>
          <p:cNvSpPr/>
          <p:nvPr/>
        </p:nvSpPr>
        <p:spPr>
          <a:xfrm>
            <a:off x="420104" y="4078514"/>
            <a:ext cx="5501725" cy="2578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Handling Null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data.isnull()</a:t>
            </a:r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b="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Identifying null values in the columns&amp;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ropping those.</a:t>
            </a:r>
          </a:p>
          <a:p>
            <a:pPr>
              <a:buFont typeface="Arial" pitchFamily="34" charset="0"/>
              <a:buChar char="•"/>
            </a:pP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approxdate 94.914993%, related 86.219461% of null values in these two 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columns.</a:t>
            </a:r>
            <a:endParaRPr lang="en-US" sz="2400" b="0" dirty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8105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5073769-EA8C-49DC-A55B-5812C20CD149}"/>
              </a:ext>
            </a:extLst>
          </p:cNvPr>
          <p:cNvSpPr txBox="1"/>
          <p:nvPr/>
        </p:nvSpPr>
        <p:spPr>
          <a:xfrm>
            <a:off x="417443" y="1858780"/>
            <a:ext cx="111849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effectLst/>
                <a:latin typeface="Arial" pitchFamily="34" charset="0"/>
                <a:cs typeface="Arial" pitchFamily="34" charset="0"/>
              </a:rPr>
              <a:t>Country with most attacks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: </a:t>
            </a:r>
            <a:r>
              <a:rPr lang="en-US" sz="2400" b="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Iraq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2400" b="0" i="0" dirty="0">
                <a:effectLst/>
                <a:latin typeface="Arial" pitchFamily="34" charset="0"/>
                <a:cs typeface="Arial" pitchFamily="34" charset="0"/>
              </a:rPr>
              <a:t>City with most attacks: </a:t>
            </a:r>
            <a:r>
              <a:rPr lang="en-US" sz="2400" b="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Baghdad</a:t>
            </a:r>
            <a:r>
              <a:rPr lang="en-US" sz="2400" b="0" i="0" dirty="0"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2400" b="0" i="0" dirty="0">
                <a:effectLst/>
                <a:latin typeface="Arial" pitchFamily="34" charset="0"/>
                <a:cs typeface="Arial" pitchFamily="34" charset="0"/>
              </a:rPr>
              <a:t>Region with the most attacks</a:t>
            </a:r>
            <a:r>
              <a:rPr lang="en-US" sz="2400" b="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: Middle East &amp; North Africa </a:t>
            </a:r>
          </a:p>
          <a:p>
            <a:r>
              <a:rPr lang="en-US" sz="2400" b="0" i="0" dirty="0">
                <a:effectLst/>
                <a:latin typeface="Arial" pitchFamily="34" charset="0"/>
                <a:cs typeface="Arial" pitchFamily="34" charset="0"/>
              </a:rPr>
              <a:t>Year with the most attacks: </a:t>
            </a:r>
            <a:r>
              <a:rPr lang="en-US" sz="2400" b="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2014 </a:t>
            </a:r>
          </a:p>
          <a:p>
            <a:r>
              <a:rPr lang="en-US" sz="2400" b="0" i="0" dirty="0">
                <a:effectLst/>
                <a:latin typeface="Arial" pitchFamily="34" charset="0"/>
                <a:cs typeface="Arial" pitchFamily="34" charset="0"/>
              </a:rPr>
              <a:t>Month with the most attacks: </a:t>
            </a:r>
            <a:r>
              <a:rPr lang="en-US" sz="2400" b="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5</a:t>
            </a:r>
            <a:r>
              <a:rPr lang="en-US" sz="2400" b="0" i="0" dirty="0"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2400" b="0" i="0" dirty="0">
                <a:effectLst/>
                <a:latin typeface="Arial" pitchFamily="34" charset="0"/>
                <a:cs typeface="Arial" pitchFamily="34" charset="0"/>
              </a:rPr>
              <a:t>Group with the most attacks: </a:t>
            </a:r>
            <a:r>
              <a:rPr lang="en-US" sz="2400" b="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Taliban</a:t>
            </a:r>
            <a:r>
              <a:rPr lang="en-US" sz="2400" b="0" i="0" dirty="0"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2400" b="0" i="0" dirty="0">
                <a:effectLst/>
                <a:latin typeface="Arial" pitchFamily="34" charset="0"/>
                <a:cs typeface="Arial" pitchFamily="34" charset="0"/>
              </a:rPr>
              <a:t>Most Attack Types: </a:t>
            </a:r>
            <a:r>
              <a:rPr lang="en-US" sz="2400" b="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Bombing/Explosion</a:t>
            </a:r>
            <a:endParaRPr lang="en-IN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07C032D-A68B-4D47-A782-7F81F6346335}"/>
              </a:ext>
            </a:extLst>
          </p:cNvPr>
          <p:cNvSpPr/>
          <p:nvPr/>
        </p:nvSpPr>
        <p:spPr>
          <a:xfrm>
            <a:off x="2673739" y="314794"/>
            <a:ext cx="6694588" cy="92939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ATTACKED REGION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0371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96E797CF-C489-418E-9C10-988BFA3B0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6902" y="1407889"/>
            <a:ext cx="11010900" cy="509451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807C032D-A68B-4D47-A782-7F81F6346335}"/>
              </a:ext>
            </a:extLst>
          </p:cNvPr>
          <p:cNvSpPr/>
          <p:nvPr/>
        </p:nvSpPr>
        <p:spPr>
          <a:xfrm>
            <a:off x="2673739" y="314794"/>
            <a:ext cx="6694588" cy="92939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ATTACKED YEAR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3689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0185AB3-B922-4ADF-8693-6F6010B0D3CE}"/>
              </a:ext>
            </a:extLst>
          </p:cNvPr>
          <p:cNvSpPr/>
          <p:nvPr/>
        </p:nvSpPr>
        <p:spPr>
          <a:xfrm>
            <a:off x="6184741" y="1858484"/>
            <a:ext cx="5807241" cy="40345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C22BCC9-60D7-4CA1-B3D4-8268F1E5A41E}"/>
              </a:ext>
            </a:extLst>
          </p:cNvPr>
          <p:cNvSpPr txBox="1"/>
          <p:nvPr/>
        </p:nvSpPr>
        <p:spPr>
          <a:xfrm>
            <a:off x="278303" y="1654631"/>
            <a:ext cx="532421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 smtClean="0">
                <a:effectLst/>
                <a:latin typeface="Arial" pitchFamily="34" charset="0"/>
                <a:cs typeface="Arial" pitchFamily="34" charset="0"/>
              </a:rPr>
              <a:t>Most </a:t>
            </a:r>
            <a:r>
              <a:rPr lang="en-US" sz="2400" b="0" i="0" u="none" strike="noStrike" dirty="0">
                <a:effectLst/>
                <a:latin typeface="Arial" pitchFamily="34" charset="0"/>
                <a:cs typeface="Arial" pitchFamily="34" charset="0"/>
              </a:rPr>
              <a:t>attacks were made in 2014 on Australasia &amp; Oceania.</a:t>
            </a:r>
            <a:endParaRPr lang="en-US" sz="2400" b="0" dirty="0">
              <a:effectLst/>
              <a:latin typeface="Arial" pitchFamily="34" charset="0"/>
              <a:cs typeface="Arial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Moving</a:t>
            </a:r>
            <a:r>
              <a:rPr lang="en-US" sz="2400" b="0" i="0" u="none" strike="noStrike" dirty="0" smtClean="0">
                <a:effectLst/>
                <a:latin typeface="Arial" pitchFamily="34" charset="0"/>
                <a:cs typeface="Arial" pitchFamily="34" charset="0"/>
              </a:rPr>
              <a:t> 1970-90 most </a:t>
            </a:r>
            <a:r>
              <a:rPr lang="en-US" sz="2400" b="0" i="0" u="none" strike="noStrike" dirty="0">
                <a:effectLst/>
                <a:latin typeface="Arial" pitchFamily="34" charset="0"/>
                <a:cs typeface="Arial" pitchFamily="34" charset="0"/>
              </a:rPr>
              <a:t>terrorist attacks occurred in Western Europe</a:t>
            </a:r>
            <a:r>
              <a:rPr lang="en-US" sz="2400" b="0" i="0" u="none" strike="noStrike" dirty="0" smtClean="0">
                <a:effectLst/>
                <a:latin typeface="Arial" pitchFamily="34" charset="0"/>
                <a:cs typeface="Arial" pitchFamily="34" charset="0"/>
              </a:rPr>
              <a:t>,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han Sub-Saharan Africa, South east asia,South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merica and South Asia as well.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After 2010 trend we can say that there have been rapid attacks in 2010-2014 and so next years.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9E75619F-B248-41F5-A2C1-C028AD547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24783" y="1680663"/>
            <a:ext cx="5725916" cy="442804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07C032D-A68B-4D47-A782-7F81F6346335}"/>
              </a:ext>
            </a:extLst>
          </p:cNvPr>
          <p:cNvSpPr/>
          <p:nvPr/>
        </p:nvSpPr>
        <p:spPr>
          <a:xfrm>
            <a:off x="827315" y="343823"/>
            <a:ext cx="10856687" cy="92939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NUMBER. OF ATTACKS IN YEAR AND TERRITORY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5047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07C032D-A68B-4D47-A782-7F81F6346335}"/>
              </a:ext>
            </a:extLst>
          </p:cNvPr>
          <p:cNvSpPr/>
          <p:nvPr/>
        </p:nvSpPr>
        <p:spPr>
          <a:xfrm>
            <a:off x="2032000" y="314794"/>
            <a:ext cx="8461829" cy="92939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ATTACKED REGION GLOBALLY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ma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94101" y="1509489"/>
            <a:ext cx="7872187" cy="50654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622300" y="1816100"/>
            <a:ext cx="2616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Map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shows 4 location as per coordinates with most attacked country.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Basra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Mosul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Kirkuk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Baghdad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235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E0D84ED-F9A2-48BC-BD31-F3796C28BD63}"/>
              </a:ext>
            </a:extLst>
          </p:cNvPr>
          <p:cNvSpPr txBox="1"/>
          <p:nvPr/>
        </p:nvSpPr>
        <p:spPr>
          <a:xfrm>
            <a:off x="580572" y="1611088"/>
            <a:ext cx="404948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This picture explains that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here are more repeated attacks as per the word cloud frequency 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Baghdad, Khyber, Pakhtunkhwa, Al Anber, Northern Ireland, Federally Administered.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Followed by Administered Tribal, Kashmir west Bank, San Salvador and Jammu.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 descr="WORDCLOU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62287" y="1625603"/>
            <a:ext cx="6792685" cy="463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07C032D-A68B-4D47-A782-7F81F6346335}"/>
              </a:ext>
            </a:extLst>
          </p:cNvPr>
          <p:cNvSpPr/>
          <p:nvPr/>
        </p:nvSpPr>
        <p:spPr>
          <a:xfrm>
            <a:off x="2148104" y="358337"/>
            <a:ext cx="7910299" cy="92939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WORDCLOUD VISUALIZATION   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6100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C22BCC9-60D7-4CA1-B3D4-8268F1E5A41E}"/>
              </a:ext>
            </a:extLst>
          </p:cNvPr>
          <p:cNvSpPr txBox="1"/>
          <p:nvPr/>
        </p:nvSpPr>
        <p:spPr>
          <a:xfrm>
            <a:off x="431803" y="1524004"/>
            <a:ext cx="3098799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This pictorial representation shows that we have 47% of attackers which are Unknown,</a:t>
            </a:r>
          </a:p>
          <a:p>
            <a:r>
              <a:rPr lang="en-US" sz="2400" dirty="0" smtClean="0"/>
              <a:t>Then  Taliban 4.3%,ISIL 3.0%,Shining Path(SL) 2.4% Al Shabaab 1.5% followed by New People’s Army1.5%</a:t>
            </a:r>
          </a:p>
          <a:p>
            <a:r>
              <a:rPr lang="en-US" sz="2400" dirty="0" smtClean="0"/>
              <a:t>And list goes on.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07C032D-A68B-4D47-A782-7F81F6346335}"/>
              </a:ext>
            </a:extLst>
          </p:cNvPr>
          <p:cNvSpPr/>
          <p:nvPr/>
        </p:nvSpPr>
        <p:spPr>
          <a:xfrm>
            <a:off x="584203" y="343823"/>
            <a:ext cx="11048999" cy="92939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PERCENTAGES OF ATTACKERS  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ATTACKER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68703" y="1485900"/>
            <a:ext cx="8102599" cy="4940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xmlns="" val="17781567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1347</TotalTime>
  <Words>637</Words>
  <Application>Microsoft Office PowerPoint</Application>
  <PresentationFormat>Custom</PresentationFormat>
  <Paragraphs>156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Foundry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princepriyadarshi2017@gmail.com</dc:creator>
  <cp:lastModifiedBy>Sunny.Kumar</cp:lastModifiedBy>
  <cp:revision>74</cp:revision>
  <dcterms:created xsi:type="dcterms:W3CDTF">2021-10-17T17:09:27Z</dcterms:created>
  <dcterms:modified xsi:type="dcterms:W3CDTF">2021-12-14T08:34:57Z</dcterms:modified>
</cp:coreProperties>
</file>