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19"/>
  </p:notesMasterIdLst>
  <p:sldIdLst>
    <p:sldId id="256" r:id="rId2"/>
    <p:sldId id="257" r:id="rId3"/>
    <p:sldId id="258" r:id="rId4"/>
    <p:sldId id="259" r:id="rId5"/>
    <p:sldId id="273" r:id="rId6"/>
    <p:sldId id="278" r:id="rId7"/>
    <p:sldId id="260" r:id="rId8"/>
    <p:sldId id="274" r:id="rId9"/>
    <p:sldId id="275" r:id="rId10"/>
    <p:sldId id="276" r:id="rId11"/>
    <p:sldId id="277" r:id="rId12"/>
    <p:sldId id="279" r:id="rId13"/>
    <p:sldId id="270" r:id="rId14"/>
    <p:sldId id="280" r:id="rId15"/>
    <p:sldId id="281" r:id="rId16"/>
    <p:sldId id="272" r:id="rId17"/>
    <p:sldId id="282" r:id="rId18"/>
  </p:sldIdLst>
  <p:sldSz cx="9144000" cy="5143500" type="screen16x9"/>
  <p:notesSz cx="6858000" cy="9144000"/>
  <p:embeddedFontLst>
    <p:embeddedFont>
      <p:font typeface="Perpetua" pitchFamily="18" charset="0"/>
      <p:regular r:id="rId20"/>
      <p:bold r:id="rId21"/>
      <p:italic r:id="rId22"/>
      <p:boldItalic r:id="rId23"/>
    </p:embeddedFont>
    <p:embeddedFont>
      <p:font typeface="Montserrat" charset="0"/>
      <p:regular r:id="rId24"/>
      <p:bold r:id="rId25"/>
      <p:italic r:id="rId26"/>
      <p:boldItalic r:id="rId27"/>
    </p:embeddedFont>
    <p:embeddedFont>
      <p:font typeface="Microsoft Sans Serif" pitchFamily="34" charset="0"/>
      <p:regular r:id="rId28"/>
    </p:embeddedFont>
    <p:embeddedFont>
      <p:font typeface="Wingdings 2" pitchFamily="18" charset="2"/>
      <p:regular r:id="rId29"/>
    </p:embeddedFont>
    <p:embeddedFont>
      <p:font typeface="Franklin Gothic Book"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5E3CF34-5540-423B-A357-E452073F3B33}">
  <a:tblStyle styleId="{F5E3CF34-5540-423B-A357-E452073F3B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05" autoAdjust="0"/>
  </p:normalViewPr>
  <p:slideViewPr>
    <p:cSldViewPr snapToGrid="0">
      <p:cViewPr varScale="1">
        <p:scale>
          <a:sx n="82" d="100"/>
          <a:sy n="82" d="100"/>
        </p:scale>
        <p:origin x="-1014"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C5860B1-E96B-4A08-9D52-8148FF2FCEB9}" type="datetimeFigureOut">
              <a:rPr lang="en-US" smtClean="0"/>
              <a:pPr/>
              <a:t>1/9/2022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5860B1-E96B-4A08-9D52-8148FF2FCEB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5860B1-E96B-4A08-9D52-8148FF2FCEB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5860B1-E96B-4A08-9D52-8148FF2FCEB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5860B1-E96B-4A08-9D52-8148FF2FCEB9}" type="datetimeFigureOut">
              <a:rPr lang="en-US" smtClean="0"/>
              <a:pPr/>
              <a:t>1/9/2022</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5860B1-E96B-4A08-9D52-8148FF2FCEB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C5860B1-E96B-4A08-9D52-8148FF2FCEB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5860B1-E96B-4A08-9D52-8148FF2FCEB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860B1-E96B-4A08-9D52-8148FF2FCEB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5860B1-E96B-4A08-9D52-8148FF2FCEB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5860B1-E96B-4A08-9D52-8148FF2FCEB9}" type="datetimeFigureOut">
              <a:rPr lang="en-US" smtClean="0"/>
              <a:pPr/>
              <a:t>1/9/2022</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4C5860B1-E96B-4A08-9D52-8148FF2FCEB9}" type="datetimeFigureOut">
              <a:rPr lang="en-US" smtClean="0"/>
              <a:pPr/>
              <a:t>1/9/2022</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312517"/>
            <a:ext cx="8639030" cy="437523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3200" b="1" dirty="0" smtClean="0">
                <a:solidFill>
                  <a:srgbClr val="CC0000"/>
                </a:solidFill>
                <a:latin typeface="+mn-lt"/>
                <a:ea typeface="Montserrat"/>
                <a:cs typeface="Montserrat"/>
                <a:sym typeface="Montserrat"/>
              </a:rPr>
              <a:t/>
            </a:r>
            <a:br>
              <a:rPr lang="en-GB" sz="3200" b="1" dirty="0" smtClean="0">
                <a:solidFill>
                  <a:srgbClr val="CC0000"/>
                </a:solidFill>
                <a:latin typeface="+mn-lt"/>
                <a:ea typeface="Montserrat"/>
                <a:cs typeface="Montserrat"/>
                <a:sym typeface="Montserrat"/>
              </a:rPr>
            </a:br>
            <a:r>
              <a:rPr lang="en-GB" sz="3200" b="1" dirty="0" smtClean="0">
                <a:solidFill>
                  <a:srgbClr val="CC0000"/>
                </a:solidFill>
                <a:latin typeface="+mn-lt"/>
                <a:ea typeface="Montserrat"/>
                <a:cs typeface="Montserrat"/>
                <a:sym typeface="Montserrat"/>
              </a:rPr>
              <a:t/>
            </a:r>
            <a:br>
              <a:rPr lang="en-GB" sz="3200" b="1" dirty="0" smtClean="0">
                <a:solidFill>
                  <a:srgbClr val="CC0000"/>
                </a:solidFill>
                <a:latin typeface="+mn-lt"/>
                <a:ea typeface="Montserrat"/>
                <a:cs typeface="Montserrat"/>
                <a:sym typeface="Montserrat"/>
              </a:rPr>
            </a:br>
            <a:r>
              <a:rPr lang="en-GB" sz="3200" b="1" dirty="0" smtClean="0">
                <a:solidFill>
                  <a:srgbClr val="CC0000"/>
                </a:solidFill>
                <a:latin typeface="+mn-lt"/>
                <a:ea typeface="Montserrat"/>
                <a:cs typeface="Montserrat"/>
                <a:sym typeface="Montserrat"/>
              </a:rPr>
              <a:t/>
            </a:r>
            <a:br>
              <a:rPr lang="en-GB" sz="3200" b="1" dirty="0" smtClean="0">
                <a:solidFill>
                  <a:srgbClr val="CC0000"/>
                </a:solidFill>
                <a:latin typeface="+mn-lt"/>
                <a:ea typeface="Montserrat"/>
                <a:cs typeface="Montserrat"/>
                <a:sym typeface="Montserrat"/>
              </a:rPr>
            </a:br>
            <a:r>
              <a:rPr lang="en-GB" sz="3200" b="1" dirty="0" smtClean="0">
                <a:solidFill>
                  <a:srgbClr val="FF0000"/>
                </a:solidFill>
                <a:latin typeface="Arial" pitchFamily="34" charset="0"/>
                <a:ea typeface="Montserrat"/>
                <a:cs typeface="Arial" pitchFamily="34" charset="0"/>
                <a:sym typeface="Montserrat"/>
              </a:rPr>
              <a:t>Capstone Project on Regression</a:t>
            </a:r>
            <a:r>
              <a:rPr lang="en-GB" sz="3200" b="1" dirty="0" smtClean="0">
                <a:solidFill>
                  <a:srgbClr val="CC0000"/>
                </a:solidFill>
                <a:latin typeface="+mn-lt"/>
                <a:ea typeface="Montserrat"/>
                <a:cs typeface="Montserrat"/>
                <a:sym typeface="Montserrat"/>
              </a:rPr>
              <a:t/>
            </a:r>
            <a:br>
              <a:rPr lang="en-GB" sz="3200" b="1" dirty="0" smtClean="0">
                <a:solidFill>
                  <a:srgbClr val="CC0000"/>
                </a:solidFill>
                <a:latin typeface="+mn-lt"/>
                <a:ea typeface="Montserrat"/>
                <a:cs typeface="Montserrat"/>
                <a:sym typeface="Montserrat"/>
              </a:rPr>
            </a:br>
            <a:r>
              <a:rPr lang="en-US" sz="2400" b="1" dirty="0" smtClean="0">
                <a:solidFill>
                  <a:schemeClr val="tx2">
                    <a:lumMod val="50000"/>
                  </a:schemeClr>
                </a:solidFill>
                <a:latin typeface="Arial" pitchFamily="34" charset="0"/>
                <a:ea typeface="Montserrat"/>
                <a:cs typeface="Arial" pitchFamily="34" charset="0"/>
                <a:sym typeface="Montserrat"/>
              </a:rPr>
              <a:t>Ted talk views Prediction</a:t>
            </a:r>
            <a:r>
              <a:rPr lang="en-US" sz="3200" b="1" dirty="0" smtClean="0">
                <a:solidFill>
                  <a:schemeClr val="tx2">
                    <a:lumMod val="50000"/>
                  </a:schemeClr>
                </a:solidFill>
                <a:latin typeface="+mn-lt"/>
                <a:ea typeface="Montserrat"/>
                <a:cs typeface="Montserrat"/>
                <a:sym typeface="Montserrat"/>
              </a:rPr>
              <a:t/>
            </a:r>
            <a:br>
              <a:rPr lang="en-US" sz="3200" b="1" dirty="0" smtClean="0">
                <a:solidFill>
                  <a:schemeClr val="tx2">
                    <a:lumMod val="50000"/>
                  </a:schemeClr>
                </a:solidFill>
                <a:latin typeface="+mn-lt"/>
                <a:ea typeface="Montserrat"/>
                <a:cs typeface="Montserrat"/>
                <a:sym typeface="Montserrat"/>
              </a:rPr>
            </a:br>
            <a:r>
              <a:rPr lang="en-US" sz="3200" b="1" dirty="0" smtClean="0">
                <a:solidFill>
                  <a:schemeClr val="accent2"/>
                </a:solidFill>
                <a:latin typeface="+mn-lt"/>
                <a:ea typeface="Montserrat"/>
                <a:cs typeface="Montserrat"/>
                <a:sym typeface="Montserrat"/>
              </a:rPr>
              <a:t/>
            </a:r>
            <a:br>
              <a:rPr lang="en-US" sz="3200" b="1" dirty="0" smtClean="0">
                <a:solidFill>
                  <a:schemeClr val="accent2"/>
                </a:solidFill>
                <a:latin typeface="+mn-lt"/>
                <a:ea typeface="Montserrat"/>
                <a:cs typeface="Montserrat"/>
                <a:sym typeface="Montserrat"/>
              </a:rPr>
            </a:br>
            <a:r>
              <a:rPr lang="en-US" sz="3200" b="1" dirty="0" smtClean="0">
                <a:solidFill>
                  <a:schemeClr val="accent2"/>
                </a:solidFill>
                <a:latin typeface="+mn-lt"/>
                <a:ea typeface="Montserrat"/>
                <a:cs typeface="Montserrat"/>
                <a:sym typeface="Montserrat"/>
              </a:rPr>
              <a:t>  </a:t>
            </a:r>
            <a:r>
              <a:rPr lang="en-US" sz="1800" b="1" dirty="0" smtClean="0">
                <a:solidFill>
                  <a:srgbClr val="FF0000"/>
                </a:solidFill>
                <a:latin typeface="Arial" pitchFamily="34" charset="0"/>
                <a:ea typeface="Montserrat"/>
                <a:cs typeface="Arial" pitchFamily="34" charset="0"/>
                <a:sym typeface="Montserrat"/>
              </a:rPr>
              <a:t>Work done by- Sunil Kumar</a:t>
            </a:r>
            <a:endParaRPr sz="1800" b="1" dirty="0">
              <a:solidFill>
                <a:srgbClr val="FF0000"/>
              </a:solidFill>
              <a:latin typeface="Arial" pitchFamily="34" charset="0"/>
              <a:ea typeface="Montserrat"/>
              <a:cs typeface="Arial" pitchFamily="34" charset="0"/>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EDA-Data Cleaning- Steps and challenges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pPr>
              <a:buBlip>
                <a:blip r:embed="rId2"/>
              </a:buBlip>
            </a:pPr>
            <a:r>
              <a:rPr lang="en-US" sz="1600" b="1" dirty="0" smtClean="0">
                <a:latin typeface="Arial" pitchFamily="34" charset="0"/>
                <a:cs typeface="Arial" pitchFamily="34" charset="0"/>
              </a:rPr>
              <a:t>Finding out missing values</a:t>
            </a:r>
          </a:p>
          <a:p>
            <a:pPr>
              <a:buBlip>
                <a:blip r:embed="rId2"/>
              </a:buBlip>
            </a:pPr>
            <a:r>
              <a:rPr lang="en-US" sz="1600" b="1" dirty="0" smtClean="0">
                <a:latin typeface="Arial" pitchFamily="34" charset="0"/>
                <a:cs typeface="Arial" pitchFamily="34" charset="0"/>
              </a:rPr>
              <a:t>Finding out duplicates.</a:t>
            </a:r>
          </a:p>
          <a:p>
            <a:pPr>
              <a:buBlip>
                <a:blip r:embed="rId2"/>
              </a:buBlip>
            </a:pPr>
            <a:r>
              <a:rPr lang="en-US" sz="1600" b="1" dirty="0" smtClean="0">
                <a:latin typeface="Arial" pitchFamily="34" charset="0"/>
                <a:cs typeface="Arial" pitchFamily="34" charset="0"/>
              </a:rPr>
              <a:t>Finding out outliers.</a:t>
            </a:r>
          </a:p>
          <a:p>
            <a:pPr>
              <a:buBlip>
                <a:blip r:embed="rId2"/>
              </a:buBlip>
            </a:pPr>
            <a:r>
              <a:rPr lang="en-US" sz="1600" b="1" dirty="0" smtClean="0">
                <a:latin typeface="Arial" pitchFamily="34" charset="0"/>
                <a:cs typeface="Arial" pitchFamily="34" charset="0"/>
              </a:rPr>
              <a:t>Data Transformation.</a:t>
            </a:r>
          </a:p>
          <a:p>
            <a:pPr>
              <a:buBlip>
                <a:blip r:embed="rId2"/>
              </a:buBlip>
            </a:pPr>
            <a:r>
              <a:rPr lang="en-US" sz="1600" b="1" dirty="0" smtClean="0">
                <a:latin typeface="Arial" pitchFamily="34" charset="0"/>
                <a:cs typeface="Arial" pitchFamily="34" charset="0"/>
              </a:rPr>
              <a:t>Feature selection and feature dropping.</a:t>
            </a:r>
          </a:p>
          <a:p>
            <a:pPr>
              <a:buBlip>
                <a:blip r:embed="rId2"/>
              </a:buBlip>
            </a:pPr>
            <a:endParaRPr lang="en-US" dirty="0" smtClean="0">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46226"/>
          </a:xfrm>
        </p:spPr>
        <p:txBody>
          <a:bodyPr/>
          <a:lstStyle/>
          <a:p>
            <a:r>
              <a:rPr lang="en-US" sz="2000" b="1" dirty="0" smtClean="0">
                <a:solidFill>
                  <a:srgbClr val="FF0000"/>
                </a:solidFill>
                <a:latin typeface="Arial" pitchFamily="34" charset="0"/>
                <a:cs typeface="Arial" pitchFamily="34" charset="0"/>
              </a:rPr>
              <a:t>Correlations</a:t>
            </a:r>
            <a:endParaRPr lang="en-US" sz="2000" b="1" dirty="0">
              <a:solidFill>
                <a:srgbClr val="FF0000"/>
              </a:solidFill>
              <a:latin typeface="Arial" pitchFamily="34" charset="0"/>
              <a:cs typeface="Arial" pitchFamily="34" charset="0"/>
            </a:endParaRPr>
          </a:p>
        </p:txBody>
      </p:sp>
      <p:pic>
        <p:nvPicPr>
          <p:cNvPr id="4098" name="Picture 2"/>
          <p:cNvPicPr>
            <a:picLocks noChangeAspect="1" noChangeArrowheads="1"/>
          </p:cNvPicPr>
          <p:nvPr/>
        </p:nvPicPr>
        <p:blipFill>
          <a:blip r:embed="rId3"/>
          <a:srcRect/>
          <a:stretch>
            <a:fillRect/>
          </a:stretch>
        </p:blipFill>
        <p:spPr bwMode="auto">
          <a:xfrm>
            <a:off x="844954" y="914402"/>
            <a:ext cx="7237011" cy="40048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Models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pPr>
              <a:buBlip>
                <a:blip r:embed="rId2"/>
              </a:buBlip>
            </a:pPr>
            <a:r>
              <a:rPr lang="en-US" sz="1600" b="1" dirty="0" smtClean="0">
                <a:latin typeface="Arial" pitchFamily="34" charset="0"/>
                <a:cs typeface="Arial" pitchFamily="34" charset="0"/>
              </a:rPr>
              <a:t>Linear Regression.</a:t>
            </a:r>
          </a:p>
          <a:p>
            <a:pPr>
              <a:buBlip>
                <a:blip r:embed="rId2"/>
              </a:buBlip>
            </a:pPr>
            <a:r>
              <a:rPr lang="en-US" sz="1600" b="1" dirty="0" err="1" smtClean="0">
                <a:latin typeface="Arial" pitchFamily="34" charset="0"/>
                <a:cs typeface="Arial" pitchFamily="34" charset="0"/>
              </a:rPr>
              <a:t>Catboost</a:t>
            </a:r>
            <a:r>
              <a:rPr lang="en-US" sz="1600" b="1" dirty="0" smtClean="0">
                <a:latin typeface="Arial" pitchFamily="34" charset="0"/>
                <a:cs typeface="Arial" pitchFamily="34" charset="0"/>
              </a:rPr>
              <a:t>.</a:t>
            </a:r>
          </a:p>
          <a:p>
            <a:pPr>
              <a:buBlip>
                <a:blip r:embed="rId2"/>
              </a:buBlip>
            </a:pPr>
            <a:r>
              <a:rPr lang="en-US" sz="1600" b="1" dirty="0" err="1" smtClean="0">
                <a:latin typeface="Arial" pitchFamily="34" charset="0"/>
                <a:cs typeface="Arial" pitchFamily="34" charset="0"/>
              </a:rPr>
              <a:t>XGBoost</a:t>
            </a:r>
            <a:r>
              <a:rPr lang="en-US" sz="1600" b="1" dirty="0" smtClean="0">
                <a:latin typeface="Arial" pitchFamily="34" charset="0"/>
                <a:cs typeface="Arial" pitchFamily="34" charset="0"/>
              </a:rPr>
              <a:t>.</a:t>
            </a:r>
          </a:p>
          <a:p>
            <a:pPr>
              <a:buBlip>
                <a:blip r:embed="rId2"/>
              </a:buBlip>
            </a:pPr>
            <a:r>
              <a:rPr lang="en-US" sz="1600" b="1" dirty="0" smtClean="0">
                <a:latin typeface="Arial" pitchFamily="34" charset="0"/>
                <a:cs typeface="Arial" pitchFamily="34" charset="0"/>
              </a:rPr>
              <a:t>Random forest.</a:t>
            </a:r>
          </a:p>
          <a:p>
            <a:pPr>
              <a:buBlip>
                <a:blip r:embed="rId2"/>
              </a:buBlip>
            </a:pPr>
            <a:r>
              <a:rPr lang="en-US" sz="1600" b="1" dirty="0" smtClean="0">
                <a:latin typeface="Arial" pitchFamily="34" charset="0"/>
                <a:cs typeface="Arial" pitchFamily="34" charset="0"/>
              </a:rPr>
              <a:t>Model improvement.</a:t>
            </a:r>
            <a:endParaRPr lang="en-US"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FF0000"/>
                </a:solidFill>
                <a:latin typeface="Arial" pitchFamily="34" charset="0"/>
                <a:cs typeface="Arial" pitchFamily="34" charset="0"/>
              </a:rPr>
              <a:t>Feature </a:t>
            </a:r>
            <a:r>
              <a:rPr lang="en-GB" sz="2000" b="1" dirty="0" smtClean="0">
                <a:solidFill>
                  <a:srgbClr val="FF0000"/>
                </a:solidFill>
                <a:latin typeface="Arial" pitchFamily="34" charset="0"/>
                <a:cs typeface="Arial" pitchFamily="34" charset="0"/>
              </a:rPr>
              <a:t>Importance XGBoost and Random forest</a:t>
            </a:r>
            <a:endParaRPr sz="2000" b="1" dirty="0">
              <a:solidFill>
                <a:srgbClr val="FF0000"/>
              </a:solidFill>
              <a:latin typeface="Arial" pitchFamily="34" charset="0"/>
              <a:cs typeface="Arial" pitchFamily="34" charset="0"/>
            </a:endParaRPr>
          </a:p>
        </p:txBody>
      </p:sp>
      <p:pic>
        <p:nvPicPr>
          <p:cNvPr id="6146" name="Picture 2"/>
          <p:cNvPicPr>
            <a:picLocks noChangeAspect="1" noChangeArrowheads="1"/>
          </p:cNvPicPr>
          <p:nvPr/>
        </p:nvPicPr>
        <p:blipFill>
          <a:blip r:embed="rId3"/>
          <a:srcRect/>
          <a:stretch>
            <a:fillRect/>
          </a:stretch>
        </p:blipFill>
        <p:spPr bwMode="auto">
          <a:xfrm>
            <a:off x="277794" y="1157469"/>
            <a:ext cx="4444679" cy="3368233"/>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4907665" y="1284789"/>
            <a:ext cx="3877520" cy="31367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2" y="277794"/>
            <a:ext cx="8438761" cy="393539"/>
          </a:xfrm>
        </p:spPr>
        <p:txBody>
          <a:bodyPr/>
          <a:lstStyle/>
          <a:p>
            <a:r>
              <a:rPr lang="en-US" sz="2000" b="1" dirty="0" smtClean="0">
                <a:solidFill>
                  <a:srgbClr val="FF0000"/>
                </a:solidFill>
                <a:latin typeface="Arial" pitchFamily="34" charset="0"/>
                <a:cs typeface="Arial" pitchFamily="34" charset="0"/>
              </a:rPr>
              <a:t>Model scores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a:p>
        </p:txBody>
      </p:sp>
      <p:pic>
        <p:nvPicPr>
          <p:cNvPr id="5124" name="Picture 4"/>
          <p:cNvPicPr>
            <a:picLocks noChangeAspect="1" noChangeArrowheads="1"/>
          </p:cNvPicPr>
          <p:nvPr/>
        </p:nvPicPr>
        <p:blipFill>
          <a:blip r:embed="rId2"/>
          <a:srcRect/>
          <a:stretch>
            <a:fillRect/>
          </a:stretch>
        </p:blipFill>
        <p:spPr bwMode="auto">
          <a:xfrm>
            <a:off x="556068" y="717623"/>
            <a:ext cx="3437198" cy="3738630"/>
          </a:xfrm>
          <a:prstGeom prst="rect">
            <a:avLst/>
          </a:prstGeom>
          <a:noFill/>
          <a:ln w="9525">
            <a:noFill/>
            <a:miter lim="800000"/>
            <a:headEnd/>
            <a:tailEnd/>
          </a:ln>
        </p:spPr>
      </p:pic>
      <p:pic>
        <p:nvPicPr>
          <p:cNvPr id="5125" name="Picture 5"/>
          <p:cNvPicPr>
            <a:picLocks noChangeAspect="1" noChangeArrowheads="1"/>
          </p:cNvPicPr>
          <p:nvPr/>
        </p:nvPicPr>
        <p:blipFill>
          <a:blip r:embed="rId3"/>
          <a:srcRect/>
          <a:stretch>
            <a:fillRect/>
          </a:stretch>
        </p:blipFill>
        <p:spPr bwMode="auto">
          <a:xfrm>
            <a:off x="5058142" y="729202"/>
            <a:ext cx="3368231" cy="37733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8343"/>
            <a:ext cx="8520600" cy="555585"/>
          </a:xfrm>
        </p:spPr>
        <p:txBody>
          <a:bodyPr/>
          <a:lstStyle/>
          <a:p>
            <a:r>
              <a:rPr lang="en-US" sz="2000" b="1" dirty="0" smtClean="0">
                <a:solidFill>
                  <a:srgbClr val="FF0000"/>
                </a:solidFill>
                <a:latin typeface="Arial" pitchFamily="34" charset="0"/>
                <a:cs typeface="Arial" pitchFamily="34" charset="0"/>
              </a:rPr>
              <a:t>Challenges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sz="1600" b="1" dirty="0" smtClean="0">
                <a:latin typeface="Arial" pitchFamily="34" charset="0"/>
                <a:cs typeface="Arial" pitchFamily="34" charset="0"/>
              </a:rPr>
              <a:t>I have faced many challenges during this project starting with looking for converting the data into numerical and standardization also selecting the right amount of features and encoding including target encoding and one_hot_encoding.</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I have made a few observations that keeping right amount of features and right feature selection is very important and finally are responsible for your models betterment and good accuracy.</a:t>
            </a:r>
          </a:p>
          <a:p>
            <a:r>
              <a:rPr lang="en-US" sz="1600" b="1" dirty="0" smtClean="0">
                <a:latin typeface="Arial" pitchFamily="34" charset="0"/>
                <a:cs typeface="Arial" pitchFamily="34" charset="0"/>
              </a:rPr>
              <a:t>Regularization and hyper parameter tuning.</a:t>
            </a:r>
          </a:p>
          <a:p>
            <a:r>
              <a:rPr lang="en-US" sz="1600" b="1" dirty="0" smtClean="0">
                <a:latin typeface="Arial" pitchFamily="34" charset="0"/>
                <a:cs typeface="Arial" pitchFamily="34" charset="0"/>
              </a:rPr>
              <a:t>I have faced some of challenges during converting the </a:t>
            </a:r>
            <a:r>
              <a:rPr lang="en-US" sz="1600" b="1" dirty="0" err="1" smtClean="0">
                <a:latin typeface="Arial" pitchFamily="34" charset="0"/>
                <a:cs typeface="Arial" pitchFamily="34" charset="0"/>
              </a:rPr>
              <a:t>str</a:t>
            </a:r>
            <a:r>
              <a:rPr lang="en-US" sz="1600" b="1" dirty="0" smtClean="0">
                <a:latin typeface="Arial" pitchFamily="34" charset="0"/>
                <a:cs typeface="Arial" pitchFamily="34" charset="0"/>
              </a:rPr>
              <a:t> type to the dictionary type column.</a:t>
            </a:r>
            <a:endParaRPr lang="en-US" sz="1600" dirty="0" smtClean="0">
              <a:latin typeface="Arial" pitchFamily="34" charset="0"/>
              <a:cs typeface="Arial" pitchFamily="34" charset="0"/>
            </a:endParaRPr>
          </a:p>
          <a:p>
            <a:endParaRPr lang="en-US" sz="1600" dirty="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Conclusion</a:t>
            </a:r>
            <a:endParaRPr sz="2000" b="1" dirty="0">
              <a:solidFill>
                <a:srgbClr val="FF0000"/>
              </a:solidFill>
              <a:latin typeface="Arial" pitchFamily="34" charset="0"/>
              <a:ea typeface="Montserrat"/>
              <a:cs typeface="Arial" pitchFamily="34" charset="0"/>
              <a:sym typeface="Montserrat"/>
            </a:endParaRPr>
          </a:p>
        </p:txBody>
      </p:sp>
      <p:sp>
        <p:nvSpPr>
          <p:cNvPr id="161" name="Google Shape;161;p29"/>
          <p:cNvSpPr txBox="1">
            <a:spLocks noGrp="1"/>
          </p:cNvSpPr>
          <p:nvPr>
            <p:ph type="body" idx="1"/>
          </p:nvPr>
        </p:nvSpPr>
        <p:spPr>
          <a:xfrm>
            <a:off x="311700" y="847676"/>
            <a:ext cx="8623956" cy="4106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smtClean="0">
                <a:latin typeface="Arial" pitchFamily="34" charset="0"/>
                <a:ea typeface="Montserrat"/>
                <a:cs typeface="Arial" pitchFamily="34" charset="0"/>
                <a:sym typeface="Montserrat"/>
              </a:rPr>
              <a:t>I have started with data loading data and importing the libraries and then I started with the exploring the data and looking into columns and used visualization. I have seen few columns for the null values and outliers as well.</a:t>
            </a:r>
          </a:p>
          <a:p>
            <a:pPr marL="0" lvl="0" indent="0">
              <a:buNone/>
            </a:pPr>
            <a:r>
              <a:rPr lang="en-US" sz="1600" b="1" dirty="0" smtClean="0">
                <a:latin typeface="Arial" pitchFamily="34" charset="0"/>
                <a:ea typeface="Montserrat"/>
                <a:cs typeface="Arial" pitchFamily="34" charset="0"/>
                <a:sym typeface="Montserrat"/>
              </a:rPr>
              <a:t>I treated the data accordingly and since I have categorical data with me I did target encoding and one hot ending on given columns. Since some values were varying and causing the </a:t>
            </a:r>
            <a:r>
              <a:rPr lang="en-US" sz="1600" b="1" dirty="0" err="1" smtClean="0">
                <a:latin typeface="Arial" pitchFamily="34" charset="0"/>
                <a:cs typeface="Arial" pitchFamily="34" charset="0"/>
              </a:rPr>
              <a:t>heteroskedasticity</a:t>
            </a:r>
            <a:r>
              <a:rPr lang="en-US" sz="1600" b="1" dirty="0" smtClean="0">
                <a:latin typeface="Arial" pitchFamily="34" charset="0"/>
                <a:cs typeface="Arial" pitchFamily="34" charset="0"/>
              </a:rPr>
              <a:t>. </a:t>
            </a:r>
            <a:r>
              <a:rPr lang="en-US" sz="1600" b="1" dirty="0" smtClean="0">
                <a:latin typeface="Arial" pitchFamily="34" charset="0"/>
                <a:ea typeface="Montserrat"/>
                <a:cs typeface="Arial" pitchFamily="34" charset="0"/>
                <a:sym typeface="Montserrat"/>
              </a:rPr>
              <a:t>I have done standardization accordingly.</a:t>
            </a:r>
          </a:p>
          <a:p>
            <a:pPr marL="0" lvl="0" indent="0" algn="l" rtl="0">
              <a:spcBef>
                <a:spcPts val="0"/>
              </a:spcBef>
              <a:spcAft>
                <a:spcPts val="0"/>
              </a:spcAft>
              <a:buNone/>
            </a:pPr>
            <a:r>
              <a:rPr lang="en-US" sz="1600" b="1" dirty="0" smtClean="0">
                <a:latin typeface="Arial" pitchFamily="34" charset="0"/>
                <a:ea typeface="Montserrat"/>
                <a:cs typeface="Arial" pitchFamily="34" charset="0"/>
                <a:sym typeface="Montserrat"/>
              </a:rPr>
              <a:t>I have  explored the data and looked for the trend in bi-</a:t>
            </a:r>
            <a:r>
              <a:rPr lang="en-US" sz="1600" b="1" dirty="0" err="1" smtClean="0">
                <a:latin typeface="Arial" pitchFamily="34" charset="0"/>
                <a:ea typeface="Montserrat"/>
                <a:cs typeface="Arial" pitchFamily="34" charset="0"/>
                <a:sym typeface="Montserrat"/>
              </a:rPr>
              <a:t>variate</a:t>
            </a:r>
            <a:r>
              <a:rPr lang="en-US" sz="1600" b="1" dirty="0" smtClean="0">
                <a:latin typeface="Arial" pitchFamily="34" charset="0"/>
                <a:ea typeface="Montserrat"/>
                <a:cs typeface="Arial" pitchFamily="34" charset="0"/>
                <a:sym typeface="Montserrat"/>
              </a:rPr>
              <a:t> analysis.</a:t>
            </a:r>
          </a:p>
          <a:p>
            <a:pPr marL="0" indent="0">
              <a:buNone/>
            </a:pPr>
            <a:r>
              <a:rPr lang="en-US" sz="1600" b="1" dirty="0" smtClean="0">
                <a:latin typeface="Arial" pitchFamily="34" charset="0"/>
                <a:cs typeface="Arial" pitchFamily="34" charset="0"/>
              </a:rPr>
              <a:t>I have checked that views are correlated with the speakers as shown top 5 speaker with daily views exceeding 100000.</a:t>
            </a:r>
          </a:p>
          <a:p>
            <a:pPr marL="0" indent="0">
              <a:buNone/>
            </a:pPr>
            <a:r>
              <a:rPr lang="en-US" sz="1600" b="1" dirty="0" smtClean="0">
                <a:latin typeface="Arial" pitchFamily="34" charset="0"/>
                <a:cs typeface="Arial" pitchFamily="34" charset="0"/>
              </a:rPr>
              <a:t>More talks session delivered is showing that more views and popularity also duration is not much influenced when there are poplar speakers.</a:t>
            </a:r>
          </a:p>
          <a:p>
            <a:pPr marL="0" indent="0">
              <a:buNone/>
            </a:pPr>
            <a:r>
              <a:rPr lang="en-US" sz="1600" b="1" dirty="0" smtClean="0">
                <a:latin typeface="Arial" pitchFamily="34" charset="0"/>
                <a:cs typeface="Arial" pitchFamily="34" charset="0"/>
              </a:rPr>
              <a:t>Finally I started modeling and saw </a:t>
            </a:r>
            <a:r>
              <a:rPr lang="en-US" sz="1600" b="1" dirty="0" err="1" smtClean="0">
                <a:latin typeface="Arial" pitchFamily="34" charset="0"/>
                <a:cs typeface="Arial" pitchFamily="34" charset="0"/>
              </a:rPr>
              <a:t>XGBoost</a:t>
            </a:r>
            <a:r>
              <a:rPr lang="en-US" sz="1600" b="1" dirty="0" smtClean="0">
                <a:latin typeface="Arial" pitchFamily="34" charset="0"/>
                <a:cs typeface="Arial" pitchFamily="34" charset="0"/>
              </a:rPr>
              <a:t> , cat boost and random forest performed well. For score improvement I have used regularization and hyper parameter tuning. I was able to predict views correctly more than 80% of time.</a:t>
            </a:r>
          </a:p>
          <a:p>
            <a:pPr marL="0" indent="0">
              <a:buNone/>
            </a:pPr>
            <a:endParaRPr lang="en-US" sz="1600" b="1" dirty="0" smtClean="0">
              <a:solidFill>
                <a:schemeClr val="accent2"/>
              </a:solidFill>
              <a:latin typeface="Arial" pitchFamily="34" charset="0"/>
              <a:cs typeface="Arial" pitchFamily="34" charset="0"/>
            </a:endParaRPr>
          </a:p>
          <a:p>
            <a:pPr marL="0" indent="0">
              <a:buNone/>
            </a:pPr>
            <a:endParaRPr lang="en-US" sz="1600" b="1" dirty="0" smtClean="0">
              <a:solidFill>
                <a:schemeClr val="accent2"/>
              </a:solidFill>
              <a:latin typeface="Arial" pitchFamily="34" charset="0"/>
              <a:cs typeface="Arial" pitchFamily="34" charset="0"/>
            </a:endParaRPr>
          </a:p>
          <a:p>
            <a:pPr marL="0" indent="0">
              <a:buNone/>
            </a:pPr>
            <a:endParaRPr lang="en-US" sz="1600" b="1" dirty="0" smtClean="0">
              <a:solidFill>
                <a:schemeClr val="accent2"/>
              </a:solidFill>
              <a:latin typeface="Arial" pitchFamily="34" charset="0"/>
              <a:cs typeface="Arial" pitchFamily="34" charset="0"/>
            </a:endParaRPr>
          </a:p>
          <a:p>
            <a:pPr marL="0" indent="0">
              <a:buNone/>
            </a:pPr>
            <a:endParaRPr lang="en-US" sz="1600" b="1" dirty="0" smtClean="0">
              <a:solidFill>
                <a:schemeClr val="accent2"/>
              </a:solidFill>
              <a:latin typeface="Arial" pitchFamily="34" charset="0"/>
              <a:cs typeface="Arial" pitchFamily="34" charset="0"/>
            </a:endParaRPr>
          </a:p>
          <a:p>
            <a:pPr marL="0" lvl="0" indent="0" algn="l" rtl="0">
              <a:spcBef>
                <a:spcPts val="0"/>
              </a:spcBef>
              <a:spcAft>
                <a:spcPts val="0"/>
              </a:spcAft>
              <a:buNone/>
            </a:pPr>
            <a:endParaRPr sz="1600" b="1" dirty="0">
              <a:solidFill>
                <a:schemeClr val="lt1"/>
              </a:solidFill>
              <a:latin typeface="Arial" pitchFamily="34" charset="0"/>
              <a:ea typeface="Montserrat"/>
              <a:cs typeface="Arial" pitchFamily="34" charset="0"/>
              <a:sym typeface="Montserra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61258"/>
            <a:ext cx="8520600" cy="4307618"/>
          </a:xfrm>
        </p:spPr>
        <p:txBody>
          <a:bodyPr/>
          <a:lstStyle/>
          <a:p>
            <a:pPr>
              <a:buNone/>
            </a:pPr>
            <a:r>
              <a:rPr lang="en-US" sz="7200" dirty="0" smtClean="0">
                <a:solidFill>
                  <a:srgbClr val="FF0000"/>
                </a:solidFill>
                <a:latin typeface="Arial" pitchFamily="34" charset="0"/>
                <a:cs typeface="Arial" pitchFamily="34" charset="0"/>
              </a:rPr>
              <a:t>Thank you..</a:t>
            </a:r>
          </a:p>
        </p:txBody>
      </p:sp>
      <p:pic>
        <p:nvPicPr>
          <p:cNvPr id="7170" name="Picture 2" descr="C:\Users\Sunny.Kumar\Desktop\IMAGES.png"/>
          <p:cNvPicPr>
            <a:picLocks noChangeAspect="1" noChangeArrowheads="1"/>
          </p:cNvPicPr>
          <p:nvPr/>
        </p:nvPicPr>
        <p:blipFill>
          <a:blip r:embed="rId2"/>
          <a:srcRect/>
          <a:stretch>
            <a:fillRect/>
          </a:stretch>
        </p:blipFill>
        <p:spPr bwMode="auto">
          <a:xfrm>
            <a:off x="3310745" y="1482159"/>
            <a:ext cx="5143500" cy="31848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xfrm>
            <a:off x="3125165" y="173620"/>
            <a:ext cx="1840374" cy="4629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Content</a:t>
            </a:r>
            <a:endParaRPr sz="2000" b="1" dirty="0">
              <a:solidFill>
                <a:srgbClr val="FF0000"/>
              </a:solidFill>
              <a:latin typeface="Arial" pitchFamily="34" charset="0"/>
              <a:ea typeface="Montserrat"/>
              <a:cs typeface="Arial" pitchFamily="34" charset="0"/>
              <a:sym typeface="Montserrat"/>
            </a:endParaRPr>
          </a:p>
        </p:txBody>
      </p:sp>
      <p:sp>
        <p:nvSpPr>
          <p:cNvPr id="60" name="Google Shape;60;p14"/>
          <p:cNvSpPr txBox="1">
            <a:spLocks noGrp="1"/>
          </p:cNvSpPr>
          <p:nvPr>
            <p:ph type="body" idx="1"/>
          </p:nvPr>
        </p:nvSpPr>
        <p:spPr>
          <a:xfrm>
            <a:off x="311700" y="544010"/>
            <a:ext cx="8520600" cy="442153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Blip>
                <a:blip r:embed="rId3"/>
              </a:buBlip>
            </a:pPr>
            <a:r>
              <a:rPr lang="en-GB" sz="1600" b="1" dirty="0">
                <a:latin typeface="Arial" pitchFamily="34" charset="0"/>
                <a:ea typeface="Montserrat"/>
                <a:cs typeface="Arial" pitchFamily="34" charset="0"/>
                <a:sym typeface="Montserrat"/>
              </a:rPr>
              <a:t>Problem </a:t>
            </a:r>
            <a:r>
              <a:rPr lang="en-GB" sz="1600" b="1" dirty="0" smtClean="0">
                <a:latin typeface="Arial" pitchFamily="34" charset="0"/>
                <a:ea typeface="Montserrat"/>
                <a:cs typeface="Arial" pitchFamily="34" charset="0"/>
                <a:sym typeface="Montserrat"/>
              </a:rPr>
              <a:t>Statement.</a:t>
            </a:r>
            <a:endParaRPr lang="en-GB" sz="1600" b="1" dirty="0">
              <a:latin typeface="Arial" pitchFamily="34" charset="0"/>
              <a:ea typeface="Montserrat"/>
              <a:cs typeface="Arial" pitchFamily="34" charset="0"/>
              <a:sym typeface="Montserrat"/>
            </a:endParaRPr>
          </a:p>
          <a:p>
            <a:pPr marL="457200" lvl="0" indent="-330200" algn="l" rtl="0">
              <a:spcBef>
                <a:spcPts val="0"/>
              </a:spcBef>
              <a:spcAft>
                <a:spcPts val="0"/>
              </a:spcAft>
              <a:buClr>
                <a:schemeClr val="lt1"/>
              </a:buClr>
              <a:buSzPts val="1600"/>
              <a:buBlip>
                <a:blip r:embed="rId3"/>
              </a:buBlip>
            </a:pPr>
            <a:r>
              <a:rPr lang="en-GB" sz="1600" b="1" dirty="0" smtClean="0">
                <a:latin typeface="Arial" pitchFamily="34" charset="0"/>
                <a:ea typeface="Montserrat"/>
                <a:cs typeface="Arial" pitchFamily="34" charset="0"/>
                <a:sym typeface="Montserrat"/>
              </a:rPr>
              <a:t>Data Summary.</a:t>
            </a:r>
          </a:p>
          <a:p>
            <a:pPr marL="457200" lvl="0" indent="-330200" algn="l" rtl="0">
              <a:spcBef>
                <a:spcPts val="0"/>
              </a:spcBef>
              <a:spcAft>
                <a:spcPts val="0"/>
              </a:spcAft>
              <a:buClr>
                <a:schemeClr val="lt1"/>
              </a:buClr>
              <a:buSzPts val="1600"/>
              <a:buBlip>
                <a:blip r:embed="rId3"/>
              </a:buBlip>
            </a:pPr>
            <a:r>
              <a:rPr lang="en-GB" sz="1600" b="1" dirty="0" smtClean="0">
                <a:latin typeface="Arial" pitchFamily="34" charset="0"/>
                <a:ea typeface="Montserrat"/>
                <a:cs typeface="Arial" pitchFamily="34" charset="0"/>
                <a:sym typeface="Montserrat"/>
              </a:rPr>
              <a:t>Project Story.</a:t>
            </a:r>
          </a:p>
          <a:p>
            <a:pPr marL="457200" lvl="0" indent="-330200" algn="l" rtl="0">
              <a:spcBef>
                <a:spcPts val="0"/>
              </a:spcBef>
              <a:spcAft>
                <a:spcPts val="0"/>
              </a:spcAft>
              <a:buClr>
                <a:schemeClr val="lt1"/>
              </a:buClr>
              <a:buSzPts val="1600"/>
              <a:buBlip>
                <a:blip r:embed="rId3"/>
              </a:buBlip>
            </a:pPr>
            <a:r>
              <a:rPr lang="en-GB" sz="1600" b="1" dirty="0" smtClean="0">
                <a:latin typeface="Arial" pitchFamily="34" charset="0"/>
                <a:ea typeface="Montserrat"/>
                <a:cs typeface="Arial" pitchFamily="34" charset="0"/>
                <a:sym typeface="Montserrat"/>
              </a:rPr>
              <a:t>Visualization.</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EDA-Top 5 speakers according to daily Views.</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EDA-Most Popular speakers.</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EDA-Most Popular speakers.</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EDA-Data Cleaning- Steps and challenges.</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Correlation.</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Models.</a:t>
            </a:r>
          </a:p>
          <a:p>
            <a:pPr marL="457200" lvl="0" indent="-330200" algn="l" rtl="0">
              <a:spcBef>
                <a:spcPts val="0"/>
              </a:spcBef>
              <a:spcAft>
                <a:spcPts val="0"/>
              </a:spcAft>
              <a:buClr>
                <a:schemeClr val="lt1"/>
              </a:buClr>
              <a:buSzPts val="1600"/>
              <a:buBlip>
                <a:blip r:embed="rId3"/>
              </a:buBlip>
            </a:pPr>
            <a:r>
              <a:rPr lang="en-GB" sz="1600" b="1" dirty="0" smtClean="0">
                <a:latin typeface="Arial" pitchFamily="34" charset="0"/>
                <a:cs typeface="Arial" pitchFamily="34" charset="0"/>
              </a:rPr>
              <a:t>Feature Importance XGBoost and Random forest.</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Model Scores.</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Challenges.</a:t>
            </a:r>
          </a:p>
          <a:p>
            <a:pPr marL="457200" lvl="0" indent="-330200" algn="l" rtl="0">
              <a:spcBef>
                <a:spcPts val="0"/>
              </a:spcBef>
              <a:spcAft>
                <a:spcPts val="0"/>
              </a:spcAft>
              <a:buClr>
                <a:schemeClr val="lt1"/>
              </a:buClr>
              <a:buSzPts val="1600"/>
              <a:buBlip>
                <a:blip r:embed="rId3"/>
              </a:buBlip>
            </a:pPr>
            <a:r>
              <a:rPr lang="en-US" sz="1600" b="1" dirty="0" smtClean="0">
                <a:latin typeface="Arial" pitchFamily="34" charset="0"/>
                <a:cs typeface="Arial" pitchFamily="34" charset="0"/>
              </a:rPr>
              <a:t>Conclusion.</a:t>
            </a:r>
          </a:p>
          <a:p>
            <a:pPr lvl="0" indent="-330200">
              <a:buClr>
                <a:schemeClr val="lt1"/>
              </a:buClr>
              <a:buSzPts val="1600"/>
              <a:buNone/>
            </a:pPr>
            <a:endParaRPr sz="1600" b="1" dirty="0">
              <a:solidFill>
                <a:schemeClr val="accent2"/>
              </a:solidFill>
              <a:latin typeface="+mn-lt"/>
              <a:ea typeface="Montserrat"/>
              <a:cs typeface="Microsoft Sans Serif" pitchFamily="34" charset="0"/>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FF0000"/>
                </a:solidFill>
                <a:latin typeface="Arial" pitchFamily="34" charset="0"/>
                <a:ea typeface="Montserrat"/>
                <a:cs typeface="Arial" pitchFamily="34" charset="0"/>
                <a:sym typeface="Montserrat"/>
              </a:rPr>
              <a:t>Problem Statement</a:t>
            </a:r>
            <a:endParaRPr sz="2000" b="1" dirty="0">
              <a:solidFill>
                <a:srgbClr val="FF0000"/>
              </a:solidFill>
              <a:latin typeface="Arial" pitchFamily="34" charset="0"/>
              <a:ea typeface="Montserrat"/>
              <a:cs typeface="Arial" pitchFamily="34" charset="0"/>
              <a:sym typeface="Montserrat"/>
            </a:endParaRPr>
          </a:p>
        </p:txBody>
      </p:sp>
      <p:sp>
        <p:nvSpPr>
          <p:cNvPr id="68" name="Google Shape;68;p15"/>
          <p:cNvSpPr txBox="1">
            <a:spLocks noGrp="1"/>
          </p:cNvSpPr>
          <p:nvPr>
            <p:ph type="body" idx="1"/>
          </p:nvPr>
        </p:nvSpPr>
        <p:spPr>
          <a:xfrm>
            <a:off x="311701" y="1152475"/>
            <a:ext cx="7697183"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441436" y="1692165"/>
            <a:ext cx="5286703" cy="1569660"/>
          </a:xfrm>
          <a:prstGeom prst="rect">
            <a:avLst/>
          </a:prstGeom>
        </p:spPr>
        <p:txBody>
          <a:bodyPr wrap="square">
            <a:spAutoFit/>
          </a:bodyPr>
          <a:lstStyle/>
          <a:p>
            <a:r>
              <a:rPr lang="en-US" sz="1600" b="1" dirty="0" smtClean="0">
                <a:latin typeface="Arial" pitchFamily="34" charset="0"/>
                <a:cs typeface="Arial" pitchFamily="34" charset="0"/>
              </a:rPr>
              <a:t>TED is devoted to spreading powerful ideas on just about any topic. These datasets contain over 4,000 TED talks including transcripts in many languages. Founded in 1984 The main objective is to build a predictive model, which could help in predicting the views of the videos uploaded on the </a:t>
            </a:r>
            <a:r>
              <a:rPr lang="en-US" sz="1600" b="1" dirty="0" err="1" smtClean="0">
                <a:latin typeface="Arial" pitchFamily="34" charset="0"/>
                <a:cs typeface="Arial" pitchFamily="34" charset="0"/>
              </a:rPr>
              <a:t>TEDx</a:t>
            </a:r>
            <a:r>
              <a:rPr lang="en-US" sz="1600" b="1" dirty="0" smtClean="0">
                <a:latin typeface="Arial" pitchFamily="34" charset="0"/>
                <a:cs typeface="Arial" pitchFamily="34" charset="0"/>
              </a:rPr>
              <a:t> website.</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59825" y="205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FF0000"/>
                </a:solidFill>
                <a:latin typeface="Arial" pitchFamily="34" charset="0"/>
                <a:ea typeface="Montserrat"/>
                <a:cs typeface="Arial" pitchFamily="34" charset="0"/>
                <a:sym typeface="Montserrat"/>
              </a:rPr>
              <a:t>Data Summary</a:t>
            </a:r>
            <a:endParaRPr sz="2000" b="1" dirty="0">
              <a:solidFill>
                <a:srgbClr val="FF0000"/>
              </a:solidFill>
              <a:latin typeface="Arial" pitchFamily="34" charset="0"/>
              <a:ea typeface="Montserrat"/>
              <a:cs typeface="Arial" pitchFamily="34" charset="0"/>
              <a:sym typeface="Montserrat"/>
            </a:endParaRPr>
          </a:p>
        </p:txBody>
      </p:sp>
      <p:sp>
        <p:nvSpPr>
          <p:cNvPr id="75" name="Google Shape;75;p16"/>
          <p:cNvSpPr txBox="1">
            <a:spLocks noGrp="1"/>
          </p:cNvSpPr>
          <p:nvPr>
            <p:ph type="body" idx="1"/>
          </p:nvPr>
        </p:nvSpPr>
        <p:spPr>
          <a:xfrm>
            <a:off x="315310" y="630622"/>
            <a:ext cx="8681544" cy="41095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accent2"/>
                </a:solidFill>
                <a:highlight>
                  <a:srgbClr val="FFFFFF"/>
                </a:highlight>
                <a:latin typeface="Montserrat"/>
                <a:ea typeface="Montserrat"/>
                <a:cs typeface="Montserrat"/>
                <a:sym typeface="Montserrat"/>
              </a:rPr>
              <a:t> </a:t>
            </a:r>
            <a:r>
              <a:rPr lang="en-GB" sz="1600" b="1" dirty="0">
                <a:highlight>
                  <a:srgbClr val="FFFFFF"/>
                </a:highlight>
                <a:latin typeface="Arial" pitchFamily="34" charset="0"/>
                <a:ea typeface="Montserrat"/>
                <a:cs typeface="Arial" pitchFamily="34" charset="0"/>
                <a:sym typeface="Montserrat"/>
              </a:rPr>
              <a:t>This </a:t>
            </a:r>
            <a:r>
              <a:rPr lang="en-GB" sz="1600" b="1" dirty="0" smtClean="0">
                <a:highlight>
                  <a:srgbClr val="FFFFFF"/>
                </a:highlight>
                <a:latin typeface="Arial" pitchFamily="34" charset="0"/>
                <a:ea typeface="Montserrat"/>
                <a:cs typeface="Arial" pitchFamily="34" charset="0"/>
                <a:sym typeface="Montserrat"/>
              </a:rPr>
              <a:t>dataset include the variables from  17 October 2017 to  20 April 2018</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Talk id- Talk identification number provided by TED  </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 title -Title of the talk </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speaker_1 -First speaker in TED's speaker list </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speakers -Speakers in the talk</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occupations -Occupations of the speakers.</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About speakers *Blurb about each speaker dictionary </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Views(Dependent Variable) Count of views.</a:t>
            </a:r>
          </a:p>
          <a:p>
            <a:pPr lvl="0" indent="-323850">
              <a:spcBef>
                <a:spcPts val="600"/>
              </a:spcBef>
              <a:buClr>
                <a:schemeClr val="lt1"/>
              </a:buClr>
              <a:buSzPts val="1500"/>
              <a:buBlip>
                <a:blip r:embed="rId3"/>
              </a:buBlip>
            </a:pPr>
            <a:r>
              <a:rPr lang="en-US" sz="1600" b="1" dirty="0" smtClean="0">
                <a:latin typeface="Arial" pitchFamily="34" charset="0"/>
                <a:cs typeface="Arial" pitchFamily="34" charset="0"/>
              </a:rPr>
              <a:t>Recorded date -Date the talk was recorded.</a:t>
            </a:r>
            <a:endParaRPr lang="en-US" sz="1600" b="1" dirty="0" smtClean="0">
              <a:highlight>
                <a:srgbClr val="FFFFFF"/>
              </a:highlight>
              <a:latin typeface="Arial" pitchFamily="34" charset="0"/>
              <a:ea typeface="Montserrat"/>
              <a:cs typeface="Arial" pitchFamily="34" charset="0"/>
              <a:sym typeface="Montserra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smtClean="0">
                <a:solidFill>
                  <a:srgbClr val="FF0000"/>
                </a:solidFill>
                <a:latin typeface="Arial" pitchFamily="34" charset="0"/>
                <a:ea typeface="Montserrat"/>
                <a:cs typeface="Arial" pitchFamily="34" charset="0"/>
                <a:sym typeface="Montserrat"/>
              </a:rPr>
              <a:t>Data Summary</a:t>
            </a:r>
            <a:endParaRPr lang="en-US" sz="2000"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pPr>
              <a:buBlip>
                <a:blip r:embed="rId2"/>
              </a:buBlip>
            </a:pPr>
            <a:r>
              <a:rPr lang="en-US" sz="1600" b="1" dirty="0" smtClean="0">
                <a:latin typeface="Arial" pitchFamily="34" charset="0"/>
                <a:cs typeface="Arial" pitchFamily="34" charset="0"/>
              </a:rPr>
              <a:t>Available </a:t>
            </a:r>
            <a:r>
              <a:rPr lang="en-US" sz="1600" b="1" dirty="0" err="1" smtClean="0">
                <a:latin typeface="Arial" pitchFamily="34" charset="0"/>
                <a:cs typeface="Arial" pitchFamily="34" charset="0"/>
              </a:rPr>
              <a:t>lang</a:t>
            </a:r>
            <a:r>
              <a:rPr lang="en-US" sz="1600" b="1" dirty="0" smtClean="0">
                <a:latin typeface="Arial" pitchFamily="34" charset="0"/>
                <a:cs typeface="Arial" pitchFamily="34" charset="0"/>
              </a:rPr>
              <a:t>-All available languages (</a:t>
            </a:r>
            <a:r>
              <a:rPr lang="en-US" sz="1600" b="1" dirty="0" err="1" smtClean="0">
                <a:latin typeface="Arial" pitchFamily="34" charset="0"/>
                <a:cs typeface="Arial" pitchFamily="34" charset="0"/>
              </a:rPr>
              <a:t>lang</a:t>
            </a:r>
            <a:r>
              <a:rPr lang="en-US" sz="1600" b="1" dirty="0" smtClean="0">
                <a:latin typeface="Arial" pitchFamily="34" charset="0"/>
                <a:cs typeface="Arial" pitchFamily="34" charset="0"/>
              </a:rPr>
              <a:t> code) for a talk .</a:t>
            </a:r>
          </a:p>
          <a:p>
            <a:pPr>
              <a:buBlip>
                <a:blip r:embed="rId2"/>
              </a:buBlip>
            </a:pPr>
            <a:r>
              <a:rPr lang="en-US" sz="1600" b="1" dirty="0" smtClean="0">
                <a:latin typeface="Arial" pitchFamily="34" charset="0"/>
                <a:cs typeface="Arial" pitchFamily="34" charset="0"/>
              </a:rPr>
              <a:t>Comments-Count of comments.</a:t>
            </a:r>
          </a:p>
          <a:p>
            <a:pPr>
              <a:buBlip>
                <a:blip r:embed="rId2"/>
              </a:buBlip>
            </a:pPr>
            <a:r>
              <a:rPr lang="en-US" sz="1600" b="1" dirty="0" smtClean="0">
                <a:latin typeface="Arial" pitchFamily="34" charset="0"/>
                <a:cs typeface="Arial" pitchFamily="34" charset="0"/>
              </a:rPr>
              <a:t>Topics-Related tags or topics for the talk .</a:t>
            </a:r>
          </a:p>
          <a:p>
            <a:pPr>
              <a:buBlip>
                <a:blip r:embed="rId2"/>
              </a:buBlip>
            </a:pPr>
            <a:r>
              <a:rPr lang="en-US" sz="1600" b="1" dirty="0" smtClean="0">
                <a:latin typeface="Arial" pitchFamily="34" charset="0"/>
                <a:cs typeface="Arial" pitchFamily="34" charset="0"/>
              </a:rPr>
              <a:t>Related talks-Related talks (key='talk id', value='title') dictionary .</a:t>
            </a:r>
          </a:p>
          <a:p>
            <a:pPr>
              <a:buBlip>
                <a:blip r:embed="rId2"/>
              </a:buBlip>
            </a:pPr>
            <a:r>
              <a:rPr lang="en-US" sz="1600" b="1" dirty="0" err="1" smtClean="0">
                <a:latin typeface="Arial" pitchFamily="34" charset="0"/>
                <a:cs typeface="Arial" pitchFamily="34" charset="0"/>
              </a:rPr>
              <a:t>Url</a:t>
            </a:r>
            <a:r>
              <a:rPr lang="en-US" sz="1600" b="1" dirty="0" smtClean="0">
                <a:latin typeface="Arial" pitchFamily="34" charset="0"/>
                <a:cs typeface="Arial" pitchFamily="34" charset="0"/>
              </a:rPr>
              <a:t> -URL of the talk.</a:t>
            </a:r>
          </a:p>
          <a:p>
            <a:pPr>
              <a:buBlip>
                <a:blip r:embed="rId2"/>
              </a:buBlip>
            </a:pPr>
            <a:r>
              <a:rPr lang="en-US" sz="1600" b="1" dirty="0" smtClean="0">
                <a:latin typeface="Arial" pitchFamily="34" charset="0"/>
                <a:cs typeface="Arial" pitchFamily="34" charset="0"/>
              </a:rPr>
              <a:t>Description-Description of the talk </a:t>
            </a:r>
          </a:p>
          <a:p>
            <a:pPr>
              <a:buBlip>
                <a:blip r:embed="rId2"/>
              </a:buBlip>
            </a:pPr>
            <a:r>
              <a:rPr lang="en-US" sz="1600" b="1" dirty="0" smtClean="0">
                <a:latin typeface="Arial" pitchFamily="34" charset="0"/>
                <a:cs typeface="Arial" pitchFamily="34" charset="0"/>
              </a:rPr>
              <a:t>Transcript-Full transcript of the talk.</a:t>
            </a:r>
          </a:p>
          <a:p>
            <a:pPr>
              <a:buBlip>
                <a:blip r:embed="rId2"/>
              </a:buBlip>
            </a:pPr>
            <a:r>
              <a:rPr lang="en-US" sz="1600" b="1" dirty="0" smtClean="0">
                <a:latin typeface="Arial" pitchFamily="34" charset="0"/>
                <a:cs typeface="Arial" pitchFamily="34" charset="0"/>
              </a:rPr>
              <a:t>Published date-Date the talk was published to TED.com </a:t>
            </a:r>
          </a:p>
          <a:p>
            <a:pPr>
              <a:buBlip>
                <a:blip r:embed="rId2"/>
              </a:buBlip>
            </a:pPr>
            <a:r>
              <a:rPr lang="en-US" sz="1600" b="1" dirty="0" smtClean="0">
                <a:latin typeface="Arial" pitchFamily="34" charset="0"/>
                <a:cs typeface="Arial" pitchFamily="34" charset="0"/>
              </a:rPr>
              <a:t>event -Event or medium in which the talk was given. </a:t>
            </a:r>
          </a:p>
          <a:p>
            <a:pPr>
              <a:buBlip>
                <a:blip r:embed="rId2"/>
              </a:buBlip>
            </a:pPr>
            <a:r>
              <a:rPr lang="en-US" sz="1600" b="1" dirty="0" smtClean="0">
                <a:latin typeface="Arial" pitchFamily="34" charset="0"/>
                <a:cs typeface="Arial" pitchFamily="34" charset="0"/>
              </a:rPr>
              <a:t>Native </a:t>
            </a:r>
            <a:r>
              <a:rPr lang="en-US" sz="1600" b="1" dirty="0" err="1" smtClean="0">
                <a:latin typeface="Arial" pitchFamily="34" charset="0"/>
                <a:cs typeface="Arial" pitchFamily="34" charset="0"/>
              </a:rPr>
              <a:t>lang</a:t>
            </a:r>
            <a:r>
              <a:rPr lang="en-US" sz="1600" b="1" dirty="0" smtClean="0">
                <a:latin typeface="Arial" pitchFamily="34" charset="0"/>
                <a:cs typeface="Arial" pitchFamily="34" charset="0"/>
              </a:rPr>
              <a:t> Language the talk was given.</a:t>
            </a:r>
            <a:endParaRPr lang="en-US" sz="1600" b="1" dirty="0" smtClean="0">
              <a:highlight>
                <a:srgbClr val="FFFFFF"/>
              </a:highlight>
              <a:latin typeface="Arial" pitchFamily="34" charset="0"/>
              <a:ea typeface="Montserrat"/>
              <a:cs typeface="Arial" pitchFamily="34" charset="0"/>
              <a:sym typeface="Montserrat"/>
            </a:endParaRPr>
          </a:p>
          <a:p>
            <a:pPr>
              <a:buBlip>
                <a:blip r:embed="rId3"/>
              </a:buBlip>
            </a:pPr>
            <a:endParaRPr lang="en-US" dirty="0">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Project Story</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pPr>
              <a:buBlip>
                <a:blip r:embed="rId2"/>
              </a:buBlip>
            </a:pPr>
            <a:r>
              <a:rPr lang="en-US" sz="1600" b="1" dirty="0" smtClean="0">
                <a:latin typeface="Arial" pitchFamily="34" charset="0"/>
                <a:cs typeface="Arial" pitchFamily="34" charset="0"/>
              </a:rPr>
              <a:t>Data collection and data Understanding.</a:t>
            </a:r>
          </a:p>
          <a:p>
            <a:pPr>
              <a:buBlip>
                <a:blip r:embed="rId2"/>
              </a:buBlip>
            </a:pPr>
            <a:r>
              <a:rPr lang="en-US" sz="1600" b="1" dirty="0" smtClean="0">
                <a:latin typeface="Arial" pitchFamily="34" charset="0"/>
                <a:cs typeface="Arial" pitchFamily="34" charset="0"/>
              </a:rPr>
              <a:t>Loading to tool and importing Libraries.</a:t>
            </a:r>
          </a:p>
          <a:p>
            <a:pPr>
              <a:buBlip>
                <a:blip r:embed="rId2"/>
              </a:buBlip>
            </a:pPr>
            <a:r>
              <a:rPr lang="en-US" sz="1600" b="1" dirty="0" smtClean="0">
                <a:latin typeface="Arial" pitchFamily="34" charset="0"/>
                <a:cs typeface="Arial" pitchFamily="34" charset="0"/>
              </a:rPr>
              <a:t>Data Preparation and Data cleaning.</a:t>
            </a:r>
          </a:p>
          <a:p>
            <a:pPr>
              <a:buBlip>
                <a:blip r:embed="rId2"/>
              </a:buBlip>
            </a:pPr>
            <a:r>
              <a:rPr lang="en-US" sz="1600" b="1" dirty="0" smtClean="0">
                <a:latin typeface="Arial" pitchFamily="34" charset="0"/>
                <a:cs typeface="Arial" pitchFamily="34" charset="0"/>
              </a:rPr>
              <a:t>Data Transformation.</a:t>
            </a:r>
          </a:p>
          <a:p>
            <a:pPr>
              <a:buBlip>
                <a:blip r:embed="rId2"/>
              </a:buBlip>
            </a:pPr>
            <a:r>
              <a:rPr lang="en-US" sz="1600" b="1" dirty="0" smtClean="0">
                <a:latin typeface="Arial" pitchFamily="34" charset="0"/>
                <a:cs typeface="Arial" pitchFamily="34" charset="0"/>
              </a:rPr>
              <a:t>Feature selection and removal.</a:t>
            </a:r>
          </a:p>
          <a:p>
            <a:pPr>
              <a:buBlip>
                <a:blip r:embed="rId2"/>
              </a:buBlip>
            </a:pPr>
            <a:r>
              <a:rPr lang="en-US" sz="1600" b="1" dirty="0" smtClean="0">
                <a:latin typeface="Arial" pitchFamily="34" charset="0"/>
                <a:cs typeface="Arial" pitchFamily="34" charset="0"/>
              </a:rPr>
              <a:t>Modeling-  importing models, Defining the dependent and independent.</a:t>
            </a:r>
          </a:p>
          <a:p>
            <a:pPr>
              <a:buBlip>
                <a:blip r:embed="rId2"/>
              </a:buBlip>
            </a:pPr>
            <a:r>
              <a:rPr lang="en-US" sz="1600" b="1" dirty="0" smtClean="0">
                <a:latin typeface="Arial" pitchFamily="34" charset="0"/>
                <a:cs typeface="Arial" pitchFamily="34" charset="0"/>
              </a:rPr>
              <a:t>Model improvement- Regularization.</a:t>
            </a:r>
          </a:p>
          <a:p>
            <a:pPr>
              <a:buBlip>
                <a:blip r:embed="rId2"/>
              </a:buBlip>
            </a:pPr>
            <a:r>
              <a:rPr lang="en-US" sz="1600" b="1" dirty="0" smtClean="0">
                <a:latin typeface="Arial" pitchFamily="34" charset="0"/>
                <a:cs typeface="Arial" pitchFamily="34" charset="0"/>
              </a:rPr>
              <a:t>Model improvement- Hyper parameter tuning.</a:t>
            </a:r>
          </a:p>
          <a:p>
            <a:pPr>
              <a:buBlip>
                <a:blip r:embed="rId2"/>
              </a:buBlip>
            </a:pPr>
            <a:r>
              <a:rPr lang="en-US" sz="1600" b="1" dirty="0" smtClean="0">
                <a:latin typeface="Arial" pitchFamily="34" charset="0"/>
                <a:cs typeface="Arial" pitchFamily="34" charset="0"/>
              </a:rPr>
              <a:t>Model Evaluation and selection.</a:t>
            </a:r>
          </a:p>
          <a:p>
            <a:pPr>
              <a:buBlip>
                <a:blip r:embed="rId2"/>
              </a:buBlip>
            </a:pPr>
            <a:r>
              <a:rPr lang="en-US" sz="1600" b="1" dirty="0" smtClean="0">
                <a:latin typeface="Arial" pitchFamily="34" charset="0"/>
                <a:cs typeface="Arial" pitchFamily="34" charset="0"/>
              </a:rPr>
              <a:t>Deployment.</a:t>
            </a:r>
            <a:endParaRPr lang="en-US"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rgbClr val="FF0000"/>
                </a:solidFill>
                <a:latin typeface="Arial" pitchFamily="34" charset="0"/>
                <a:ea typeface="Montserrat"/>
                <a:cs typeface="Arial" pitchFamily="34" charset="0"/>
                <a:sym typeface="Montserrat"/>
              </a:rPr>
              <a:t>Visualization</a:t>
            </a:r>
            <a:endParaRPr sz="2000" b="1" dirty="0">
              <a:solidFill>
                <a:srgbClr val="FF0000"/>
              </a:solidFill>
              <a:latin typeface="Arial" pitchFamily="34" charset="0"/>
              <a:ea typeface="Montserrat"/>
              <a:cs typeface="Arial" pitchFamily="34" charset="0"/>
              <a:sym typeface="Montserrat"/>
            </a:endParaRPr>
          </a:p>
        </p:txBody>
      </p:sp>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r>
              <a:rPr lang="en-US" b="1" dirty="0" smtClean="0">
                <a:solidFill>
                  <a:srgbClr val="C00000"/>
                </a:solidFill>
              </a:rPr>
              <a:t>Views are right skewed. Views have positive skewed distribution of data. Mean is greater than mode. Mean is greater than median as well.</a:t>
            </a:r>
          </a:p>
          <a:p>
            <a:pPr marL="0" lvl="0" indent="0" algn="l" rtl="0">
              <a:spcBef>
                <a:spcPts val="0"/>
              </a:spcBef>
              <a:spcAft>
                <a:spcPts val="0"/>
              </a:spcAft>
              <a:buNone/>
            </a:pPr>
            <a:endParaRPr sz="1600" b="1" dirty="0">
              <a:solidFill>
                <a:schemeClr val="lt1"/>
              </a:solidFill>
              <a:latin typeface="Montserrat"/>
              <a:ea typeface="Montserrat"/>
              <a:cs typeface="Montserrat"/>
              <a:sym typeface="Montserrat"/>
            </a:endParaRPr>
          </a:p>
        </p:txBody>
      </p:sp>
      <p:pic>
        <p:nvPicPr>
          <p:cNvPr id="1026" name="Picture 2"/>
          <p:cNvPicPr>
            <a:picLocks noChangeAspect="1" noChangeArrowheads="1"/>
          </p:cNvPicPr>
          <p:nvPr/>
        </p:nvPicPr>
        <p:blipFill>
          <a:blip r:embed="rId3"/>
          <a:srcRect/>
          <a:stretch>
            <a:fillRect/>
          </a:stretch>
        </p:blipFill>
        <p:spPr bwMode="auto">
          <a:xfrm>
            <a:off x="1123781" y="840828"/>
            <a:ext cx="6181725" cy="3091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EDA-Top 5 speaker according to </a:t>
            </a:r>
            <a:r>
              <a:rPr lang="en-US" sz="2000" b="1" dirty="0" err="1" smtClean="0">
                <a:solidFill>
                  <a:srgbClr val="FF0000"/>
                </a:solidFill>
                <a:latin typeface="Arial" pitchFamily="34" charset="0"/>
                <a:cs typeface="Arial" pitchFamily="34" charset="0"/>
              </a:rPr>
              <a:t>daily_Views</a:t>
            </a:r>
            <a:endParaRPr lang="en-US" sz="2000" b="1" dirty="0">
              <a:solidFill>
                <a:srgbClr val="FF0000"/>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590307" y="983848"/>
            <a:ext cx="7824488" cy="3865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mn-lt"/>
              </a:rPr>
              <a:t> </a:t>
            </a:r>
            <a:r>
              <a:rPr lang="en-US" sz="2000" b="1" dirty="0" smtClean="0">
                <a:solidFill>
                  <a:srgbClr val="FF0000"/>
                </a:solidFill>
                <a:latin typeface="Arial" pitchFamily="34" charset="0"/>
                <a:cs typeface="Arial" pitchFamily="34" charset="0"/>
              </a:rPr>
              <a:t>EDA-Most Popular speakers </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311700" y="999548"/>
            <a:ext cx="8520600" cy="3993931"/>
          </a:xfrm>
        </p:spPr>
        <p:txBody>
          <a:bodyPr/>
          <a:lstStyle/>
          <a:p>
            <a:r>
              <a:rPr lang="en-US" sz="1400" b="1" dirty="0" smtClean="0">
                <a:solidFill>
                  <a:schemeClr val="accent2"/>
                </a:solidFill>
              </a:rPr>
              <a:t>                </a:t>
            </a:r>
            <a:r>
              <a:rPr lang="en-US" sz="1400" b="1" dirty="0" smtClean="0">
                <a:solidFill>
                  <a:srgbClr val="FF0000"/>
                </a:solidFill>
              </a:rPr>
              <a:t>More talks session delivered shows more views and popularity</a:t>
            </a:r>
            <a:r>
              <a:rPr lang="en-US" sz="1200" b="1" dirty="0" smtClean="0">
                <a:solidFill>
                  <a:srgbClr val="FF0000"/>
                </a:solidFill>
              </a:rPr>
              <a:t>.</a:t>
            </a:r>
          </a:p>
          <a:p>
            <a:endParaRPr lang="en-US" sz="1200" dirty="0">
              <a:solidFill>
                <a:schemeClr val="accent2"/>
              </a:solidFill>
            </a:endParaRPr>
          </a:p>
        </p:txBody>
      </p:sp>
      <p:pic>
        <p:nvPicPr>
          <p:cNvPr id="3074" name="Picture 2"/>
          <p:cNvPicPr>
            <a:picLocks noChangeAspect="1" noChangeArrowheads="1"/>
          </p:cNvPicPr>
          <p:nvPr/>
        </p:nvPicPr>
        <p:blipFill>
          <a:blip r:embed="rId3"/>
          <a:srcRect/>
          <a:stretch>
            <a:fillRect/>
          </a:stretch>
        </p:blipFill>
        <p:spPr bwMode="auto">
          <a:xfrm>
            <a:off x="735726" y="1341033"/>
            <a:ext cx="6968363" cy="3493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362</TotalTime>
  <Words>701</Words>
  <Application>Microsoft Office PowerPoint</Application>
  <PresentationFormat>On-screen Show (16:9)</PresentationFormat>
  <Paragraphs>93</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Perpetua</vt:lpstr>
      <vt:lpstr>Montserrat</vt:lpstr>
      <vt:lpstr>Microsoft Sans Serif</vt:lpstr>
      <vt:lpstr>Wingdings 2</vt:lpstr>
      <vt:lpstr>Franklin Gothic Book</vt:lpstr>
      <vt:lpstr>Equity</vt:lpstr>
      <vt:lpstr>   Capstone Project on Regression Ted talk views Prediction    Work done by- Sunil Kumar</vt:lpstr>
      <vt:lpstr>Content</vt:lpstr>
      <vt:lpstr>Problem Statement</vt:lpstr>
      <vt:lpstr>Data Summary</vt:lpstr>
      <vt:lpstr>Data Summary</vt:lpstr>
      <vt:lpstr>Project Story</vt:lpstr>
      <vt:lpstr>Visualization</vt:lpstr>
      <vt:lpstr>EDA-Top 5 speaker according to daily_Views</vt:lpstr>
      <vt:lpstr> EDA-Most Popular speakers </vt:lpstr>
      <vt:lpstr>EDA-Data Cleaning- Steps and challenges</vt:lpstr>
      <vt:lpstr>Correlations</vt:lpstr>
      <vt:lpstr>Models</vt:lpstr>
      <vt:lpstr>Feature Importance XGBoost and Random forest</vt:lpstr>
      <vt:lpstr>Model scores</vt:lpstr>
      <vt:lpstr>Challenges</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Regression    Ted talk views Prediction     Worked by- Sunil Kumar</dc:title>
  <cp:lastModifiedBy>Sunny.Kumar</cp:lastModifiedBy>
  <cp:revision>36</cp:revision>
  <dcterms:modified xsi:type="dcterms:W3CDTF">2022-01-09T14:28:19Z</dcterms:modified>
</cp:coreProperties>
</file>