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57" r:id="rId4"/>
    <p:sldId id="258" r:id="rId5"/>
    <p:sldId id="274" r:id="rId6"/>
    <p:sldId id="276" r:id="rId7"/>
    <p:sldId id="261" r:id="rId8"/>
    <p:sldId id="275" r:id="rId9"/>
    <p:sldId id="262" r:id="rId10"/>
    <p:sldId id="264" r:id="rId11"/>
    <p:sldId id="268" r:id="rId12"/>
    <p:sldId id="266" r:id="rId13"/>
    <p:sldId id="265" r:id="rId14"/>
    <p:sldId id="269" r:id="rId15"/>
    <p:sldId id="277" r:id="rId16"/>
    <p:sldId id="278" r:id="rId17"/>
    <p:sldId id="279" r:id="rId18"/>
    <p:sldId id="280" r:id="rId19"/>
    <p:sldId id="270" r:id="rId20"/>
    <p:sldId id="271" r:id="rId21"/>
    <p:sldId id="272" r:id="rId22"/>
    <p:sldId id="282" r:id="rId23"/>
    <p:sldId id="281" r:id="rId24"/>
    <p:sldId id="27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ACA4C-C559-4888-99F5-4FFE29CBD0F8}" type="datetimeFigureOut">
              <a:rPr lang="en-US" smtClean="0"/>
              <a:pPr/>
              <a:t>3/13/2022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C63FBB-7BE9-4BD2-A70A-94DC729A45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0fa6a9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0fa6a9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0fa6a9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0fa6a9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a9b0fa6a94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4bd758f6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4bd758f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C1E4D1-92D0-4D44-A081-CDA11C89B1D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1E4D1-92D0-4D44-A081-CDA11C89B1D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1E4D1-92D0-4D44-A081-CDA11C89B1D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1E4D1-92D0-4D44-A081-CDA11C89B1D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a:solidFill>
                  <a:srgbClr val="1F497D"/>
                </a:solidFill>
              </a:rPr>
              <a:pPr/>
              <a:t>‹#›</a:t>
            </a:fld>
            <a:endParaRPr>
              <a:solidFill>
                <a:srgbClr val="1F497D"/>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C1E4D1-92D0-4D44-A081-CDA11C89B1DF}" type="datetimeFigureOut">
              <a:rPr lang="en-US" smtClean="0"/>
              <a:pPr/>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C1E4D1-92D0-4D44-A081-CDA11C89B1D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C1E4D1-92D0-4D44-A081-CDA11C89B1DF}" type="datetimeFigureOut">
              <a:rPr lang="en-US" smtClean="0"/>
              <a:pPr/>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C1E4D1-92D0-4D44-A081-CDA11C89B1DF}" type="datetimeFigureOut">
              <a:rPr lang="en-US" smtClean="0"/>
              <a:pPr/>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1E4D1-92D0-4D44-A081-CDA11C89B1DF}" type="datetimeFigureOut">
              <a:rPr lang="en-US" smtClean="0"/>
              <a:pPr/>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1E4D1-92D0-4D44-A081-CDA11C89B1D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1E4D1-92D0-4D44-A081-CDA11C89B1DF}" type="datetimeFigureOut">
              <a:rPr lang="en-US" smtClean="0"/>
              <a:pPr/>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9B714-53F2-4569-B067-4A5A610744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1E4D1-92D0-4D44-A081-CDA11C89B1DF}" type="datetimeFigureOut">
              <a:rPr lang="en-US" smtClean="0"/>
              <a:pPr/>
              <a:t>3/13/2022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9B714-53F2-4569-B067-4A5A610744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D6820-90B2-46E6-9776-D6A2A7F6B0A3}" type="datetimeFigureOut">
              <a:rPr lang="en-US" smtClean="0">
                <a:solidFill>
                  <a:prstClr val="black">
                    <a:tint val="75000"/>
                  </a:prstClr>
                </a:solidFill>
              </a:rPr>
              <a:pPr/>
              <a:t>3/13/2022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CE449-1887-416C-9685-7486723167D5}"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08347" y="228600"/>
            <a:ext cx="8783253" cy="64008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2800" b="1" dirty="0" smtClean="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rPr>
              <a:t>             </a:t>
            </a:r>
            <a:endParaRPr sz="1800" b="1" dirty="0">
              <a:solidFill>
                <a:srgbClr val="FF0000"/>
              </a:solidFill>
              <a:effectLst>
                <a:outerShdw blurRad="38100" dist="38100" dir="2700000" algn="tl">
                  <a:srgbClr val="000000">
                    <a:alpha val="43137"/>
                  </a:srgbClr>
                </a:outerShdw>
              </a:effectLst>
              <a:latin typeface="Arial" pitchFamily="34" charset="0"/>
              <a:ea typeface="Montserrat"/>
              <a:cs typeface="Arial" pitchFamily="34" charset="0"/>
              <a:sym typeface="Montserrat"/>
            </a:endParaRPr>
          </a:p>
        </p:txBody>
      </p:sp>
      <p:pic>
        <p:nvPicPr>
          <p:cNvPr id="1026" name="Picture 2" descr="C:\Users\Sunny.Kumar\Desktop\customer segmentattion_pic.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9" name="Rectangle 8"/>
          <p:cNvSpPr/>
          <p:nvPr/>
        </p:nvSpPr>
        <p:spPr>
          <a:xfrm>
            <a:off x="0" y="0"/>
            <a:ext cx="9144000" cy="6924973"/>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Unsupervised Learning</a:t>
            </a:r>
          </a:p>
          <a:p>
            <a:pPr algn="ctr"/>
            <a:r>
              <a:rPr lang="en-US" sz="2800" b="1" cap="none" spc="50" dirty="0" smtClean="0">
                <a:ln w="11430"/>
                <a:solidFill>
                  <a:schemeClr val="tx2"/>
                </a:solidFill>
                <a:effectLst>
                  <a:outerShdw blurRad="76200" dist="50800" dir="5400000" algn="tl" rotWithShape="0">
                    <a:srgbClr val="000000">
                      <a:alpha val="65000"/>
                    </a:srgbClr>
                  </a:outerShdw>
                </a:effectLst>
                <a:latin typeface="Arial" pitchFamily="34" charset="0"/>
                <a:cs typeface="Arial" pitchFamily="34" charset="0"/>
              </a:rPr>
              <a:t>Project : Customer Segmentation</a:t>
            </a:r>
          </a:p>
          <a:p>
            <a:pPr algn="ct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endParaRPr lang="en-US" sz="2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a:p>
            <a:pPr algn="ctr"/>
            <a:r>
              <a:rPr lang="en-US" sz="2400" b="1" spc="50" dirty="0" smtClean="0">
                <a:ln w="11430"/>
                <a:solidFill>
                  <a:srgbClr val="00B050"/>
                </a:solidFill>
                <a:effectLst>
                  <a:outerShdw blurRad="76200" dist="50800" dir="5400000" algn="tl" rotWithShape="0">
                    <a:srgbClr val="000000">
                      <a:alpha val="65000"/>
                    </a:srgbClr>
                  </a:outerShdw>
                </a:effectLst>
                <a:latin typeface="Arial" pitchFamily="34" charset="0"/>
                <a:cs typeface="Arial" pitchFamily="34" charset="0"/>
              </a:rPr>
              <a:t>By : Sunil Kumar</a:t>
            </a:r>
            <a:endParaRPr lang="en-US" sz="2400" b="1" cap="none" spc="50" dirty="0">
              <a:ln w="11430"/>
              <a:solidFill>
                <a:srgbClr val="00B050"/>
              </a:solidFill>
              <a:effectLst>
                <a:outerShdw blurRad="76200" dist="50800" dir="5400000" algn="tl" rotWithShape="0">
                  <a:srgbClr val="000000">
                    <a:alpha val="65000"/>
                  </a:srgbClr>
                </a:outerShdw>
              </a:effectLst>
              <a:latin typeface="Arial" pitchFamily="34" charset="0"/>
              <a:cs typeface="Arial" pitchFamily="34" charset="0"/>
            </a:endParaRPr>
          </a:p>
        </p:txBody>
      </p:sp>
      <p:pic>
        <p:nvPicPr>
          <p:cNvPr id="1030" name="Picture 6" descr="C:\Users\Sunny.Kumar\Desktop\customer segmentattion_pic.jpg"/>
          <p:cNvPicPr>
            <a:picLocks noChangeAspect="1" noChangeArrowheads="1"/>
          </p:cNvPicPr>
          <p:nvPr/>
        </p:nvPicPr>
        <p:blipFill>
          <a:blip r:embed="rId4"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pic>
        <p:nvPicPr>
          <p:cNvPr id="12" name="Picture 6" descr="C:\Users\Sunny.Kumar\Desktop\customer segmentattion_pic.jpg"/>
          <p:cNvPicPr>
            <a:picLocks noChangeAspect="1" noChangeArrowheads="1"/>
          </p:cNvPicPr>
          <p:nvPr/>
        </p:nvPicPr>
        <p:blipFill>
          <a:blip r:embed="rId4" cstate="print"/>
          <a:srcRect/>
          <a:stretch>
            <a:fillRect/>
          </a:stretch>
        </p:blipFill>
        <p:spPr bwMode="auto">
          <a:xfrm>
            <a:off x="33995" y="67994"/>
            <a:ext cx="953087" cy="762001"/>
          </a:xfrm>
          <a:prstGeom prst="rect">
            <a:avLst/>
          </a:prstGeom>
        </p:spPr>
        <p:style>
          <a:lnRef idx="0">
            <a:schemeClr val="accent1"/>
          </a:lnRef>
          <a:fillRef idx="3">
            <a:schemeClr val="accent1"/>
          </a:fillRef>
          <a:effectRef idx="3">
            <a:schemeClr val="accent1"/>
          </a:effectRef>
          <a:fontRef idx="minor">
            <a:schemeClr val="lt1"/>
          </a:fontRef>
        </p:style>
      </p:pic>
      <p:pic>
        <p:nvPicPr>
          <p:cNvPr id="7" name="Picture 6" descr="C:\Users\Sunny.Kumar\Desktop\customer segmentattion_pic.jpg"/>
          <p:cNvPicPr>
            <a:picLocks noChangeAspect="1" noChangeArrowheads="1"/>
          </p:cNvPicPr>
          <p:nvPr/>
        </p:nvPicPr>
        <p:blipFill>
          <a:blip r:embed="rId4" cstate="print"/>
          <a:srcRect/>
          <a:stretch>
            <a:fillRect/>
          </a:stretch>
        </p:blipFill>
        <p:spPr bwMode="auto">
          <a:xfrm>
            <a:off x="0" y="6058486"/>
            <a:ext cx="953087" cy="762001"/>
          </a:xfrm>
          <a:prstGeom prst="rect">
            <a:avLst/>
          </a:prstGeom>
        </p:spPr>
        <p:style>
          <a:lnRef idx="0">
            <a:schemeClr val="accent1"/>
          </a:lnRef>
          <a:fillRef idx="3">
            <a:schemeClr val="accent1"/>
          </a:fillRef>
          <a:effectRef idx="3">
            <a:schemeClr val="accent1"/>
          </a:effectRef>
          <a:fontRef idx="minor">
            <a:schemeClr val="lt1"/>
          </a:fontRef>
        </p:style>
      </p:pic>
      <p:pic>
        <p:nvPicPr>
          <p:cNvPr id="8" name="Picture 6" descr="C:\Users\Sunny.Kumar\Desktop\customer segmentattion_pic.jpg"/>
          <p:cNvPicPr>
            <a:picLocks noChangeAspect="1" noChangeArrowheads="1"/>
          </p:cNvPicPr>
          <p:nvPr/>
        </p:nvPicPr>
        <p:blipFill>
          <a:blip r:embed="rId4" cstate="print"/>
          <a:srcRect/>
          <a:stretch>
            <a:fillRect/>
          </a:stretch>
        </p:blipFill>
        <p:spPr bwMode="auto">
          <a:xfrm>
            <a:off x="8162777" y="6058487"/>
            <a:ext cx="953087" cy="762001"/>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28600"/>
            <a:ext cx="5823030" cy="575839"/>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Bottom 5 and top 5 products based on selling</a:t>
            </a:r>
            <a:endParaRPr lang="en-US" sz="2000" b="1" dirty="0">
              <a:solidFill>
                <a:schemeClr val="bg1"/>
              </a:solidFill>
              <a:latin typeface="Arial" pitchFamily="34" charset="0"/>
              <a:cs typeface="Arial" pitchFamily="34" charset="0"/>
            </a:endParaRPr>
          </a:p>
        </p:txBody>
      </p:sp>
      <p:sp>
        <p:nvSpPr>
          <p:cNvPr id="6" name="Rounded Rectangle 5"/>
          <p:cNvSpPr/>
          <p:nvPr/>
        </p:nvSpPr>
        <p:spPr>
          <a:xfrm>
            <a:off x="152400" y="990600"/>
            <a:ext cx="3429000" cy="3124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a:latin typeface="Arial" pitchFamily="34" charset="0"/>
                <a:cs typeface="Arial" pitchFamily="34" charset="0"/>
              </a:rPr>
              <a:t>Bottom 5 </a:t>
            </a:r>
            <a:r>
              <a:rPr lang="en-US" b="1" dirty="0" smtClean="0">
                <a:latin typeface="Arial" pitchFamily="34" charset="0"/>
                <a:cs typeface="Arial" pitchFamily="34" charset="0"/>
              </a:rPr>
              <a:t>Products </a:t>
            </a:r>
            <a:r>
              <a:rPr lang="en-US" b="1" dirty="0">
                <a:latin typeface="Arial" pitchFamily="34" charset="0"/>
                <a:cs typeface="Arial" pitchFamily="34" charset="0"/>
              </a:rPr>
              <a:t>based on the selling are:</a:t>
            </a:r>
            <a:endParaRPr lang="en-US" dirty="0">
              <a:latin typeface="Arial" pitchFamily="34" charset="0"/>
              <a:cs typeface="Arial" pitchFamily="34" charset="0"/>
            </a:endParaRPr>
          </a:p>
          <a:p>
            <a:r>
              <a:rPr lang="en-US" b="1" dirty="0">
                <a:solidFill>
                  <a:schemeClr val="tx1"/>
                </a:solidFill>
                <a:latin typeface="Arial" pitchFamily="34" charset="0"/>
                <a:cs typeface="Arial" pitchFamily="34" charset="0"/>
              </a:rPr>
              <a:t>1.light </a:t>
            </a:r>
            <a:r>
              <a:rPr lang="en-US" b="1" dirty="0" smtClean="0">
                <a:solidFill>
                  <a:schemeClr val="tx1"/>
                </a:solidFill>
                <a:latin typeface="Arial" pitchFamily="34" charset="0"/>
                <a:cs typeface="Arial" pitchFamily="34" charset="0"/>
              </a:rPr>
              <a:t>decorated battery operated.</a:t>
            </a:r>
            <a:endParaRPr lang="en-US" b="1" dirty="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2.Water damaged.</a:t>
            </a:r>
          </a:p>
          <a:p>
            <a:r>
              <a:rPr lang="en-US" b="1" dirty="0">
                <a:solidFill>
                  <a:schemeClr val="tx1"/>
                </a:solidFill>
                <a:latin typeface="Arial" pitchFamily="34" charset="0"/>
                <a:cs typeface="Arial" pitchFamily="34" charset="0"/>
              </a:rPr>
              <a:t>3.throw away.</a:t>
            </a:r>
          </a:p>
          <a:p>
            <a:r>
              <a:rPr lang="en-US" b="1" dirty="0">
                <a:solidFill>
                  <a:schemeClr val="tx1"/>
                </a:solidFill>
                <a:latin typeface="Arial" pitchFamily="34" charset="0"/>
                <a:cs typeface="Arial" pitchFamily="34" charset="0"/>
              </a:rPr>
              <a:t>4.re dotcom quick fix.</a:t>
            </a:r>
          </a:p>
          <a:p>
            <a:r>
              <a:rPr lang="en-US" b="1" dirty="0">
                <a:solidFill>
                  <a:schemeClr val="tx1"/>
                </a:solidFill>
                <a:latin typeface="Arial" pitchFamily="34" charset="0"/>
                <a:cs typeface="Arial" pitchFamily="34" charset="0"/>
              </a:rPr>
              <a:t>5.Birthday Banner Tape.</a:t>
            </a:r>
          </a:p>
          <a:p>
            <a:pPr algn="ctr"/>
            <a:endParaRPr lang="en-US" b="1" dirty="0">
              <a:solidFill>
                <a:schemeClr val="tx1"/>
              </a:solidFill>
              <a:latin typeface="Arial" pitchFamily="34" charset="0"/>
              <a:cs typeface="Arial" pitchFamily="34" charset="0"/>
            </a:endParaRPr>
          </a:p>
        </p:txBody>
      </p:sp>
      <p:sp>
        <p:nvSpPr>
          <p:cNvPr id="7" name="Oval 6"/>
          <p:cNvSpPr/>
          <p:nvPr/>
        </p:nvSpPr>
        <p:spPr>
          <a:xfrm>
            <a:off x="0" y="4191000"/>
            <a:ext cx="3429000" cy="240440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smtClean="0"/>
              <a:t>    </a:t>
            </a:r>
          </a:p>
          <a:p>
            <a:r>
              <a:rPr lang="en-US" b="1" dirty="0" smtClean="0"/>
              <a:t>        </a:t>
            </a:r>
            <a:r>
              <a:rPr lang="en-US" b="1" dirty="0" smtClean="0">
                <a:latin typeface="Arial" pitchFamily="34" charset="0"/>
                <a:cs typeface="Arial" pitchFamily="34" charset="0"/>
              </a:rPr>
              <a:t>Top </a:t>
            </a:r>
            <a:r>
              <a:rPr lang="en-US" b="1" dirty="0">
                <a:latin typeface="Arial" pitchFamily="34" charset="0"/>
                <a:cs typeface="Arial" pitchFamily="34" charset="0"/>
              </a:rPr>
              <a:t>5 </a:t>
            </a:r>
            <a:r>
              <a:rPr lang="en-US" b="1" dirty="0" smtClean="0">
                <a:latin typeface="Arial" pitchFamily="34" charset="0"/>
                <a:cs typeface="Arial" pitchFamily="34" charset="0"/>
              </a:rPr>
              <a:t>Stocks       name based </a:t>
            </a:r>
            <a:r>
              <a:rPr lang="en-US" b="1" dirty="0">
                <a:latin typeface="Arial" pitchFamily="34" charset="0"/>
                <a:cs typeface="Arial" pitchFamily="34" charset="0"/>
              </a:rPr>
              <a:t>on </a:t>
            </a:r>
            <a:r>
              <a:rPr lang="en-US" b="1" dirty="0" smtClean="0">
                <a:latin typeface="Arial" pitchFamily="34" charset="0"/>
                <a:cs typeface="Arial" pitchFamily="34" charset="0"/>
              </a:rPr>
              <a:t>    selling are:</a:t>
            </a:r>
            <a:endParaRPr lang="en-US" dirty="0">
              <a:latin typeface="Arial" pitchFamily="34" charset="0"/>
              <a:cs typeface="Arial" pitchFamily="34" charset="0"/>
            </a:endParaRPr>
          </a:p>
          <a:p>
            <a:r>
              <a:rPr lang="en-US" b="1" dirty="0" smtClean="0">
                <a:latin typeface="Arial" pitchFamily="34" charset="0"/>
                <a:cs typeface="Arial" pitchFamily="34" charset="0"/>
              </a:rPr>
              <a:t>              </a:t>
            </a:r>
            <a:r>
              <a:rPr lang="en-US" b="1" dirty="0" smtClean="0">
                <a:solidFill>
                  <a:schemeClr val="tx1"/>
                </a:solidFill>
                <a:latin typeface="Arial" pitchFamily="34" charset="0"/>
                <a:cs typeface="Arial" pitchFamily="34" charset="0"/>
              </a:rPr>
              <a:t>85123A</a:t>
            </a:r>
            <a:endParaRPr lang="en-US" b="1" dirty="0">
              <a:solidFill>
                <a:schemeClr val="tx1"/>
              </a:solidFill>
              <a:latin typeface="Arial" pitchFamily="34" charset="0"/>
              <a:cs typeface="Arial" pitchFamily="34" charset="0"/>
            </a:endParaRPr>
          </a:p>
          <a:p>
            <a:r>
              <a:rPr lang="en-US" b="1" dirty="0" smtClean="0">
                <a:solidFill>
                  <a:schemeClr val="tx1"/>
                </a:solidFill>
                <a:latin typeface="Arial" pitchFamily="34" charset="0"/>
                <a:cs typeface="Arial" pitchFamily="34" charset="0"/>
              </a:rPr>
              <a:t>       22423</a:t>
            </a:r>
            <a:endParaRPr lang="en-US" b="1" dirty="0">
              <a:solidFill>
                <a:schemeClr val="tx1"/>
              </a:solidFill>
              <a:latin typeface="Arial" pitchFamily="34" charset="0"/>
              <a:cs typeface="Arial" pitchFamily="34" charset="0"/>
            </a:endParaRPr>
          </a:p>
          <a:p>
            <a:r>
              <a:rPr lang="en-US" b="1" dirty="0" smtClean="0">
                <a:solidFill>
                  <a:schemeClr val="tx1"/>
                </a:solidFill>
                <a:latin typeface="Arial" pitchFamily="34" charset="0"/>
                <a:cs typeface="Arial" pitchFamily="34" charset="0"/>
              </a:rPr>
              <a:t>   85099B</a:t>
            </a:r>
            <a:endParaRPr lang="en-US" b="1" dirty="0">
              <a:solidFill>
                <a:schemeClr val="tx1"/>
              </a:solidFill>
              <a:latin typeface="Arial" pitchFamily="34" charset="0"/>
              <a:cs typeface="Arial" pitchFamily="34" charset="0"/>
            </a:endParaRPr>
          </a:p>
          <a:p>
            <a:r>
              <a:rPr lang="en-US" b="1" dirty="0" smtClean="0">
                <a:solidFill>
                  <a:schemeClr val="tx1"/>
                </a:solidFill>
                <a:latin typeface="Arial" pitchFamily="34" charset="0"/>
                <a:cs typeface="Arial" pitchFamily="34" charset="0"/>
              </a:rPr>
              <a:t>         47566</a:t>
            </a:r>
            <a:endParaRPr lang="en-US" b="1" dirty="0">
              <a:solidFill>
                <a:schemeClr val="tx1"/>
              </a:solidFill>
              <a:latin typeface="Arial" pitchFamily="34" charset="0"/>
              <a:cs typeface="Arial" pitchFamily="34" charset="0"/>
            </a:endParaRPr>
          </a:p>
          <a:p>
            <a:r>
              <a:rPr lang="en-US" b="1" dirty="0" smtClean="0">
                <a:solidFill>
                  <a:schemeClr val="tx1"/>
                </a:solidFill>
                <a:latin typeface="Arial" pitchFamily="34" charset="0"/>
                <a:cs typeface="Arial" pitchFamily="34" charset="0"/>
              </a:rPr>
              <a:t>               20725</a:t>
            </a:r>
            <a:endParaRPr lang="en-US" b="1" dirty="0">
              <a:solidFill>
                <a:schemeClr val="tx1"/>
              </a:solidFill>
              <a:latin typeface="Arial" pitchFamily="34" charset="0"/>
              <a:cs typeface="Arial" pitchFamily="34" charset="0"/>
            </a:endParaRPr>
          </a:p>
          <a:p>
            <a:endParaRPr lang="en-US" dirty="0">
              <a:solidFill>
                <a:schemeClr val="tx1"/>
              </a:solidFill>
              <a:latin typeface="Arial" pitchFamily="34" charset="0"/>
              <a:cs typeface="Arial" pitchFamily="34" charset="0"/>
            </a:endParaRPr>
          </a:p>
        </p:txBody>
      </p:sp>
      <p:pic>
        <p:nvPicPr>
          <p:cNvPr id="8"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pic>
        <p:nvPicPr>
          <p:cNvPr id="30721" name="Picture 1"/>
          <p:cNvPicPr>
            <a:picLocks noChangeAspect="1" noChangeArrowheads="1"/>
          </p:cNvPicPr>
          <p:nvPr/>
        </p:nvPicPr>
        <p:blipFill>
          <a:blip r:embed="rId4" cstate="print"/>
          <a:srcRect/>
          <a:stretch>
            <a:fillRect/>
          </a:stretch>
        </p:blipFill>
        <p:spPr bwMode="auto">
          <a:xfrm>
            <a:off x="3886201" y="990600"/>
            <a:ext cx="5029200" cy="3048000"/>
          </a:xfrm>
          <a:prstGeom prst="rect">
            <a:avLst/>
          </a:prstGeom>
          <a:noFill/>
          <a:ln w="9525">
            <a:noFill/>
            <a:miter lim="800000"/>
            <a:headEnd/>
            <a:tailEnd/>
          </a:ln>
        </p:spPr>
      </p:pic>
      <p:sp>
        <p:nvSpPr>
          <p:cNvPr id="10" name="Right Arrow 9"/>
          <p:cNvSpPr/>
          <p:nvPr/>
        </p:nvSpPr>
        <p:spPr>
          <a:xfrm>
            <a:off x="3581400" y="2286000"/>
            <a:ext cx="381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2" name="Picture 2"/>
          <p:cNvPicPr>
            <a:picLocks noChangeAspect="1" noChangeArrowheads="1"/>
          </p:cNvPicPr>
          <p:nvPr/>
        </p:nvPicPr>
        <p:blipFill>
          <a:blip r:embed="rId5" cstate="print"/>
          <a:srcRect/>
          <a:stretch>
            <a:fillRect/>
          </a:stretch>
        </p:blipFill>
        <p:spPr bwMode="auto">
          <a:xfrm>
            <a:off x="3833446" y="4114800"/>
            <a:ext cx="5081954" cy="2667000"/>
          </a:xfrm>
          <a:prstGeom prst="rect">
            <a:avLst/>
          </a:prstGeom>
          <a:noFill/>
          <a:ln w="9525">
            <a:noFill/>
            <a:miter lim="800000"/>
            <a:headEnd/>
            <a:tailEnd/>
          </a:ln>
        </p:spPr>
      </p:pic>
      <p:sp>
        <p:nvSpPr>
          <p:cNvPr id="12" name="Right Arrow 11"/>
          <p:cNvSpPr/>
          <p:nvPr/>
        </p:nvSpPr>
        <p:spPr>
          <a:xfrm>
            <a:off x="3352800" y="5181600"/>
            <a:ext cx="533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152400"/>
            <a:ext cx="5975430" cy="575839"/>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Month wise analysis for Customers purchases</a:t>
            </a:r>
            <a:endParaRPr lang="en-US" sz="2000" b="1" dirty="0">
              <a:solidFill>
                <a:schemeClr val="bg1"/>
              </a:solidFill>
              <a:latin typeface="Arial" pitchFamily="34" charset="0"/>
              <a:cs typeface="Arial" pitchFamily="34" charset="0"/>
            </a:endParaRPr>
          </a:p>
        </p:txBody>
      </p:sp>
      <p:pic>
        <p:nvPicPr>
          <p:cNvPr id="5"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pic>
        <p:nvPicPr>
          <p:cNvPr id="34817" name="Picture 1"/>
          <p:cNvPicPr>
            <a:picLocks noChangeAspect="1" noChangeArrowheads="1"/>
          </p:cNvPicPr>
          <p:nvPr/>
        </p:nvPicPr>
        <p:blipFill>
          <a:blip r:embed="rId4" cstate="print"/>
          <a:srcRect/>
          <a:stretch>
            <a:fillRect/>
          </a:stretch>
        </p:blipFill>
        <p:spPr bwMode="auto">
          <a:xfrm>
            <a:off x="228600" y="990600"/>
            <a:ext cx="8686800" cy="5638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5670630" cy="575839"/>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Day wise analysis for Customers purchases.</a:t>
            </a:r>
            <a:endParaRPr lang="en-US" sz="2000" b="1" dirty="0">
              <a:solidFill>
                <a:schemeClr val="bg1"/>
              </a:solidFill>
              <a:latin typeface="Arial" pitchFamily="34" charset="0"/>
              <a:cs typeface="Arial" pitchFamily="34" charset="0"/>
            </a:endParaRPr>
          </a:p>
        </p:txBody>
      </p:sp>
      <p:pic>
        <p:nvPicPr>
          <p:cNvPr id="5"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pic>
        <p:nvPicPr>
          <p:cNvPr id="36865" name="Picture 1"/>
          <p:cNvPicPr>
            <a:picLocks noChangeAspect="1" noChangeArrowheads="1"/>
          </p:cNvPicPr>
          <p:nvPr/>
        </p:nvPicPr>
        <p:blipFill>
          <a:blip r:embed="rId4" cstate="print"/>
          <a:srcRect/>
          <a:stretch>
            <a:fillRect/>
          </a:stretch>
        </p:blipFill>
        <p:spPr bwMode="auto">
          <a:xfrm>
            <a:off x="152400" y="1066800"/>
            <a:ext cx="8763000" cy="5638800"/>
          </a:xfrm>
          <a:prstGeom prst="rect">
            <a:avLst/>
          </a:prstGeom>
          <a:noFill/>
          <a:ln w="9525">
            <a:noFill/>
            <a:miter lim="800000"/>
            <a:headEnd/>
            <a:tailEnd/>
          </a:ln>
        </p:spPr>
      </p:pic>
      <p:sp>
        <p:nvSpPr>
          <p:cNvPr id="7" name="Rounded Rectangle 6"/>
          <p:cNvSpPr/>
          <p:nvPr/>
        </p:nvSpPr>
        <p:spPr>
          <a:xfrm>
            <a:off x="228600" y="6324600"/>
            <a:ext cx="8610600" cy="304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Most of the Customers have purchased Thursday, Wednesday and Tuesday</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152400"/>
            <a:ext cx="5746830" cy="575839"/>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Hours and time Zone for Customer Purchases</a:t>
            </a:r>
            <a:endParaRPr lang="en-US" sz="2000" b="1" dirty="0">
              <a:solidFill>
                <a:schemeClr val="bg1"/>
              </a:solidFill>
              <a:latin typeface="Arial" pitchFamily="34" charset="0"/>
              <a:cs typeface="Arial" pitchFamily="34" charset="0"/>
            </a:endParaRPr>
          </a:p>
        </p:txBody>
      </p:sp>
      <p:sp>
        <p:nvSpPr>
          <p:cNvPr id="7" name="Rounded Rectangle 6"/>
          <p:cNvSpPr/>
          <p:nvPr/>
        </p:nvSpPr>
        <p:spPr>
          <a:xfrm>
            <a:off x="152400" y="1219200"/>
            <a:ext cx="3733800" cy="26670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b="1" dirty="0" smtClean="0">
                <a:solidFill>
                  <a:schemeClr val="bg1"/>
                </a:solidFill>
                <a:latin typeface="Arial" pitchFamily="34" charset="0"/>
                <a:cs typeface="Arial" pitchFamily="34" charset="0"/>
              </a:rPr>
              <a:t>Findings__</a:t>
            </a:r>
          </a:p>
          <a:p>
            <a:r>
              <a:rPr lang="en-US" b="1" dirty="0" smtClean="0">
                <a:solidFill>
                  <a:schemeClr val="tx1"/>
                </a:solidFill>
                <a:latin typeface="Arial" pitchFamily="34" charset="0"/>
                <a:cs typeface="Arial" pitchFamily="34" charset="0"/>
              </a:rPr>
              <a:t>We can also say that afternoon timings are popular for the purchasing items.</a:t>
            </a:r>
            <a:endParaRPr lang="en-US" dirty="0" smtClean="0">
              <a:solidFill>
                <a:schemeClr val="tx1"/>
              </a:solidFill>
              <a:latin typeface="Arial" pitchFamily="34" charset="0"/>
              <a:cs typeface="Arial" pitchFamily="34" charset="0"/>
            </a:endParaRPr>
          </a:p>
          <a:p>
            <a:r>
              <a:rPr lang="en-US" b="1" dirty="0" smtClean="0">
                <a:solidFill>
                  <a:schemeClr val="tx1"/>
                </a:solidFill>
                <a:latin typeface="Arial" pitchFamily="34" charset="0"/>
                <a:cs typeface="Arial" pitchFamily="34" charset="0"/>
              </a:rPr>
              <a:t>Especially 11-12-13-14-15 gave the more numbers of customer purchasing.</a:t>
            </a:r>
            <a:endParaRPr lang="en-US" dirty="0" smtClean="0">
              <a:solidFill>
                <a:schemeClr val="tx1"/>
              </a:solidFill>
              <a:latin typeface="Arial" pitchFamily="34" charset="0"/>
              <a:cs typeface="Arial" pitchFamily="34" charset="0"/>
            </a:endParaRPr>
          </a:p>
          <a:p>
            <a:pPr algn="ctr"/>
            <a:endParaRPr lang="en-US"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endParaRPr>
          </a:p>
        </p:txBody>
      </p:sp>
      <p:pic>
        <p:nvPicPr>
          <p:cNvPr id="6"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pic>
        <p:nvPicPr>
          <p:cNvPr id="28674" name="Picture 2"/>
          <p:cNvPicPr>
            <a:picLocks noChangeAspect="1" noChangeArrowheads="1"/>
          </p:cNvPicPr>
          <p:nvPr/>
        </p:nvPicPr>
        <p:blipFill>
          <a:blip r:embed="rId4" cstate="print"/>
          <a:srcRect/>
          <a:stretch>
            <a:fillRect/>
          </a:stretch>
        </p:blipFill>
        <p:spPr bwMode="auto">
          <a:xfrm>
            <a:off x="4572000" y="1676400"/>
            <a:ext cx="2438400" cy="1524000"/>
          </a:xfrm>
          <a:prstGeom prst="rect">
            <a:avLst/>
          </a:prstGeom>
          <a:noFill/>
          <a:ln w="9525">
            <a:noFill/>
            <a:miter lim="800000"/>
            <a:headEnd/>
            <a:tailEnd/>
          </a:ln>
        </p:spPr>
      </p:pic>
      <p:pic>
        <p:nvPicPr>
          <p:cNvPr id="28675" name="Picture 3"/>
          <p:cNvPicPr>
            <a:picLocks noChangeAspect="1" noChangeArrowheads="1"/>
          </p:cNvPicPr>
          <p:nvPr/>
        </p:nvPicPr>
        <p:blipFill>
          <a:blip r:embed="rId5" cstate="print"/>
          <a:srcRect/>
          <a:stretch>
            <a:fillRect/>
          </a:stretch>
        </p:blipFill>
        <p:spPr bwMode="auto">
          <a:xfrm>
            <a:off x="7086600" y="1676400"/>
            <a:ext cx="1905000" cy="1524000"/>
          </a:xfrm>
          <a:prstGeom prst="rect">
            <a:avLst/>
          </a:prstGeom>
          <a:noFill/>
          <a:ln w="9525">
            <a:noFill/>
            <a:miter lim="800000"/>
            <a:headEnd/>
            <a:tailEnd/>
          </a:ln>
        </p:spPr>
      </p:pic>
      <p:sp>
        <p:nvSpPr>
          <p:cNvPr id="10" name="Rectangle 9"/>
          <p:cNvSpPr/>
          <p:nvPr/>
        </p:nvSpPr>
        <p:spPr>
          <a:xfrm>
            <a:off x="5181600" y="1219200"/>
            <a:ext cx="17526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Top 6 </a:t>
            </a:r>
            <a:r>
              <a:rPr lang="en-US" dirty="0"/>
              <a:t>A</a:t>
            </a:r>
            <a:r>
              <a:rPr lang="en-US" dirty="0" smtClean="0"/>
              <a:t>ctive_hrs</a:t>
            </a:r>
            <a:endParaRPr lang="en-US" dirty="0"/>
          </a:p>
        </p:txBody>
      </p:sp>
      <p:sp>
        <p:nvSpPr>
          <p:cNvPr id="13" name="Rectangle 12"/>
          <p:cNvSpPr/>
          <p:nvPr/>
        </p:nvSpPr>
        <p:spPr>
          <a:xfrm>
            <a:off x="7179212" y="1219200"/>
            <a:ext cx="19050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Least 5 Active_hrs</a:t>
            </a:r>
            <a:endParaRPr lang="en-US" dirty="0"/>
          </a:p>
        </p:txBody>
      </p:sp>
      <p:sp>
        <p:nvSpPr>
          <p:cNvPr id="16" name="Down Arrow 15"/>
          <p:cNvSpPr/>
          <p:nvPr/>
        </p:nvSpPr>
        <p:spPr>
          <a:xfrm>
            <a:off x="5791200" y="1447800"/>
            <a:ext cx="2286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7758333" y="1473589"/>
            <a:ext cx="242667" cy="2028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678" name="Picture 6"/>
          <p:cNvPicPr>
            <a:picLocks noChangeAspect="1" noChangeArrowheads="1"/>
          </p:cNvPicPr>
          <p:nvPr/>
        </p:nvPicPr>
        <p:blipFill>
          <a:blip r:embed="rId6" cstate="print"/>
          <a:srcRect/>
          <a:stretch>
            <a:fillRect/>
          </a:stretch>
        </p:blipFill>
        <p:spPr bwMode="auto">
          <a:xfrm>
            <a:off x="4495800" y="3352800"/>
            <a:ext cx="4495800" cy="3505200"/>
          </a:xfrm>
          <a:prstGeom prst="rect">
            <a:avLst/>
          </a:prstGeom>
          <a:noFill/>
          <a:ln w="9525">
            <a:noFill/>
            <a:miter lim="800000"/>
            <a:headEnd/>
            <a:tailEnd/>
          </a:ln>
        </p:spPr>
      </p:pic>
      <p:sp>
        <p:nvSpPr>
          <p:cNvPr id="19" name="Rounded Rectangle 18"/>
          <p:cNvSpPr/>
          <p:nvPr/>
        </p:nvSpPr>
        <p:spPr>
          <a:xfrm>
            <a:off x="152400" y="3962400"/>
            <a:ext cx="3733800" cy="27432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US" b="1" dirty="0" smtClean="0">
                <a:solidFill>
                  <a:schemeClr val="bg1"/>
                </a:solidFill>
                <a:latin typeface="Arial" pitchFamily="34" charset="0"/>
                <a:cs typeface="Arial" pitchFamily="34" charset="0"/>
              </a:rPr>
              <a:t>Findings</a:t>
            </a:r>
            <a:r>
              <a:rPr lang="en-US" b="1" dirty="0">
                <a:solidFill>
                  <a:schemeClr val="bg1"/>
                </a:solidFill>
                <a:latin typeface="Arial" pitchFamily="34" charset="0"/>
                <a:cs typeface="Arial" pitchFamily="34" charset="0"/>
              </a:rPr>
              <a:t>__</a:t>
            </a:r>
          </a:p>
          <a:p>
            <a:r>
              <a:rPr lang="en-US" b="1" dirty="0">
                <a:solidFill>
                  <a:schemeClr val="tx1"/>
                </a:solidFill>
                <a:latin typeface="Arial" pitchFamily="34" charset="0"/>
                <a:cs typeface="Arial" pitchFamily="34" charset="0"/>
              </a:rPr>
              <a:t>W</a:t>
            </a:r>
            <a:r>
              <a:rPr lang="en-US" b="1" dirty="0" smtClean="0">
                <a:solidFill>
                  <a:schemeClr val="tx1"/>
                </a:solidFill>
                <a:latin typeface="Arial" pitchFamily="34" charset="0"/>
                <a:cs typeface="Arial" pitchFamily="34" charset="0"/>
              </a:rPr>
              <a:t>e </a:t>
            </a:r>
            <a:r>
              <a:rPr lang="en-US" b="1" dirty="0">
                <a:solidFill>
                  <a:schemeClr val="tx1"/>
                </a:solidFill>
                <a:latin typeface="Arial" pitchFamily="34" charset="0"/>
                <a:cs typeface="Arial" pitchFamily="34" charset="0"/>
              </a:rPr>
              <a:t>have Afternoon time where we have maximum customer purchasing items/gifts</a:t>
            </a:r>
            <a:r>
              <a:rPr lang="en-US" b="1" dirty="0" smtClean="0">
                <a:solidFill>
                  <a:schemeClr val="tx1"/>
                </a:solidFill>
                <a:latin typeface="Arial" pitchFamily="34" charset="0"/>
                <a:cs typeface="Arial" pitchFamily="34" charset="0"/>
              </a:rPr>
              <a:t>.</a:t>
            </a:r>
            <a:endParaRPr lang="en-US" b="1" dirty="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Least numbers of customers have </a:t>
            </a:r>
            <a:r>
              <a:rPr lang="en-US" b="1" dirty="0" smtClean="0">
                <a:solidFill>
                  <a:schemeClr val="tx1"/>
                </a:solidFill>
                <a:latin typeface="Arial" pitchFamily="34" charset="0"/>
                <a:cs typeface="Arial" pitchFamily="34" charset="0"/>
              </a:rPr>
              <a:t>purchased </a:t>
            </a:r>
            <a:r>
              <a:rPr lang="en-US" b="1" dirty="0">
                <a:solidFill>
                  <a:schemeClr val="tx1"/>
                </a:solidFill>
                <a:latin typeface="Arial" pitchFamily="34" charset="0"/>
                <a:cs typeface="Arial" pitchFamily="34" charset="0"/>
              </a:rPr>
              <a:t>the items in Evening.</a:t>
            </a:r>
          </a:p>
          <a:p>
            <a:pPr algn="ctr"/>
            <a:endParaRPr lang="en-US"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1" name="Right Arrow 20"/>
          <p:cNvSpPr/>
          <p:nvPr/>
        </p:nvSpPr>
        <p:spPr>
          <a:xfrm>
            <a:off x="3962400" y="2362200"/>
            <a:ext cx="304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3962400" y="5145258"/>
            <a:ext cx="304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228600" y="152400"/>
            <a:ext cx="2133600" cy="6096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chemeClr val="bg1"/>
                </a:solidFill>
                <a:latin typeface="Arial" pitchFamily="34" charset="0"/>
                <a:ea typeface="Montserrat"/>
                <a:cs typeface="Arial" pitchFamily="34" charset="0"/>
                <a:sym typeface="Montserrat"/>
              </a:rPr>
              <a:t>Use of Models</a:t>
            </a:r>
            <a:endParaRPr sz="2000" b="1" dirty="0">
              <a:solidFill>
                <a:schemeClr val="bg1"/>
              </a:solidFill>
              <a:latin typeface="Arial" pitchFamily="34" charset="0"/>
              <a:ea typeface="Montserrat"/>
              <a:cs typeface="Arial" pitchFamily="34" charset="0"/>
              <a:sym typeface="Montserrat"/>
            </a:endParaRPr>
          </a:p>
        </p:txBody>
      </p:sp>
      <p:pic>
        <p:nvPicPr>
          <p:cNvPr id="5"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
        <p:nvSpPr>
          <p:cNvPr id="6" name="Rectangle 5"/>
          <p:cNvSpPr/>
          <p:nvPr/>
        </p:nvSpPr>
        <p:spPr>
          <a:xfrm>
            <a:off x="0" y="838200"/>
            <a:ext cx="9144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a:latin typeface="Arial" pitchFamily="34" charset="0"/>
                <a:cs typeface="Arial" pitchFamily="34" charset="0"/>
              </a:rPr>
              <a:t>RFM model (Recency, </a:t>
            </a:r>
            <a:r>
              <a:rPr lang="en-US" b="1" dirty="0" smtClean="0">
                <a:latin typeface="Arial" pitchFamily="34" charset="0"/>
                <a:cs typeface="Arial" pitchFamily="34" charset="0"/>
              </a:rPr>
              <a:t>Frequency, Monetary </a:t>
            </a:r>
            <a:r>
              <a:rPr lang="en-US" b="1" dirty="0">
                <a:latin typeface="Arial" pitchFamily="34" charset="0"/>
                <a:cs typeface="Arial" pitchFamily="34" charset="0"/>
              </a:rPr>
              <a:t>value)</a:t>
            </a:r>
          </a:p>
        </p:txBody>
      </p:sp>
      <p:sp>
        <p:nvSpPr>
          <p:cNvPr id="7" name="Rounded Rectangle 6"/>
          <p:cNvSpPr/>
          <p:nvPr/>
        </p:nvSpPr>
        <p:spPr>
          <a:xfrm>
            <a:off x="152400" y="1524000"/>
            <a:ext cx="4191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a:solidFill>
                  <a:schemeClr val="tx1"/>
                </a:solidFill>
                <a:latin typeface="Arial" pitchFamily="34" charset="0"/>
                <a:cs typeface="Arial" pitchFamily="34" charset="0"/>
              </a:rPr>
              <a:t>The first step in building an RFM model is to assign Recency, Frequency and Monetary values to each customer. The second step is to divide the customer list into tiered groups for each of the three dimensions (R, F and M)</a:t>
            </a:r>
          </a:p>
          <a:p>
            <a:r>
              <a:rPr lang="en-US" b="1" dirty="0">
                <a:solidFill>
                  <a:schemeClr val="tx1"/>
                </a:solidFill>
                <a:latin typeface="Arial" pitchFamily="34" charset="0"/>
                <a:cs typeface="Arial" pitchFamily="34" charset="0"/>
              </a:rPr>
              <a:t>Calculating RFM scores.</a:t>
            </a:r>
          </a:p>
          <a:p>
            <a:r>
              <a:rPr lang="en-US" b="1" dirty="0">
                <a:solidFill>
                  <a:schemeClr val="tx1"/>
                </a:solidFill>
                <a:latin typeface="Arial" pitchFamily="34" charset="0"/>
                <a:cs typeface="Arial" pitchFamily="34" charset="0"/>
              </a:rPr>
              <a:t>The number is typically 3 or 5. If you decide to code each RFM attribute into 3 categories, you'll end up with 27 different coding combinations ranging from a high of 333 to a low of 111. Generally speaking, the higher the RFM score, the more valuable the customer.</a:t>
            </a:r>
          </a:p>
        </p:txBody>
      </p:sp>
      <p:pic>
        <p:nvPicPr>
          <p:cNvPr id="62466" name="Picture 2"/>
          <p:cNvPicPr>
            <a:picLocks noChangeAspect="1" noChangeArrowheads="1"/>
          </p:cNvPicPr>
          <p:nvPr/>
        </p:nvPicPr>
        <p:blipFill>
          <a:blip r:embed="rId4" cstate="print"/>
          <a:srcRect/>
          <a:stretch>
            <a:fillRect/>
          </a:stretch>
        </p:blipFill>
        <p:spPr bwMode="auto">
          <a:xfrm>
            <a:off x="4800600" y="4419600"/>
            <a:ext cx="4267200" cy="2162175"/>
          </a:xfrm>
          <a:prstGeom prst="rect">
            <a:avLst/>
          </a:prstGeom>
          <a:noFill/>
          <a:ln w="9525">
            <a:noFill/>
            <a:miter lim="800000"/>
            <a:headEnd/>
            <a:tailEnd/>
          </a:ln>
        </p:spPr>
      </p:pic>
      <p:pic>
        <p:nvPicPr>
          <p:cNvPr id="62467" name="Picture 3"/>
          <p:cNvPicPr>
            <a:picLocks noChangeAspect="1" noChangeArrowheads="1"/>
          </p:cNvPicPr>
          <p:nvPr/>
        </p:nvPicPr>
        <p:blipFill>
          <a:blip r:embed="rId5" cstate="print"/>
          <a:srcRect/>
          <a:stretch>
            <a:fillRect/>
          </a:stretch>
        </p:blipFill>
        <p:spPr bwMode="auto">
          <a:xfrm>
            <a:off x="4724400" y="1905000"/>
            <a:ext cx="4343400" cy="1901116"/>
          </a:xfrm>
          <a:prstGeom prst="rect">
            <a:avLst/>
          </a:prstGeom>
          <a:noFill/>
          <a:ln w="9525">
            <a:noFill/>
            <a:miter lim="800000"/>
            <a:headEnd/>
            <a:tailEnd/>
          </a:ln>
        </p:spPr>
      </p:pic>
      <p:sp>
        <p:nvSpPr>
          <p:cNvPr id="10" name="Rectangle 9"/>
          <p:cNvSpPr/>
          <p:nvPr/>
        </p:nvSpPr>
        <p:spPr>
          <a:xfrm>
            <a:off x="4876800" y="1447800"/>
            <a:ext cx="4191000" cy="381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latin typeface="Arial" pitchFamily="34" charset="0"/>
                <a:cs typeface="Arial" pitchFamily="34" charset="0"/>
              </a:rPr>
              <a:t>Before Quintile Binning</a:t>
            </a:r>
            <a:endParaRPr lang="en-US" b="1" dirty="0">
              <a:latin typeface="Arial" pitchFamily="34" charset="0"/>
              <a:cs typeface="Arial" pitchFamily="34" charset="0"/>
            </a:endParaRPr>
          </a:p>
        </p:txBody>
      </p:sp>
      <p:sp>
        <p:nvSpPr>
          <p:cNvPr id="11" name="Rectangle 10"/>
          <p:cNvSpPr/>
          <p:nvPr/>
        </p:nvSpPr>
        <p:spPr>
          <a:xfrm>
            <a:off x="4876800" y="3962400"/>
            <a:ext cx="4146452" cy="381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latin typeface="Arial" pitchFamily="34" charset="0"/>
                <a:cs typeface="Arial" pitchFamily="34" charset="0"/>
              </a:rPr>
              <a:t>After Quintile Binning</a:t>
            </a:r>
            <a:endParaRPr lang="en-US" b="1" dirty="0">
              <a:latin typeface="Arial" pitchFamily="34" charset="0"/>
              <a:cs typeface="Arial" pitchFamily="34" charset="0"/>
            </a:endParaRPr>
          </a:p>
        </p:txBody>
      </p:sp>
      <p:sp>
        <p:nvSpPr>
          <p:cNvPr id="12" name="Right Arrow 11"/>
          <p:cNvSpPr/>
          <p:nvPr/>
        </p:nvSpPr>
        <p:spPr>
          <a:xfrm>
            <a:off x="4343400" y="2286000"/>
            <a:ext cx="457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rved Right Arrow 12"/>
          <p:cNvSpPr/>
          <p:nvPr/>
        </p:nvSpPr>
        <p:spPr>
          <a:xfrm>
            <a:off x="4038600" y="3200400"/>
            <a:ext cx="762000" cy="2057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04800" y="152400"/>
            <a:ext cx="3200400" cy="6096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chemeClr val="bg1"/>
                </a:solidFill>
                <a:latin typeface="Arial" pitchFamily="34" charset="0"/>
                <a:ea typeface="Montserrat"/>
                <a:cs typeface="Arial" pitchFamily="34" charset="0"/>
                <a:sym typeface="Montserrat"/>
              </a:rPr>
              <a:t>Use of Models continued</a:t>
            </a:r>
            <a:endParaRPr sz="2000" b="1" dirty="0">
              <a:solidFill>
                <a:schemeClr val="bg1"/>
              </a:solidFill>
              <a:latin typeface="Arial" pitchFamily="34" charset="0"/>
              <a:ea typeface="Montserrat"/>
              <a:cs typeface="Arial" pitchFamily="34" charset="0"/>
              <a:sym typeface="Montserrat"/>
            </a:endParaRPr>
          </a:p>
        </p:txBody>
      </p:sp>
      <p:pic>
        <p:nvPicPr>
          <p:cNvPr id="5"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
        <p:nvSpPr>
          <p:cNvPr id="6" name="Rectangle 5"/>
          <p:cNvSpPr/>
          <p:nvPr/>
        </p:nvSpPr>
        <p:spPr>
          <a:xfrm>
            <a:off x="0" y="838200"/>
            <a:ext cx="9144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smtClean="0">
                <a:latin typeface="Arial" pitchFamily="34" charset="0"/>
                <a:cs typeface="Arial" pitchFamily="34" charset="0"/>
              </a:rPr>
              <a:t>K-mean-clustering(Unsupervised algorithm works by clustering similar groups.)</a:t>
            </a:r>
            <a:endParaRPr lang="en-US" b="1" dirty="0">
              <a:latin typeface="Arial" pitchFamily="34" charset="0"/>
              <a:cs typeface="Arial" pitchFamily="34" charset="0"/>
            </a:endParaRPr>
          </a:p>
        </p:txBody>
      </p:sp>
      <p:sp>
        <p:nvSpPr>
          <p:cNvPr id="7" name="Rounded Rectangle 6"/>
          <p:cNvSpPr/>
          <p:nvPr/>
        </p:nvSpPr>
        <p:spPr>
          <a:xfrm>
            <a:off x="152400" y="1524000"/>
            <a:ext cx="4191000" cy="4724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a:solidFill>
                  <a:schemeClr val="tx1"/>
                </a:solidFill>
                <a:latin typeface="Arial" pitchFamily="34" charset="0"/>
                <a:cs typeface="Arial" pitchFamily="34" charset="0"/>
              </a:rPr>
              <a:t>K-Means Clustering is an Unsupervised Learning algorithm, which groups the unlabeled dataset into different clusters. </a:t>
            </a:r>
            <a:endParaRPr lang="en-US" b="1" dirty="0" smtClean="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Step 1: Choose the number of clusters k</a:t>
            </a:r>
            <a:r>
              <a:rPr lang="en-US" b="1" dirty="0" smtClean="0">
                <a:solidFill>
                  <a:schemeClr val="tx1"/>
                </a:solidFill>
                <a:latin typeface="Arial" pitchFamily="34" charset="0"/>
                <a:cs typeface="Arial" pitchFamily="34" charset="0"/>
              </a:rPr>
              <a:t>.</a:t>
            </a:r>
            <a:endParaRPr lang="en-US" b="1" dirty="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Step 2: Select k random points from the data as </a:t>
            </a:r>
            <a:r>
              <a:rPr lang="en-US" b="1" dirty="0" smtClean="0">
                <a:solidFill>
                  <a:schemeClr val="tx1"/>
                </a:solidFill>
                <a:latin typeface="Arial" pitchFamily="34" charset="0"/>
                <a:cs typeface="Arial" pitchFamily="34" charset="0"/>
              </a:rPr>
              <a:t>cancroids. </a:t>
            </a:r>
            <a:endParaRPr lang="en-US" b="1" dirty="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Step 3: Assign all the points to the closest cluster </a:t>
            </a:r>
            <a:r>
              <a:rPr lang="en-US" b="1" dirty="0" err="1" smtClean="0">
                <a:solidFill>
                  <a:schemeClr val="tx1"/>
                </a:solidFill>
                <a:latin typeface="Arial" pitchFamily="34" charset="0"/>
                <a:cs typeface="Arial" pitchFamily="34" charset="0"/>
              </a:rPr>
              <a:t>centroid</a:t>
            </a:r>
            <a:r>
              <a:rPr lang="en-US" b="1" dirty="0">
                <a:solidFill>
                  <a:schemeClr val="tx1"/>
                </a:solidFill>
                <a:latin typeface="Arial" pitchFamily="34" charset="0"/>
                <a:cs typeface="Arial" pitchFamily="34" charset="0"/>
              </a:rPr>
              <a:t>.</a:t>
            </a:r>
          </a:p>
          <a:p>
            <a:r>
              <a:rPr lang="en-US" b="1" dirty="0">
                <a:solidFill>
                  <a:schemeClr val="tx1"/>
                </a:solidFill>
                <a:latin typeface="Arial" pitchFamily="34" charset="0"/>
                <a:cs typeface="Arial" pitchFamily="34" charset="0"/>
              </a:rPr>
              <a:t>Step 4: </a:t>
            </a:r>
            <a:r>
              <a:rPr lang="en-US" b="1" dirty="0" err="1">
                <a:solidFill>
                  <a:schemeClr val="tx1"/>
                </a:solidFill>
                <a:latin typeface="Arial" pitchFamily="34" charset="0"/>
                <a:cs typeface="Arial" pitchFamily="34" charset="0"/>
              </a:rPr>
              <a:t>Recompute</a:t>
            </a:r>
            <a:r>
              <a:rPr lang="en-US" b="1" dirty="0">
                <a:solidFill>
                  <a:schemeClr val="tx1"/>
                </a:solidFill>
                <a:latin typeface="Arial" pitchFamily="34" charset="0"/>
                <a:cs typeface="Arial" pitchFamily="34" charset="0"/>
              </a:rPr>
              <a:t> the </a:t>
            </a:r>
            <a:r>
              <a:rPr lang="en-US" b="1" dirty="0" err="1">
                <a:solidFill>
                  <a:schemeClr val="tx1"/>
                </a:solidFill>
                <a:latin typeface="Arial" pitchFamily="34" charset="0"/>
                <a:cs typeface="Arial" pitchFamily="34" charset="0"/>
              </a:rPr>
              <a:t>centroids</a:t>
            </a:r>
            <a:r>
              <a:rPr lang="en-US" b="1" dirty="0">
                <a:solidFill>
                  <a:schemeClr val="tx1"/>
                </a:solidFill>
                <a:latin typeface="Arial" pitchFamily="34" charset="0"/>
                <a:cs typeface="Arial" pitchFamily="34" charset="0"/>
              </a:rPr>
              <a:t> of newly formed clusters</a:t>
            </a:r>
            <a:r>
              <a:rPr lang="en-US" b="1" dirty="0" smtClean="0">
                <a:solidFill>
                  <a:schemeClr val="tx1"/>
                </a:solidFill>
                <a:latin typeface="Arial" pitchFamily="34" charset="0"/>
                <a:cs typeface="Arial" pitchFamily="34" charset="0"/>
              </a:rPr>
              <a:t>.</a:t>
            </a:r>
            <a:endParaRPr lang="en-US" b="1" dirty="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Step 5: Repeat steps 3 and 4.</a:t>
            </a:r>
          </a:p>
          <a:p>
            <a:endParaRPr lang="en-US" b="1" dirty="0">
              <a:latin typeface="Arial" pitchFamily="34" charset="0"/>
              <a:cs typeface="Arial" pitchFamily="34" charset="0"/>
            </a:endParaRPr>
          </a:p>
        </p:txBody>
      </p:sp>
      <p:sp>
        <p:nvSpPr>
          <p:cNvPr id="12" name="Right Arrow 11"/>
          <p:cNvSpPr/>
          <p:nvPr/>
        </p:nvSpPr>
        <p:spPr>
          <a:xfrm>
            <a:off x="4267200" y="2286000"/>
            <a:ext cx="457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492" name="Picture 4" descr="C:\Users\Sunny.Kumar\Desktop\clustering.png"/>
          <p:cNvPicPr>
            <a:picLocks noChangeAspect="1" noChangeArrowheads="1"/>
          </p:cNvPicPr>
          <p:nvPr/>
        </p:nvPicPr>
        <p:blipFill>
          <a:blip r:embed="rId4" cstate="print"/>
          <a:srcRect/>
          <a:stretch>
            <a:fillRect/>
          </a:stretch>
        </p:blipFill>
        <p:spPr bwMode="auto">
          <a:xfrm>
            <a:off x="4724400" y="1600200"/>
            <a:ext cx="4191000" cy="4622408"/>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04800" y="152400"/>
            <a:ext cx="3276600" cy="6096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chemeClr val="bg1"/>
                </a:solidFill>
                <a:latin typeface="Arial" pitchFamily="34" charset="0"/>
                <a:ea typeface="Montserrat"/>
                <a:cs typeface="Arial" pitchFamily="34" charset="0"/>
                <a:sym typeface="Montserrat"/>
              </a:rPr>
              <a:t>Use of Models continued</a:t>
            </a:r>
            <a:endParaRPr sz="2000" b="1" dirty="0">
              <a:solidFill>
                <a:schemeClr val="bg1"/>
              </a:solidFill>
              <a:latin typeface="Arial" pitchFamily="34" charset="0"/>
              <a:ea typeface="Montserrat"/>
              <a:cs typeface="Arial" pitchFamily="34" charset="0"/>
              <a:sym typeface="Montserrat"/>
            </a:endParaRPr>
          </a:p>
        </p:txBody>
      </p:sp>
      <p:pic>
        <p:nvPicPr>
          <p:cNvPr id="5"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
        <p:nvSpPr>
          <p:cNvPr id="8" name="Rectangle 7"/>
          <p:cNvSpPr/>
          <p:nvPr/>
        </p:nvSpPr>
        <p:spPr>
          <a:xfrm>
            <a:off x="0" y="1371600"/>
            <a:ext cx="44958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latin typeface="Arial" pitchFamily="34" charset="0"/>
                <a:cs typeface="Arial" pitchFamily="34" charset="0"/>
              </a:rPr>
              <a:t>K-mean-Using Silhouette Score method</a:t>
            </a:r>
            <a:endParaRPr lang="en-US" b="1" dirty="0">
              <a:latin typeface="Arial" pitchFamily="34" charset="0"/>
              <a:cs typeface="Arial" pitchFamily="34" charset="0"/>
            </a:endParaRPr>
          </a:p>
        </p:txBody>
      </p:sp>
      <p:sp>
        <p:nvSpPr>
          <p:cNvPr id="9" name="Rectangle 8"/>
          <p:cNvSpPr/>
          <p:nvPr/>
        </p:nvSpPr>
        <p:spPr>
          <a:xfrm>
            <a:off x="4648200" y="1371600"/>
            <a:ext cx="4467665"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latin typeface="Arial" pitchFamily="34" charset="0"/>
                <a:cs typeface="Arial" pitchFamily="34" charset="0"/>
              </a:rPr>
              <a:t>K-mean using Elbow method</a:t>
            </a:r>
            <a:endParaRPr lang="en-US" b="1" dirty="0">
              <a:latin typeface="Arial" pitchFamily="34" charset="0"/>
              <a:cs typeface="Arial" pitchFamily="34" charset="0"/>
            </a:endParaRPr>
          </a:p>
        </p:txBody>
      </p:sp>
      <p:sp>
        <p:nvSpPr>
          <p:cNvPr id="10" name="Rectangle 9"/>
          <p:cNvSpPr/>
          <p:nvPr/>
        </p:nvSpPr>
        <p:spPr>
          <a:xfrm>
            <a:off x="0" y="1905000"/>
            <a:ext cx="4495800" cy="495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1905000"/>
            <a:ext cx="4564966" cy="4874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515" name="Picture 3"/>
          <p:cNvPicPr>
            <a:picLocks noChangeAspect="1" noChangeArrowheads="1"/>
          </p:cNvPicPr>
          <p:nvPr/>
        </p:nvPicPr>
        <p:blipFill>
          <a:blip r:embed="rId4" cstate="print"/>
          <a:srcRect/>
          <a:stretch>
            <a:fillRect/>
          </a:stretch>
        </p:blipFill>
        <p:spPr bwMode="auto">
          <a:xfrm>
            <a:off x="76200" y="1905000"/>
            <a:ext cx="4343400" cy="2590800"/>
          </a:xfrm>
          <a:prstGeom prst="rect">
            <a:avLst/>
          </a:prstGeom>
          <a:ln>
            <a:headEnd/>
            <a:tailEnd/>
          </a:ln>
        </p:spPr>
        <p:style>
          <a:lnRef idx="1">
            <a:schemeClr val="accent1"/>
          </a:lnRef>
          <a:fillRef idx="3">
            <a:schemeClr val="accent1"/>
          </a:fillRef>
          <a:effectRef idx="2">
            <a:schemeClr val="accent1"/>
          </a:effectRef>
          <a:fontRef idx="minor">
            <a:schemeClr val="lt1"/>
          </a:fontRef>
        </p:style>
      </p:pic>
      <p:sp>
        <p:nvSpPr>
          <p:cNvPr id="15" name="Rectangle 14"/>
          <p:cNvSpPr/>
          <p:nvPr/>
        </p:nvSpPr>
        <p:spPr>
          <a:xfrm>
            <a:off x="4648200" y="4343400"/>
            <a:ext cx="4467665"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latin typeface="Arial" pitchFamily="34" charset="0"/>
                <a:cs typeface="Arial" pitchFamily="34" charset="0"/>
              </a:rPr>
              <a:t>DBSCAN method</a:t>
            </a:r>
            <a:endParaRPr lang="en-US" b="1" dirty="0">
              <a:latin typeface="Arial" pitchFamily="34" charset="0"/>
              <a:cs typeface="Arial" pitchFamily="34" charset="0"/>
            </a:endParaRPr>
          </a:p>
        </p:txBody>
      </p:sp>
      <p:pic>
        <p:nvPicPr>
          <p:cNvPr id="64517" name="Picture 5"/>
          <p:cNvPicPr>
            <a:picLocks noChangeAspect="1" noChangeArrowheads="1"/>
          </p:cNvPicPr>
          <p:nvPr/>
        </p:nvPicPr>
        <p:blipFill>
          <a:blip r:embed="rId5" cstate="print"/>
          <a:srcRect/>
          <a:stretch>
            <a:fillRect/>
          </a:stretch>
        </p:blipFill>
        <p:spPr bwMode="auto">
          <a:xfrm>
            <a:off x="76200" y="4572000"/>
            <a:ext cx="4343400" cy="2286000"/>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64518" name="Picture 6"/>
          <p:cNvPicPr>
            <a:picLocks noChangeAspect="1" noChangeArrowheads="1"/>
          </p:cNvPicPr>
          <p:nvPr/>
        </p:nvPicPr>
        <p:blipFill>
          <a:blip r:embed="rId6" cstate="print"/>
          <a:srcRect/>
          <a:stretch>
            <a:fillRect/>
          </a:stretch>
        </p:blipFill>
        <p:spPr bwMode="auto">
          <a:xfrm>
            <a:off x="4572000" y="1905000"/>
            <a:ext cx="4495800" cy="2362200"/>
          </a:xfrm>
          <a:prstGeom prst="rect">
            <a:avLst/>
          </a:prstGeom>
          <a:ln>
            <a:headEnd/>
            <a:tailEnd/>
          </a:ln>
        </p:spPr>
        <p:style>
          <a:lnRef idx="1">
            <a:schemeClr val="accent1"/>
          </a:lnRef>
          <a:fillRef idx="3">
            <a:schemeClr val="accent1"/>
          </a:fillRef>
          <a:effectRef idx="2">
            <a:schemeClr val="accent1"/>
          </a:effectRef>
          <a:fontRef idx="minor">
            <a:schemeClr val="lt1"/>
          </a:fontRef>
        </p:style>
      </p:pic>
      <p:pic>
        <p:nvPicPr>
          <p:cNvPr id="64519" name="Picture 7"/>
          <p:cNvPicPr>
            <a:picLocks noChangeAspect="1" noChangeArrowheads="1"/>
          </p:cNvPicPr>
          <p:nvPr/>
        </p:nvPicPr>
        <p:blipFill>
          <a:blip r:embed="rId7" cstate="print"/>
          <a:srcRect/>
          <a:stretch>
            <a:fillRect/>
          </a:stretch>
        </p:blipFill>
        <p:spPr bwMode="auto">
          <a:xfrm>
            <a:off x="4572000" y="4800600"/>
            <a:ext cx="4495800" cy="2009628"/>
          </a:xfrm>
          <a:prstGeom prst="rect">
            <a:avLst/>
          </a:prstGeom>
          <a:ln>
            <a:headEnd/>
            <a:tailEnd/>
          </a:ln>
        </p:spPr>
        <p:style>
          <a:lnRef idx="1">
            <a:schemeClr val="accent1"/>
          </a:lnRef>
          <a:fillRef idx="3">
            <a:schemeClr val="accent1"/>
          </a:fillRef>
          <a:effectRef idx="2">
            <a:schemeClr val="accent1"/>
          </a:effectRef>
          <a:fontRef idx="minor">
            <a:schemeClr val="lt1"/>
          </a:fontRef>
        </p:style>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228600" y="152400"/>
            <a:ext cx="3200400" cy="6096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US" sz="2000" b="1" dirty="0" smtClean="0">
                <a:solidFill>
                  <a:schemeClr val="bg1"/>
                </a:solidFill>
                <a:latin typeface="Arial" pitchFamily="34" charset="0"/>
                <a:ea typeface="Montserrat"/>
                <a:cs typeface="Arial" pitchFamily="34" charset="0"/>
                <a:sym typeface="Montserrat"/>
              </a:rPr>
              <a:t>Use of Models continued</a:t>
            </a:r>
            <a:endParaRPr sz="2000" b="1" dirty="0">
              <a:solidFill>
                <a:schemeClr val="bg1"/>
              </a:solidFill>
              <a:latin typeface="Arial" pitchFamily="34" charset="0"/>
              <a:ea typeface="Montserrat"/>
              <a:cs typeface="Arial" pitchFamily="34" charset="0"/>
              <a:sym typeface="Montserrat"/>
            </a:endParaRPr>
          </a:p>
        </p:txBody>
      </p:sp>
      <p:pic>
        <p:nvPicPr>
          <p:cNvPr id="5"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
        <p:nvSpPr>
          <p:cNvPr id="6" name="Rectangle 5"/>
          <p:cNvSpPr/>
          <p:nvPr/>
        </p:nvSpPr>
        <p:spPr>
          <a:xfrm>
            <a:off x="0" y="838200"/>
            <a:ext cx="9144000" cy="45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smtClean="0">
                <a:latin typeface="Arial" pitchFamily="34" charset="0"/>
                <a:cs typeface="Arial" pitchFamily="34" charset="0"/>
              </a:rPr>
              <a:t>Hierarchical-clustering(Optimal clusters Using dendrogram)</a:t>
            </a:r>
            <a:endParaRPr lang="en-US" b="1" dirty="0">
              <a:latin typeface="Arial" pitchFamily="34" charset="0"/>
              <a:cs typeface="Arial" pitchFamily="34" charset="0"/>
            </a:endParaRPr>
          </a:p>
        </p:txBody>
      </p:sp>
      <p:sp>
        <p:nvSpPr>
          <p:cNvPr id="10" name="Rectangle 9"/>
          <p:cNvSpPr/>
          <p:nvPr/>
        </p:nvSpPr>
        <p:spPr>
          <a:xfrm>
            <a:off x="0" y="1371600"/>
            <a:ext cx="4114800" cy="5486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An algorithm that groups similar objects into groups in a hierarchy called hierarchical clustering. The endpoint is a set of clusters, where each cluster is distinct from each other cluster, and the objects within each cluster are broadly similar to each other.</a:t>
            </a:r>
          </a:p>
          <a:p>
            <a:pPr algn="ctr"/>
            <a:r>
              <a:rPr lang="en-US" b="1" dirty="0">
                <a:solidFill>
                  <a:schemeClr val="tx1"/>
                </a:solidFill>
                <a:latin typeface="Arial" pitchFamily="34" charset="0"/>
                <a:cs typeface="Arial" pitchFamily="34" charset="0"/>
              </a:rPr>
              <a:t>Hierarchical clustering starts by treating each observation as a separate cluster. Then, it repeatedly executes the following two steps: (1) identify the two clusters that are closest together, and (2) merge the two most similar clusters. This iterative process continues until all the clusters are merged together.</a:t>
            </a:r>
            <a:endParaRPr lang="en-US" b="1" dirty="0" smtClean="0">
              <a:solidFill>
                <a:schemeClr val="tx1"/>
              </a:solidFill>
              <a:latin typeface="Arial" pitchFamily="34" charset="0"/>
              <a:cs typeface="Arial" pitchFamily="34" charset="0"/>
            </a:endParaRPr>
          </a:p>
          <a:p>
            <a:pPr algn="ctr"/>
            <a:endParaRPr lang="en-US" b="1" dirty="0">
              <a:latin typeface="Arial" pitchFamily="34" charset="0"/>
              <a:cs typeface="Arial" pitchFamily="34" charset="0"/>
            </a:endParaRPr>
          </a:p>
        </p:txBody>
      </p:sp>
      <p:pic>
        <p:nvPicPr>
          <p:cNvPr id="65538" name="Picture 2"/>
          <p:cNvPicPr>
            <a:picLocks noChangeAspect="1" noChangeArrowheads="1"/>
          </p:cNvPicPr>
          <p:nvPr/>
        </p:nvPicPr>
        <p:blipFill>
          <a:blip r:embed="rId4" cstate="print"/>
          <a:srcRect/>
          <a:stretch>
            <a:fillRect/>
          </a:stretch>
        </p:blipFill>
        <p:spPr bwMode="auto">
          <a:xfrm>
            <a:off x="4267199" y="1371600"/>
            <a:ext cx="4800601" cy="5410200"/>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100" y="517167"/>
            <a:ext cx="5631900" cy="549633"/>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Model Summary for Optimal clusters output</a:t>
            </a:r>
            <a:endParaRPr lang="en-US" sz="2000" b="1" dirty="0">
              <a:solidFill>
                <a:schemeClr val="bg1"/>
              </a:solidFill>
              <a:latin typeface="Arial" pitchFamily="34" charset="0"/>
              <a:cs typeface="Arial" pitchFamily="34" charset="0"/>
            </a:endParaRPr>
          </a:p>
        </p:txBody>
      </p:sp>
      <p:sp>
        <p:nvSpPr>
          <p:cNvPr id="3" name="Text Placeholder 2"/>
          <p:cNvSpPr>
            <a:spLocks noGrp="1"/>
          </p:cNvSpPr>
          <p:nvPr>
            <p:ph type="body" idx="1"/>
          </p:nvPr>
        </p:nvSpPr>
        <p:spPr>
          <a:xfrm>
            <a:off x="152400" y="1536632"/>
            <a:ext cx="8839200" cy="5168968"/>
          </a:xfrm>
        </p:spPr>
        <p:txBody>
          <a:bodyPr/>
          <a:lstStyle/>
          <a:p>
            <a:pPr>
              <a:buNone/>
            </a:pPr>
            <a:endParaRPr lang="en-US" sz="1800" b="1" dirty="0" smtClean="0">
              <a:solidFill>
                <a:schemeClr val="tx2">
                  <a:lumMod val="75000"/>
                </a:schemeClr>
              </a:solidFill>
              <a:latin typeface="Arial" pitchFamily="34" charset="0"/>
              <a:cs typeface="Arial" pitchFamily="34" charset="0"/>
            </a:endParaRPr>
          </a:p>
          <a:p>
            <a:pPr>
              <a:buNone/>
            </a:pPr>
            <a:endParaRPr lang="en-US" dirty="0" smtClean="0"/>
          </a:p>
        </p:txBody>
      </p:sp>
      <p:pic>
        <p:nvPicPr>
          <p:cNvPr id="7" name="Picture 6" descr="C:\Users\Sunny.Kumar\Desktop\customer segmentattion_pic.jpg"/>
          <p:cNvPicPr>
            <a:picLocks noChangeAspect="1" noChangeArrowheads="1"/>
          </p:cNvPicPr>
          <p:nvPr/>
        </p:nvPicPr>
        <p:blipFill>
          <a:blip r:embed="rId2"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
        <p:nvSpPr>
          <p:cNvPr id="8" name="Rounded Rectangle 7"/>
          <p:cNvSpPr/>
          <p:nvPr/>
        </p:nvSpPr>
        <p:spPr>
          <a:xfrm>
            <a:off x="228600" y="1447800"/>
            <a:ext cx="8610600" cy="51816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26625" name="Picture 1"/>
          <p:cNvPicPr>
            <a:picLocks noChangeAspect="1" noChangeArrowheads="1"/>
          </p:cNvPicPr>
          <p:nvPr/>
        </p:nvPicPr>
        <p:blipFill>
          <a:blip r:embed="rId3" cstate="print"/>
          <a:srcRect/>
          <a:stretch>
            <a:fillRect/>
          </a:stretch>
        </p:blipFill>
        <p:spPr bwMode="auto">
          <a:xfrm>
            <a:off x="457200" y="2286000"/>
            <a:ext cx="8077200" cy="4000500"/>
          </a:xfrm>
          <a:prstGeom prst="rect">
            <a:avLst/>
          </a:prstGeom>
          <a:ln>
            <a:headEnd/>
            <a:tailEnd/>
          </a:ln>
        </p:spPr>
        <p:style>
          <a:lnRef idx="1">
            <a:schemeClr val="dk1"/>
          </a:lnRef>
          <a:fillRef idx="3">
            <a:schemeClr val="dk1"/>
          </a:fillRef>
          <a:effectRef idx="2">
            <a:schemeClr val="dk1"/>
          </a:effectRef>
          <a:fontRef idx="minor">
            <a:schemeClr val="lt1"/>
          </a:fontRef>
        </p:style>
      </p:pic>
      <p:sp>
        <p:nvSpPr>
          <p:cNvPr id="11" name="Round Single Corner Rectangle 10"/>
          <p:cNvSpPr/>
          <p:nvPr/>
        </p:nvSpPr>
        <p:spPr>
          <a:xfrm>
            <a:off x="762000" y="1600200"/>
            <a:ext cx="7543800" cy="68580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t>Finding optimal “K” using different model and features.</a:t>
            </a:r>
          </a:p>
          <a:p>
            <a:pPr algn="ctr"/>
            <a:r>
              <a:rPr lang="en-US" b="1" dirty="0" smtClean="0"/>
              <a:t>Data are the features and Model Name are used methods.</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04800" y="228600"/>
            <a:ext cx="1752600" cy="6096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chemeClr val="bg1"/>
                </a:solidFill>
                <a:latin typeface="Arial" pitchFamily="34" charset="0"/>
                <a:ea typeface="Montserrat"/>
                <a:cs typeface="Arial" pitchFamily="34" charset="0"/>
                <a:sym typeface="Montserrat"/>
              </a:rPr>
              <a:t>Conclusions</a:t>
            </a:r>
            <a:endParaRPr sz="2000" b="1" dirty="0">
              <a:solidFill>
                <a:schemeClr val="bg1"/>
              </a:solidFill>
              <a:latin typeface="Arial" pitchFamily="34" charset="0"/>
              <a:ea typeface="Montserrat"/>
              <a:cs typeface="Arial" pitchFamily="34" charset="0"/>
              <a:sym typeface="Montserrat"/>
            </a:endParaRPr>
          </a:p>
        </p:txBody>
      </p:sp>
      <p:sp>
        <p:nvSpPr>
          <p:cNvPr id="161" name="Google Shape;161;p29"/>
          <p:cNvSpPr txBox="1">
            <a:spLocks noGrp="1"/>
          </p:cNvSpPr>
          <p:nvPr>
            <p:ph type="body" idx="1"/>
          </p:nvPr>
        </p:nvSpPr>
        <p:spPr>
          <a:xfrm>
            <a:off x="228600" y="1066800"/>
            <a:ext cx="8623956" cy="54102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latin typeface="Arial" pitchFamily="34" charset="0"/>
                <a:ea typeface="Montserrat"/>
                <a:cs typeface="Arial" pitchFamily="34" charset="0"/>
                <a:sym typeface="Montserrat"/>
              </a:rPr>
              <a:t>I started with the loading, understanding, and exploring the dataset to see the major trends and insights from data regarding the purchases. I have made few observations while performing the project on the given dataset. Which are below:</a:t>
            </a:r>
          </a:p>
          <a:p>
            <a:pPr marL="0" lvl="0" indent="0" algn="l" rtl="0">
              <a:spcBef>
                <a:spcPts val="0"/>
              </a:spcBef>
              <a:spcAft>
                <a:spcPts val="0"/>
              </a:spcAft>
              <a:buNone/>
            </a:pPr>
            <a:endParaRPr lang="en-US" sz="1800" b="1" dirty="0" smtClean="0">
              <a:latin typeface="Arial" pitchFamily="34" charset="0"/>
              <a:ea typeface="Montserrat"/>
              <a:cs typeface="Arial" pitchFamily="34" charset="0"/>
              <a:sym typeface="Montserrat"/>
            </a:endParaRPr>
          </a:p>
          <a:p>
            <a:pPr marL="0" lvl="0" indent="0">
              <a:buNone/>
            </a:pPr>
            <a:r>
              <a:rPr lang="en-US" sz="1800" b="1" dirty="0" smtClean="0">
                <a:latin typeface="Arial" pitchFamily="34" charset="0"/>
                <a:cs typeface="Arial" pitchFamily="34" charset="0"/>
                <a:sym typeface="Montserrat"/>
              </a:rPr>
              <a:t>There were (</a:t>
            </a:r>
            <a:r>
              <a:rPr lang="en-US" sz="1800" b="1" dirty="0" smtClean="0">
                <a:latin typeface="Arial" pitchFamily="34" charset="0"/>
                <a:cs typeface="Arial" pitchFamily="34" charset="0"/>
              </a:rPr>
              <a:t>541909, 8) rows and columns out of which I  saw that there were null values in the description and CustomerID columns, which were of float and object data types. I have removed the null values as imputing them with mode would not be meaningful. </a:t>
            </a:r>
          </a:p>
          <a:p>
            <a:pPr marL="0" lvl="0" indent="0">
              <a:buNone/>
            </a:pPr>
            <a:r>
              <a:rPr lang="en-US" sz="1800" b="1" dirty="0" smtClean="0">
                <a:latin typeface="Arial" pitchFamily="34" charset="0"/>
                <a:cs typeface="Arial" pitchFamily="34" charset="0"/>
              </a:rPr>
              <a:t>After removal of the null values I had</a:t>
            </a:r>
            <a:r>
              <a:rPr lang="en-US" sz="1800" b="1" dirty="0" smtClean="0"/>
              <a:t> </a:t>
            </a:r>
            <a:r>
              <a:rPr lang="en-US" sz="1800" b="1" dirty="0" smtClean="0">
                <a:latin typeface="Arial" pitchFamily="34" charset="0"/>
                <a:cs typeface="Arial" pitchFamily="34" charset="0"/>
              </a:rPr>
              <a:t>(406829, 8) observation and variables respectively.</a:t>
            </a:r>
          </a:p>
          <a:p>
            <a:pPr marL="0" lvl="0" indent="0">
              <a:buNone/>
            </a:pPr>
            <a:endParaRPr lang="en-US" sz="1800" b="1" dirty="0" smtClean="0">
              <a:latin typeface="Arial" pitchFamily="34" charset="0"/>
              <a:cs typeface="Arial" pitchFamily="34" charset="0"/>
            </a:endParaRPr>
          </a:p>
          <a:p>
            <a:pPr marL="0" lvl="0" indent="0">
              <a:buNone/>
            </a:pPr>
            <a:r>
              <a:rPr lang="en-US" sz="1800" b="1" dirty="0" smtClean="0">
                <a:latin typeface="Arial" pitchFamily="34" charset="0"/>
                <a:ea typeface="Montserrat"/>
                <a:cs typeface="Arial" pitchFamily="34" charset="0"/>
                <a:sym typeface="Montserrat"/>
              </a:rPr>
              <a:t>I did see the overall data distribution and found few points as below:</a:t>
            </a:r>
          </a:p>
          <a:p>
            <a:r>
              <a:rPr lang="en-US" sz="1800" b="1" dirty="0" smtClean="0">
                <a:latin typeface="Arial" pitchFamily="34" charset="0"/>
                <a:cs typeface="Arial" pitchFamily="34" charset="0"/>
              </a:rPr>
              <a:t>In quantity we have values in negative and as well as in Unit Price.</a:t>
            </a:r>
          </a:p>
          <a:p>
            <a:r>
              <a:rPr lang="en-US" sz="1800" b="1" dirty="0" smtClean="0">
                <a:latin typeface="Arial" pitchFamily="34" charset="0"/>
                <a:cs typeface="Arial" pitchFamily="34" charset="0"/>
              </a:rPr>
              <a:t>Found Positively skewed</a:t>
            </a:r>
            <a:r>
              <a:rPr lang="en-US" sz="1800" b="1" dirty="0">
                <a:latin typeface="Arial" pitchFamily="34" charset="0"/>
                <a:cs typeface="Arial" pitchFamily="34" charset="0"/>
                <a:sym typeface="Montserrat"/>
              </a:rPr>
              <a:t> </a:t>
            </a:r>
            <a:r>
              <a:rPr lang="en-US" sz="1800" b="1" dirty="0" smtClean="0">
                <a:latin typeface="Arial" pitchFamily="34" charset="0"/>
                <a:cs typeface="Arial" pitchFamily="34" charset="0"/>
                <a:sym typeface="Montserrat"/>
              </a:rPr>
              <a:t>distribution of the dataset.</a:t>
            </a:r>
          </a:p>
          <a:p>
            <a:pPr>
              <a:buNone/>
            </a:pPr>
            <a:endParaRPr lang="en-US" sz="1600" b="1" dirty="0" smtClean="0"/>
          </a:p>
          <a:p>
            <a:pPr>
              <a:buNone/>
            </a:pPr>
            <a:endParaRPr lang="en-US" sz="1600" b="1" dirty="0" smtClean="0">
              <a:latin typeface="Arial" pitchFamily="34" charset="0"/>
              <a:cs typeface="Arial" pitchFamily="34" charset="0"/>
              <a:sym typeface="Montserrat"/>
            </a:endParaRPr>
          </a:p>
          <a:p>
            <a:pPr>
              <a:buNone/>
            </a:pPr>
            <a:endParaRPr lang="en-US" sz="1600" b="1" dirty="0" smtClean="0">
              <a:latin typeface="Arial" pitchFamily="34" charset="0"/>
              <a:cs typeface="Arial" pitchFamily="34" charset="0"/>
              <a:sym typeface="Montserrat"/>
            </a:endParaRPr>
          </a:p>
          <a:p>
            <a:pPr>
              <a:buNone/>
            </a:pPr>
            <a:endParaRPr lang="en-US" sz="1600" b="1" dirty="0" smtClean="0">
              <a:latin typeface="Arial" pitchFamily="34" charset="0"/>
              <a:cs typeface="Arial" pitchFamily="34" charset="0"/>
              <a:sym typeface="Montserrat"/>
            </a:endParaRPr>
          </a:p>
          <a:p>
            <a:pPr>
              <a:buNone/>
            </a:pPr>
            <a:endParaRPr lang="en-US" sz="1600" b="1" dirty="0" smtClean="0">
              <a:latin typeface="Arial" pitchFamily="34" charset="0"/>
              <a:cs typeface="Arial" pitchFamily="34" charset="0"/>
              <a:sym typeface="Montserrat"/>
            </a:endParaRPr>
          </a:p>
        </p:txBody>
      </p:sp>
      <p:pic>
        <p:nvPicPr>
          <p:cNvPr id="5"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title"/>
          </p:nvPr>
        </p:nvSpPr>
        <p:spPr>
          <a:xfrm>
            <a:off x="533400" y="152400"/>
            <a:ext cx="1625992" cy="533399"/>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chemeClr val="bg1"/>
                </a:solidFill>
                <a:latin typeface="Arial" pitchFamily="34" charset="0"/>
                <a:ea typeface="Montserrat"/>
                <a:cs typeface="Arial" pitchFamily="34" charset="0"/>
                <a:sym typeface="Montserrat"/>
              </a:rPr>
              <a:t>Content</a:t>
            </a:r>
            <a:endParaRPr sz="2000" b="1" dirty="0">
              <a:solidFill>
                <a:schemeClr val="bg1"/>
              </a:solidFill>
              <a:latin typeface="Arial" pitchFamily="34" charset="0"/>
              <a:ea typeface="Montserrat"/>
              <a:cs typeface="Arial" pitchFamily="34" charset="0"/>
              <a:sym typeface="Montserrat"/>
            </a:endParaRPr>
          </a:p>
        </p:txBody>
      </p:sp>
      <p:sp>
        <p:nvSpPr>
          <p:cNvPr id="60" name="Google Shape;60;p14"/>
          <p:cNvSpPr txBox="1">
            <a:spLocks noGrp="1"/>
          </p:cNvSpPr>
          <p:nvPr>
            <p:ph type="body" idx="1"/>
          </p:nvPr>
        </p:nvSpPr>
        <p:spPr>
          <a:xfrm>
            <a:off x="152400" y="914400"/>
            <a:ext cx="8839200" cy="56388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Blip>
                <a:blip r:embed="rId3"/>
              </a:buBlip>
            </a:pPr>
            <a:r>
              <a:rPr lang="en-GB" sz="1800" b="1" dirty="0" smtClean="0">
                <a:solidFill>
                  <a:schemeClr val="tx1"/>
                </a:solidFill>
                <a:latin typeface="Arial" pitchFamily="34" charset="0"/>
                <a:ea typeface="Montserrat"/>
                <a:cs typeface="Arial" pitchFamily="34" charset="0"/>
                <a:sym typeface="Montserrat"/>
              </a:rPr>
              <a:t>Problem Statement.</a:t>
            </a:r>
            <a:endParaRPr lang="en-GB" sz="1800" b="1" dirty="0">
              <a:solidFill>
                <a:schemeClr val="tx1"/>
              </a:solidFill>
              <a:latin typeface="Arial" pitchFamily="34" charset="0"/>
              <a:ea typeface="Montserrat"/>
              <a:cs typeface="Arial" pitchFamily="34" charset="0"/>
              <a:sym typeface="Montserrat"/>
            </a:endParaRPr>
          </a:p>
          <a:p>
            <a:pPr marL="457200" lvl="0" indent="-330200" algn="l" rtl="0">
              <a:spcBef>
                <a:spcPts val="0"/>
              </a:spcBef>
              <a:spcAft>
                <a:spcPts val="0"/>
              </a:spcAft>
              <a:buClr>
                <a:schemeClr val="lt1"/>
              </a:buClr>
              <a:buSzPts val="1600"/>
              <a:buBlip>
                <a:blip r:embed="rId3"/>
              </a:buBlip>
            </a:pPr>
            <a:r>
              <a:rPr lang="en-GB" sz="1800" b="1" dirty="0" smtClean="0">
                <a:solidFill>
                  <a:schemeClr val="tx1"/>
                </a:solidFill>
                <a:latin typeface="Arial" pitchFamily="34" charset="0"/>
                <a:ea typeface="Montserrat"/>
                <a:cs typeface="Arial" pitchFamily="34" charset="0"/>
                <a:sym typeface="Montserrat"/>
              </a:rPr>
              <a:t>Attribute description.</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Customer segmentation-Project steps.</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Modeling  and finding Optimal K.</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Top 5 Countries based on most Numbers of Customers.</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Top 5 Countries based on least numbers of customers.</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Bottom 5 and top 5 products based on selling.</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Month wise analysis for Customers purchases.</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Day wise analysis for Customers purchases.</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Hours and time Zone for Customers Purchases.</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Use of Models.</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Models With distinct approaches.</a:t>
            </a:r>
          </a:p>
          <a:p>
            <a:pPr lvl="0" indent="-330200">
              <a:buClr>
                <a:schemeClr val="lt1"/>
              </a:buClr>
              <a:buSzPts val="1600"/>
              <a:buBlip>
                <a:blip r:embed="rId3"/>
              </a:buBlip>
            </a:pPr>
            <a:r>
              <a:rPr lang="en-US" sz="1800" b="1" dirty="0" smtClean="0">
                <a:solidFill>
                  <a:schemeClr val="tx1"/>
                </a:solidFill>
                <a:latin typeface="Arial" pitchFamily="34" charset="0"/>
                <a:cs typeface="Arial" pitchFamily="34" charset="0"/>
              </a:rPr>
              <a:t>Model Summary for Optimal clusters output.</a:t>
            </a:r>
          </a:p>
          <a:p>
            <a:pPr marL="457200" lvl="0" indent="-330200" algn="l" rtl="0">
              <a:spcBef>
                <a:spcPts val="0"/>
              </a:spcBef>
              <a:spcAft>
                <a:spcPts val="0"/>
              </a:spcAft>
              <a:buClr>
                <a:schemeClr val="lt1"/>
              </a:buClr>
              <a:buSzPts val="1600"/>
              <a:buBlip>
                <a:blip r:embed="rId3"/>
              </a:buBlip>
            </a:pPr>
            <a:r>
              <a:rPr lang="en-US" sz="1800" b="1" dirty="0" smtClean="0">
                <a:solidFill>
                  <a:schemeClr val="tx1"/>
                </a:solidFill>
                <a:latin typeface="Arial" pitchFamily="34" charset="0"/>
                <a:cs typeface="Arial" pitchFamily="34" charset="0"/>
              </a:rPr>
              <a:t>Conclusions.</a:t>
            </a:r>
          </a:p>
          <a:p>
            <a:pPr marL="457200" lvl="0" indent="-330200" algn="l" rtl="0">
              <a:spcBef>
                <a:spcPts val="0"/>
              </a:spcBef>
              <a:spcAft>
                <a:spcPts val="0"/>
              </a:spcAft>
              <a:buClr>
                <a:schemeClr val="lt1"/>
              </a:buClr>
              <a:buSzPts val="1600"/>
              <a:buBlip>
                <a:blip r:embed="rId3"/>
              </a:buBlip>
            </a:pPr>
            <a:r>
              <a:rPr lang="en-US" sz="1800" b="1" dirty="0" smtClean="0">
                <a:solidFill>
                  <a:schemeClr val="tx1"/>
                </a:solidFill>
                <a:latin typeface="Arial" pitchFamily="34" charset="0"/>
                <a:cs typeface="Arial" pitchFamily="34" charset="0"/>
              </a:rPr>
              <a:t>Challenges.</a:t>
            </a:r>
          </a:p>
          <a:p>
            <a:pPr lvl="0" indent="-330200">
              <a:buClr>
                <a:schemeClr val="lt1"/>
              </a:buClr>
              <a:buSzPts val="1600"/>
              <a:buNone/>
            </a:pPr>
            <a:endParaRPr sz="1600" b="1" dirty="0">
              <a:solidFill>
                <a:schemeClr val="tx1"/>
              </a:solidFill>
              <a:latin typeface="+mn-lt"/>
              <a:ea typeface="Montserrat"/>
              <a:cs typeface="Microsoft Sans Serif" pitchFamily="34" charset="0"/>
              <a:sym typeface="Montserrat"/>
            </a:endParaRPr>
          </a:p>
        </p:txBody>
      </p:sp>
      <p:pic>
        <p:nvPicPr>
          <p:cNvPr id="5" name="Picture 6" descr="C:\Users\Sunny.Kumar\Desktop\customer segmentattion_pic.jpg"/>
          <p:cNvPicPr>
            <a:picLocks noChangeAspect="1" noChangeArrowheads="1"/>
          </p:cNvPicPr>
          <p:nvPr/>
        </p:nvPicPr>
        <p:blipFill>
          <a:blip r:embed="rId4"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8600"/>
            <a:ext cx="3193500" cy="609600"/>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Conclusions _continued</a:t>
            </a:r>
            <a:endParaRPr lang="en-US" sz="2000" b="1" dirty="0">
              <a:solidFill>
                <a:schemeClr val="bg1"/>
              </a:solidFill>
              <a:latin typeface="Arial" pitchFamily="34" charset="0"/>
              <a:cs typeface="Arial" pitchFamily="34" charset="0"/>
            </a:endParaRPr>
          </a:p>
        </p:txBody>
      </p:sp>
      <p:sp>
        <p:nvSpPr>
          <p:cNvPr id="3" name="Text Placeholder 2"/>
          <p:cNvSpPr>
            <a:spLocks noGrp="1"/>
          </p:cNvSpPr>
          <p:nvPr>
            <p:ph type="body" idx="1"/>
          </p:nvPr>
        </p:nvSpPr>
        <p:spPr>
          <a:xfrm>
            <a:off x="228600" y="990600"/>
            <a:ext cx="8603700" cy="5715000"/>
          </a:xfrm>
        </p:spPr>
        <p:style>
          <a:lnRef idx="0">
            <a:schemeClr val="accent1"/>
          </a:lnRef>
          <a:fillRef idx="3">
            <a:schemeClr val="accent1"/>
          </a:fillRef>
          <a:effectRef idx="3">
            <a:schemeClr val="accent1"/>
          </a:effectRef>
          <a:fontRef idx="minor">
            <a:schemeClr val="lt1"/>
          </a:fontRef>
        </p:style>
        <p:txBody>
          <a:bodyPr/>
          <a:lstStyle/>
          <a:p>
            <a:pPr>
              <a:buNone/>
            </a:pPr>
            <a:endParaRPr lang="en-US" sz="1800" b="1" dirty="0" smtClean="0">
              <a:latin typeface="Arial" pitchFamily="34" charset="0"/>
              <a:cs typeface="Arial" pitchFamily="34" charset="0"/>
              <a:sym typeface="Montserrat"/>
            </a:endParaRPr>
          </a:p>
          <a:p>
            <a:r>
              <a:rPr lang="en-US" sz="1800" b="1" dirty="0" smtClean="0">
                <a:latin typeface="Arial" pitchFamily="34" charset="0"/>
                <a:cs typeface="Arial" pitchFamily="34" charset="0"/>
                <a:sym typeface="Montserrat"/>
              </a:rPr>
              <a:t>Once I started exploring further country wise, monthly basis, day basis and hourly basis and as per time zone my findings were below:</a:t>
            </a:r>
          </a:p>
          <a:p>
            <a:r>
              <a:rPr lang="en-US" sz="1800" b="1" dirty="0" smtClean="0">
                <a:latin typeface="Arial" pitchFamily="34" charset="0"/>
                <a:cs typeface="Arial" pitchFamily="34" charset="0"/>
                <a:sym typeface="Montserrat"/>
              </a:rPr>
              <a:t>Countries with  top customers are:</a:t>
            </a:r>
            <a:r>
              <a:rPr lang="en-US" sz="1800" b="1" dirty="0" smtClean="0">
                <a:latin typeface="Arial" pitchFamily="34" charset="0"/>
                <a:cs typeface="Arial" pitchFamily="34" charset="0"/>
              </a:rPr>
              <a:t> United Kingdom ,Germany ,France ,EIRE and Spain.</a:t>
            </a:r>
          </a:p>
          <a:p>
            <a:r>
              <a:rPr lang="en-US" sz="1800" b="1" dirty="0" smtClean="0">
                <a:latin typeface="Arial" pitchFamily="34" charset="0"/>
                <a:cs typeface="Arial" pitchFamily="34" charset="0"/>
              </a:rPr>
              <a:t>Most numbers of customers have purchased in the months of November ,October, December and September.</a:t>
            </a:r>
          </a:p>
          <a:p>
            <a:r>
              <a:rPr lang="en-US" sz="1800" b="1" dirty="0" smtClean="0">
                <a:latin typeface="Arial" pitchFamily="34" charset="0"/>
                <a:cs typeface="Arial" pitchFamily="34" charset="0"/>
              </a:rPr>
              <a:t>Most of the customers have purchased the items in Thursday ,Wednesday and Tuesday.</a:t>
            </a:r>
          </a:p>
          <a:p>
            <a:r>
              <a:rPr lang="en-US" sz="1800" b="1" dirty="0" smtClean="0">
                <a:latin typeface="Arial" pitchFamily="34" charset="0"/>
                <a:cs typeface="Arial" pitchFamily="34" charset="0"/>
              </a:rPr>
              <a:t>I have seen that  afternoon timings are popular for the purchasing items.</a:t>
            </a:r>
          </a:p>
          <a:p>
            <a:r>
              <a:rPr lang="en-US" sz="1800" b="1" dirty="0" smtClean="0">
                <a:latin typeface="Arial" pitchFamily="34" charset="0"/>
                <a:cs typeface="Arial" pitchFamily="34" charset="0"/>
              </a:rPr>
              <a:t>Especially 11-12-13-14-15 gave the more numbers of customer purchasing.</a:t>
            </a:r>
          </a:p>
          <a:p>
            <a:r>
              <a:rPr lang="en-US" sz="1800" b="1" dirty="0" smtClean="0">
                <a:latin typeface="Arial" pitchFamily="34" charset="0"/>
                <a:cs typeface="Arial" pitchFamily="34" charset="0"/>
              </a:rPr>
              <a:t>Once I have seen the data and for its major minor trends, I then started with modeling techniques which are below:</a:t>
            </a:r>
          </a:p>
          <a:p>
            <a:pPr>
              <a:buNone/>
            </a:pPr>
            <a:endParaRPr lang="en-US" sz="1800" b="1" dirty="0" smtClean="0">
              <a:latin typeface="Arial" pitchFamily="34" charset="0"/>
              <a:cs typeface="Arial" pitchFamily="34" charset="0"/>
            </a:endParaRPr>
          </a:p>
          <a:p>
            <a:r>
              <a:rPr lang="en-US" sz="1800" b="1" dirty="0" smtClean="0">
                <a:latin typeface="Arial" pitchFamily="34" charset="0"/>
                <a:cs typeface="Arial" pitchFamily="34" charset="0"/>
              </a:rPr>
              <a:t>Used RFM model for to find out the valuable customers based on Recency, Frequency and Monetary values. </a:t>
            </a:r>
          </a:p>
          <a:p>
            <a:pPr marL="0" indent="0">
              <a:buNone/>
            </a:pPr>
            <a:endParaRPr lang="en-US" sz="1800" b="1" dirty="0">
              <a:latin typeface="Arial" pitchFamily="34" charset="0"/>
              <a:cs typeface="Arial" pitchFamily="34" charset="0"/>
            </a:endParaRPr>
          </a:p>
        </p:txBody>
      </p:sp>
      <p:pic>
        <p:nvPicPr>
          <p:cNvPr id="5" name="Picture 6" descr="C:\Users\Sunny.Kumar\Desktop\customer segmentattion_pic.jpg"/>
          <p:cNvPicPr>
            <a:picLocks noChangeAspect="1" noChangeArrowheads="1"/>
          </p:cNvPicPr>
          <p:nvPr/>
        </p:nvPicPr>
        <p:blipFill>
          <a:blip r:embed="rId2"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8600"/>
            <a:ext cx="3117300" cy="685800"/>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Conclusion _continued</a:t>
            </a:r>
            <a:endParaRPr lang="en-US" sz="2000" b="1" dirty="0">
              <a:solidFill>
                <a:schemeClr val="bg1"/>
              </a:solidFill>
              <a:latin typeface="Arial" pitchFamily="34" charset="0"/>
              <a:cs typeface="Arial" pitchFamily="34" charset="0"/>
            </a:endParaRPr>
          </a:p>
        </p:txBody>
      </p:sp>
      <p:sp>
        <p:nvSpPr>
          <p:cNvPr id="3" name="Text Placeholder 2"/>
          <p:cNvSpPr>
            <a:spLocks noGrp="1"/>
          </p:cNvSpPr>
          <p:nvPr>
            <p:ph type="body" idx="1"/>
          </p:nvPr>
        </p:nvSpPr>
        <p:spPr>
          <a:xfrm>
            <a:off x="228600" y="990600"/>
            <a:ext cx="8603700" cy="5638800"/>
          </a:xfrm>
        </p:spPr>
        <p:style>
          <a:lnRef idx="0">
            <a:schemeClr val="accent1"/>
          </a:lnRef>
          <a:fillRef idx="3">
            <a:schemeClr val="accent1"/>
          </a:fillRef>
          <a:effectRef idx="3">
            <a:schemeClr val="accent1"/>
          </a:effectRef>
          <a:fontRef idx="minor">
            <a:schemeClr val="lt1"/>
          </a:fontRef>
        </p:style>
        <p:txBody>
          <a:bodyPr/>
          <a:lstStyle/>
          <a:p>
            <a:r>
              <a:rPr lang="en-US" sz="1800" b="1" dirty="0" smtClean="0">
                <a:latin typeface="Arial" pitchFamily="34" charset="0"/>
                <a:cs typeface="Arial" pitchFamily="34" charset="0"/>
              </a:rPr>
              <a:t> While using this model I have seen few points that there were customers which were having more Recency and more Monetary, more Recency and less monetary. </a:t>
            </a:r>
          </a:p>
          <a:p>
            <a:r>
              <a:rPr lang="en-US" sz="1800" b="1" dirty="0" smtClean="0">
                <a:latin typeface="Arial" pitchFamily="34" charset="0"/>
                <a:cs typeface="Arial" pitchFamily="34" charset="0"/>
              </a:rPr>
              <a:t>Similarly, like for these combinations I have checked for each </a:t>
            </a:r>
            <a:r>
              <a:rPr lang="en-US" sz="1800" b="1" dirty="0" smtClean="0">
                <a:latin typeface="Arial" pitchFamily="34" charset="0"/>
                <a:cs typeface="Arial" pitchFamily="34" charset="0"/>
              </a:rPr>
              <a:t>customer </a:t>
            </a:r>
            <a:r>
              <a:rPr lang="en-US" sz="1800" b="1" dirty="0" smtClean="0">
                <a:latin typeface="Arial" pitchFamily="34" charset="0"/>
                <a:cs typeface="Arial" pitchFamily="34" charset="0"/>
              </a:rPr>
              <a:t>and found the best set of customers after setting the threshold to 5 and 8 respectively given 1263 customers and 2587 customers with threshold of setting to 8.</a:t>
            </a:r>
          </a:p>
          <a:p>
            <a:r>
              <a:rPr lang="en-US" sz="1800" b="1" dirty="0" smtClean="0">
                <a:latin typeface="Arial" pitchFamily="34" charset="0"/>
                <a:cs typeface="Arial" pitchFamily="34" charset="0"/>
              </a:rPr>
              <a:t>I then started with K-mean clustering to cluster the same set of customers and tried with 2 features and 3 features which were (RFM) Recency, Frequency and Monetary.</a:t>
            </a:r>
          </a:p>
          <a:p>
            <a:r>
              <a:rPr lang="en-US" sz="1800" b="1" dirty="0" smtClean="0">
                <a:latin typeface="Arial" pitchFamily="34" charset="0"/>
                <a:cs typeface="Arial" pitchFamily="34" charset="0"/>
              </a:rPr>
              <a:t>I checked the cluster formation with the help of Silhouette score and elbow method and DBSCAN.</a:t>
            </a:r>
          </a:p>
          <a:p>
            <a:r>
              <a:rPr lang="en-US" sz="1800" b="1" dirty="0" smtClean="0">
                <a:latin typeface="Arial" pitchFamily="34" charset="0"/>
                <a:cs typeface="Arial" pitchFamily="34" charset="0"/>
              </a:rPr>
              <a:t>I found DBSCAN performing good to find out the optimal clusters whereas K-mean clustering is not proven that well with elbow method and silhouette scores. After using all methods I have seen that most of the time optimal numbers of </a:t>
            </a:r>
            <a:r>
              <a:rPr lang="en-US" sz="1800" b="1" dirty="0" smtClean="0">
                <a:latin typeface="Arial" pitchFamily="34" charset="0"/>
                <a:cs typeface="Arial" pitchFamily="34" charset="0"/>
              </a:rPr>
              <a:t>clusters </a:t>
            </a:r>
            <a:r>
              <a:rPr lang="en-US" sz="1800" b="1" dirty="0" smtClean="0">
                <a:latin typeface="Arial" pitchFamily="34" charset="0"/>
                <a:cs typeface="Arial" pitchFamily="34" charset="0"/>
              </a:rPr>
              <a:t>were 2.</a:t>
            </a:r>
          </a:p>
          <a:p>
            <a:pPr marL="0" indent="0">
              <a:buNone/>
            </a:pPr>
            <a:endParaRPr lang="en-US" sz="1800" b="1" dirty="0">
              <a:latin typeface="Arial" pitchFamily="34" charset="0"/>
              <a:cs typeface="Arial" pitchFamily="34" charset="0"/>
            </a:endParaRPr>
          </a:p>
        </p:txBody>
      </p:sp>
      <p:pic>
        <p:nvPicPr>
          <p:cNvPr id="5" name="Picture 6" descr="C:\Users\Sunny.Kumar\Desktop\customer segmentattion_pic.jpg"/>
          <p:cNvPicPr>
            <a:picLocks noChangeAspect="1" noChangeArrowheads="1"/>
          </p:cNvPicPr>
          <p:nvPr/>
        </p:nvPicPr>
        <p:blipFill>
          <a:blip r:embed="rId2"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821900" cy="609600"/>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Challenges</a:t>
            </a:r>
            <a:endParaRPr lang="en-US" sz="2000" b="1" dirty="0">
              <a:solidFill>
                <a:schemeClr val="bg1"/>
              </a:solidFill>
              <a:latin typeface="Arial" pitchFamily="34" charset="0"/>
              <a:cs typeface="Arial" pitchFamily="34" charset="0"/>
            </a:endParaRPr>
          </a:p>
        </p:txBody>
      </p:sp>
      <p:sp>
        <p:nvSpPr>
          <p:cNvPr id="3" name="Text Placeholder 2"/>
          <p:cNvSpPr>
            <a:spLocks noGrp="1"/>
          </p:cNvSpPr>
          <p:nvPr>
            <p:ph type="body" idx="1"/>
          </p:nvPr>
        </p:nvSpPr>
        <p:spPr>
          <a:xfrm>
            <a:off x="228600" y="1219200"/>
            <a:ext cx="8603700" cy="5334000"/>
          </a:xfrm>
        </p:spPr>
        <p:style>
          <a:lnRef idx="0">
            <a:schemeClr val="accent1"/>
          </a:lnRef>
          <a:fillRef idx="3">
            <a:schemeClr val="accent1"/>
          </a:fillRef>
          <a:effectRef idx="3">
            <a:schemeClr val="accent1"/>
          </a:effectRef>
          <a:fontRef idx="minor">
            <a:schemeClr val="lt1"/>
          </a:fontRef>
        </p:style>
        <p:txBody>
          <a:bodyPr/>
          <a:lstStyle/>
          <a:p>
            <a:pPr marL="0" indent="0">
              <a:buNone/>
            </a:pPr>
            <a:r>
              <a:rPr lang="en-US" sz="1800" b="1" dirty="0" smtClean="0">
                <a:latin typeface="Arial" pitchFamily="34" charset="0"/>
                <a:cs typeface="Arial" pitchFamily="34" charset="0"/>
              </a:rPr>
              <a:t>The major challenges I have faced in this project are mentioned Below:</a:t>
            </a:r>
          </a:p>
          <a:p>
            <a:pPr marL="0" indent="0">
              <a:buNone/>
            </a:pPr>
            <a:endParaRPr lang="en-US" sz="1800" b="1" dirty="0" smtClean="0">
              <a:latin typeface="Arial" pitchFamily="34" charset="0"/>
              <a:cs typeface="Arial" pitchFamily="34" charset="0"/>
            </a:endParaRPr>
          </a:p>
          <a:p>
            <a:pPr marL="0" indent="0">
              <a:buNone/>
            </a:pPr>
            <a:r>
              <a:rPr lang="en-US" sz="1800" b="1" dirty="0" smtClean="0">
                <a:latin typeface="Arial" pitchFamily="34" charset="0"/>
                <a:cs typeface="Arial" pitchFamily="34" charset="0"/>
              </a:rPr>
              <a:t>Null handling for Description column and Customer ID.</a:t>
            </a:r>
          </a:p>
          <a:p>
            <a:pPr marL="0" indent="0">
              <a:buNone/>
            </a:pPr>
            <a:r>
              <a:rPr lang="en-US" sz="1800" b="1" dirty="0" smtClean="0">
                <a:latin typeface="Arial" pitchFamily="34" charset="0"/>
                <a:cs typeface="Arial" pitchFamily="34" charset="0"/>
              </a:rPr>
              <a:t>Looking for few values which were negative like in Total Price.</a:t>
            </a:r>
          </a:p>
          <a:p>
            <a:pPr marL="0" indent="0">
              <a:buNone/>
            </a:pPr>
            <a:r>
              <a:rPr lang="en-US" sz="1800" b="1" dirty="0" smtClean="0">
                <a:latin typeface="Arial" pitchFamily="34" charset="0"/>
                <a:cs typeface="Arial" pitchFamily="34" charset="0"/>
              </a:rPr>
              <a:t>Applying Log transformation would be right or not.</a:t>
            </a:r>
          </a:p>
          <a:p>
            <a:pPr marL="0" indent="0">
              <a:buNone/>
            </a:pPr>
            <a:r>
              <a:rPr lang="en-US" sz="1800" b="1" dirty="0" smtClean="0">
                <a:latin typeface="Arial" pitchFamily="34" charset="0"/>
                <a:cs typeface="Arial" pitchFamily="34" charset="0"/>
              </a:rPr>
              <a:t>Handling skewed dataset.</a:t>
            </a:r>
          </a:p>
          <a:p>
            <a:pPr marL="0" indent="0">
              <a:buNone/>
            </a:pPr>
            <a:r>
              <a:rPr lang="en-US" sz="1800" b="1" dirty="0" smtClean="0">
                <a:latin typeface="Arial" pitchFamily="34" charset="0"/>
                <a:cs typeface="Arial" pitchFamily="34" charset="0"/>
              </a:rPr>
              <a:t>Binning of quintile for the customers based on 1,2,3,4 score.</a:t>
            </a:r>
          </a:p>
          <a:p>
            <a:pPr marL="0" indent="0">
              <a:buNone/>
            </a:pPr>
            <a:r>
              <a:rPr lang="en-US" sz="1800" b="1" dirty="0" smtClean="0">
                <a:latin typeface="Arial" pitchFamily="34" charset="0"/>
                <a:cs typeface="Arial" pitchFamily="34" charset="0"/>
              </a:rPr>
              <a:t>Getting Silhouette score for every sample.</a:t>
            </a:r>
          </a:p>
          <a:p>
            <a:pPr marL="0" indent="0">
              <a:buNone/>
            </a:pPr>
            <a:r>
              <a:rPr lang="en-US" sz="1800" b="1" dirty="0" smtClean="0">
                <a:latin typeface="Arial" pitchFamily="34" charset="0"/>
                <a:cs typeface="Arial" pitchFamily="34" charset="0"/>
              </a:rPr>
              <a:t>Finding optimal “K”.</a:t>
            </a:r>
          </a:p>
          <a:p>
            <a:pPr marL="0" indent="0">
              <a:buNone/>
            </a:pPr>
            <a:endParaRPr lang="en-US" sz="1800" b="1" dirty="0">
              <a:latin typeface="Arial" pitchFamily="34" charset="0"/>
              <a:cs typeface="Arial" pitchFamily="34" charset="0"/>
            </a:endParaRPr>
          </a:p>
        </p:txBody>
      </p:sp>
      <p:pic>
        <p:nvPicPr>
          <p:cNvPr id="5" name="Picture 6" descr="C:\Users\Sunny.Kumar\Desktop\customer segmentattion_pic.jpg"/>
          <p:cNvPicPr>
            <a:picLocks noChangeAspect="1" noChangeArrowheads="1"/>
          </p:cNvPicPr>
          <p:nvPr/>
        </p:nvPicPr>
        <p:blipFill>
          <a:blip r:embed="rId2"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458200" cy="6858000"/>
          </a:xfrm>
          <a:prstGeom prst="smileyFace">
            <a:avLst>
              <a:gd name="adj" fmla="val -2358"/>
            </a:avLst>
          </a:prstGeom>
        </p:spPr>
        <p:style>
          <a:lnRef idx="3">
            <a:schemeClr val="lt1"/>
          </a:lnRef>
          <a:fillRef idx="1">
            <a:schemeClr val="accent1"/>
          </a:fillRef>
          <a:effectRef idx="1">
            <a:schemeClr val="accent1"/>
          </a:effectRef>
          <a:fontRef idx="minor">
            <a:schemeClr val="lt1"/>
          </a:fontRef>
        </p:style>
        <p:txBody>
          <a:bodyPr/>
          <a:lstStyle/>
          <a:p>
            <a:r>
              <a:rPr lang="en-US"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
            </a:r>
            <a:br>
              <a:rPr lang="en-US"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br>
            <a:r>
              <a:rPr lang="en-US"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rPr>
              <a:t> </a:t>
            </a:r>
            <a:r>
              <a:rPr lang="en-US" sz="8000" b="1" dirty="0" smtClean="0">
                <a:ln w="18415" cmpd="sng">
                  <a:solidFill>
                    <a:srgbClr val="FFFFFF"/>
                  </a:solidFill>
                  <a:prstDash val="solid"/>
                </a:ln>
                <a:solidFill>
                  <a:schemeClr val="accent5">
                    <a:lumMod val="50000"/>
                  </a:schemeClr>
                </a:solidFill>
                <a:latin typeface="Arial" pitchFamily="34" charset="0"/>
                <a:cs typeface="Arial" pitchFamily="34" charset="0"/>
              </a:rPr>
              <a:t>Thank you!</a:t>
            </a:r>
            <a:endParaRPr lang="en-US" sz="8000" b="1" dirty="0">
              <a:ln w="18415" cmpd="sng">
                <a:solidFill>
                  <a:srgbClr val="FFFFFF"/>
                </a:solidFill>
                <a:prstDash val="solid"/>
              </a:ln>
              <a:solidFill>
                <a:schemeClr val="accent5">
                  <a:lumMod val="50000"/>
                </a:schemeClr>
              </a:solidFill>
              <a:latin typeface="Arial" pitchFamily="34" charset="0"/>
              <a:cs typeface="Arial" pitchFamily="34" charset="0"/>
            </a:endParaRPr>
          </a:p>
        </p:txBody>
      </p:sp>
      <p:pic>
        <p:nvPicPr>
          <p:cNvPr id="5" name="Picture 6" descr="C:\Users\Sunny.Kumar\Desktop\customer segmentattion_pic.jpg"/>
          <p:cNvPicPr>
            <a:picLocks noChangeAspect="1" noChangeArrowheads="1"/>
          </p:cNvPicPr>
          <p:nvPr/>
        </p:nvPicPr>
        <p:blipFill>
          <a:blip r:embed="rId2"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304800"/>
            <a:ext cx="2812500" cy="6858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GB" sz="2000" b="1" dirty="0">
                <a:solidFill>
                  <a:schemeClr val="bg1"/>
                </a:solidFill>
                <a:latin typeface="Arial" pitchFamily="34" charset="0"/>
                <a:ea typeface="Montserrat"/>
                <a:cs typeface="Arial" pitchFamily="34" charset="0"/>
                <a:sym typeface="Montserrat"/>
              </a:rPr>
              <a:t>Problem Statement</a:t>
            </a:r>
            <a:endParaRPr sz="2000" b="1" dirty="0">
              <a:solidFill>
                <a:schemeClr val="bg1"/>
              </a:solidFill>
              <a:latin typeface="Arial" pitchFamily="34" charset="0"/>
              <a:ea typeface="Montserrat"/>
              <a:cs typeface="Arial" pitchFamily="34" charset="0"/>
              <a:sym typeface="Montserrat"/>
            </a:endParaRPr>
          </a:p>
        </p:txBody>
      </p:sp>
      <p:pic>
        <p:nvPicPr>
          <p:cNvPr id="7"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
        <p:nvSpPr>
          <p:cNvPr id="8" name="Flowchart: Sequential Access Storage 7"/>
          <p:cNvSpPr/>
          <p:nvPr/>
        </p:nvSpPr>
        <p:spPr>
          <a:xfrm>
            <a:off x="152400" y="1219200"/>
            <a:ext cx="8686800" cy="5257800"/>
          </a:xfrm>
          <a:prstGeom prst="flowChartMagneticTap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b="1" dirty="0" smtClean="0">
                <a:solidFill>
                  <a:schemeClr val="tx1"/>
                </a:solidFill>
                <a:latin typeface="Arial" pitchFamily="34" charset="0"/>
                <a:cs typeface="Arial" pitchFamily="34" charset="0"/>
              </a:rPr>
              <a:t>In this project, your task is to identify major customer segments on a transactional data set which contains all the transactions occurring between 01/12/2010 and 09/12/2011 for a UK-based and registered non-store online retail. The company mainly sells unique all-occasion gifts. Many customers of the company are wholesalers.</a:t>
            </a:r>
          </a:p>
          <a:p>
            <a:pPr algn="ct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228600"/>
            <a:ext cx="2812500" cy="6096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marL="0" lvl="0" indent="0" algn="l" rtl="0">
              <a:spcBef>
                <a:spcPts val="0"/>
              </a:spcBef>
              <a:spcAft>
                <a:spcPts val="0"/>
              </a:spcAft>
              <a:buNone/>
            </a:pPr>
            <a:r>
              <a:rPr lang="en-GB" sz="2000" b="1" dirty="0" smtClean="0">
                <a:solidFill>
                  <a:schemeClr val="bg1"/>
                </a:solidFill>
                <a:latin typeface="Arial" pitchFamily="34" charset="0"/>
                <a:ea typeface="Montserrat"/>
                <a:cs typeface="Arial" pitchFamily="34" charset="0"/>
                <a:sym typeface="Montserrat"/>
              </a:rPr>
              <a:t>Attribute description</a:t>
            </a:r>
            <a:endParaRPr sz="2000" b="1" dirty="0">
              <a:solidFill>
                <a:schemeClr val="bg1"/>
              </a:solidFill>
              <a:latin typeface="Arial" pitchFamily="34" charset="0"/>
              <a:ea typeface="Montserrat"/>
              <a:cs typeface="Arial" pitchFamily="34" charset="0"/>
              <a:sym typeface="Montserrat"/>
            </a:endParaRPr>
          </a:p>
        </p:txBody>
      </p:sp>
      <p:pic>
        <p:nvPicPr>
          <p:cNvPr id="7"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
        <p:nvSpPr>
          <p:cNvPr id="5" name="Round Diagonal Corner Rectangle 4"/>
          <p:cNvSpPr/>
          <p:nvPr/>
        </p:nvSpPr>
        <p:spPr>
          <a:xfrm>
            <a:off x="228600" y="1143000"/>
            <a:ext cx="8610600" cy="5486400"/>
          </a:xfrm>
          <a:prstGeom prst="round2DiagRect">
            <a:avLst>
              <a:gd name="adj1" fmla="val 20096"/>
              <a:gd name="adj2" fmla="val 0"/>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a:solidFill>
                  <a:schemeClr val="bg1"/>
                </a:solidFill>
                <a:latin typeface="Arial" pitchFamily="34" charset="0"/>
                <a:cs typeface="Arial" pitchFamily="34" charset="0"/>
              </a:rPr>
              <a:t>Data Description </a:t>
            </a:r>
          </a:p>
          <a:p>
            <a:r>
              <a:rPr lang="en-US" b="1" dirty="0">
                <a:solidFill>
                  <a:schemeClr val="bg1"/>
                </a:solidFill>
                <a:latin typeface="Arial" pitchFamily="34" charset="0"/>
                <a:cs typeface="Arial" pitchFamily="34" charset="0"/>
              </a:rPr>
              <a:t>Attribute Information:</a:t>
            </a:r>
            <a:r>
              <a:rPr lang="en-US" b="1" dirty="0">
                <a:solidFill>
                  <a:srgbClr val="FFFF00"/>
                </a:solidFill>
                <a:latin typeface="Arial" pitchFamily="34" charset="0"/>
                <a:cs typeface="Arial" pitchFamily="34" charset="0"/>
              </a:rPr>
              <a:t> </a:t>
            </a:r>
          </a:p>
          <a:p>
            <a:r>
              <a:rPr lang="en-US" b="1" dirty="0" smtClean="0">
                <a:solidFill>
                  <a:schemeClr val="tx1"/>
                </a:solidFill>
                <a:latin typeface="Arial" pitchFamily="34" charset="0"/>
                <a:cs typeface="Arial" pitchFamily="34" charset="0"/>
              </a:rPr>
              <a:t>Invoice No: </a:t>
            </a:r>
            <a:r>
              <a:rPr lang="en-US" b="1" dirty="0">
                <a:solidFill>
                  <a:schemeClr val="tx1"/>
                </a:solidFill>
                <a:latin typeface="Arial" pitchFamily="34" charset="0"/>
                <a:cs typeface="Arial" pitchFamily="34" charset="0"/>
              </a:rPr>
              <a:t>Invoice number. Nominal, a 6-digit integral number uniquely assigned to each transaction. If this code starts with letter 'c', it indicates a cancellation.</a:t>
            </a:r>
          </a:p>
          <a:p>
            <a:r>
              <a:rPr lang="en-US" b="1" dirty="0" smtClean="0">
                <a:solidFill>
                  <a:schemeClr val="tx1"/>
                </a:solidFill>
                <a:latin typeface="Arial" pitchFamily="34" charset="0"/>
                <a:cs typeface="Arial" pitchFamily="34" charset="0"/>
              </a:rPr>
              <a:t>Stock Code: </a:t>
            </a:r>
            <a:r>
              <a:rPr lang="en-US" b="1" dirty="0">
                <a:solidFill>
                  <a:schemeClr val="tx1"/>
                </a:solidFill>
                <a:latin typeface="Arial" pitchFamily="34" charset="0"/>
                <a:cs typeface="Arial" pitchFamily="34" charset="0"/>
              </a:rPr>
              <a:t>Product (item) code. Nominal, a 5-digit integral number uniquely assigned to each distinct product.</a:t>
            </a:r>
          </a:p>
          <a:p>
            <a:r>
              <a:rPr lang="en-US" b="1" dirty="0">
                <a:solidFill>
                  <a:schemeClr val="tx1"/>
                </a:solidFill>
                <a:latin typeface="Arial" pitchFamily="34" charset="0"/>
                <a:cs typeface="Arial" pitchFamily="34" charset="0"/>
              </a:rPr>
              <a:t>Description: Product (item) name. </a:t>
            </a:r>
            <a:r>
              <a:rPr lang="en-US" b="1" dirty="0" smtClean="0">
                <a:solidFill>
                  <a:schemeClr val="tx1"/>
                </a:solidFill>
                <a:latin typeface="Arial" pitchFamily="34" charset="0"/>
                <a:cs typeface="Arial" pitchFamily="34" charset="0"/>
              </a:rPr>
              <a:t>Nominal.</a:t>
            </a:r>
            <a:endParaRPr lang="en-US" b="1" dirty="0">
              <a:solidFill>
                <a:schemeClr val="tx1"/>
              </a:solidFill>
              <a:latin typeface="Arial" pitchFamily="34" charset="0"/>
              <a:cs typeface="Arial" pitchFamily="34" charset="0"/>
            </a:endParaRPr>
          </a:p>
          <a:p>
            <a:r>
              <a:rPr lang="en-US" b="1" dirty="0">
                <a:solidFill>
                  <a:schemeClr val="tx1"/>
                </a:solidFill>
                <a:latin typeface="Arial" pitchFamily="34" charset="0"/>
                <a:cs typeface="Arial" pitchFamily="34" charset="0"/>
              </a:rPr>
              <a:t>Quantity: The quantities of each product (item) per transaction. Numeric.</a:t>
            </a:r>
          </a:p>
          <a:p>
            <a:r>
              <a:rPr lang="en-US" b="1" dirty="0" smtClean="0">
                <a:solidFill>
                  <a:schemeClr val="tx1"/>
                </a:solidFill>
                <a:latin typeface="Arial" pitchFamily="34" charset="0"/>
                <a:cs typeface="Arial" pitchFamily="34" charset="0"/>
              </a:rPr>
              <a:t>Invoice Date: Invoice </a:t>
            </a:r>
            <a:r>
              <a:rPr lang="en-US" b="1" dirty="0">
                <a:solidFill>
                  <a:schemeClr val="tx1"/>
                </a:solidFill>
                <a:latin typeface="Arial" pitchFamily="34" charset="0"/>
                <a:cs typeface="Arial" pitchFamily="34" charset="0"/>
              </a:rPr>
              <a:t>Date and time. Numeric, the day and time when each transaction was generated.</a:t>
            </a:r>
          </a:p>
          <a:p>
            <a:r>
              <a:rPr lang="en-US" b="1" dirty="0" smtClean="0">
                <a:solidFill>
                  <a:schemeClr val="tx1"/>
                </a:solidFill>
                <a:latin typeface="Arial" pitchFamily="34" charset="0"/>
                <a:cs typeface="Arial" pitchFamily="34" charset="0"/>
              </a:rPr>
              <a:t>Unit Price: </a:t>
            </a:r>
            <a:r>
              <a:rPr lang="en-US" b="1" dirty="0">
                <a:solidFill>
                  <a:schemeClr val="tx1"/>
                </a:solidFill>
                <a:latin typeface="Arial" pitchFamily="34" charset="0"/>
                <a:cs typeface="Arial" pitchFamily="34" charset="0"/>
              </a:rPr>
              <a:t>Unit price. Numeric, Product price per unit in sterling.</a:t>
            </a:r>
          </a:p>
          <a:p>
            <a:r>
              <a:rPr lang="en-US" b="1" dirty="0">
                <a:solidFill>
                  <a:schemeClr val="tx1"/>
                </a:solidFill>
                <a:latin typeface="Arial" pitchFamily="34" charset="0"/>
                <a:cs typeface="Arial" pitchFamily="34" charset="0"/>
              </a:rPr>
              <a:t>CustomerID: Customer number. Nominal, a 5-digit integral number uniquely assigned to each customer.</a:t>
            </a:r>
          </a:p>
          <a:p>
            <a:r>
              <a:rPr lang="en-US" b="1" dirty="0">
                <a:solidFill>
                  <a:schemeClr val="tx1"/>
                </a:solidFill>
                <a:latin typeface="Arial" pitchFamily="34" charset="0"/>
                <a:cs typeface="Arial" pitchFamily="34" charset="0"/>
              </a:rPr>
              <a:t>Country: Country name. Nominal, the name of the country where each customer resides.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152400"/>
            <a:ext cx="5022300" cy="533400"/>
          </a:xfrm>
          <a:prstGeom prst="rect">
            <a:avLst/>
          </a:prstGeom>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t" anchorCtr="0">
            <a:noAutofit/>
          </a:bodyPr>
          <a:lstStyle/>
          <a:p>
            <a:pPr lvl="0"/>
            <a:r>
              <a:rPr lang="en-US" sz="2000" b="1" dirty="0" smtClean="0">
                <a:solidFill>
                  <a:schemeClr val="bg1"/>
                </a:solidFill>
                <a:latin typeface="Arial" pitchFamily="34" charset="0"/>
                <a:cs typeface="Arial" pitchFamily="34" charset="0"/>
              </a:rPr>
              <a:t>Customer segmentation-Project steps</a:t>
            </a:r>
            <a:endParaRPr sz="2000" b="1" dirty="0">
              <a:solidFill>
                <a:schemeClr val="bg1"/>
              </a:solidFill>
              <a:latin typeface="Arial" pitchFamily="34" charset="0"/>
              <a:ea typeface="Montserrat"/>
              <a:cs typeface="Arial" pitchFamily="34" charset="0"/>
              <a:sym typeface="Montserrat"/>
            </a:endParaRPr>
          </a:p>
        </p:txBody>
      </p:sp>
      <p:pic>
        <p:nvPicPr>
          <p:cNvPr id="7"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
        <p:nvSpPr>
          <p:cNvPr id="6" name="Oval 5"/>
          <p:cNvSpPr/>
          <p:nvPr/>
        </p:nvSpPr>
        <p:spPr>
          <a:xfrm>
            <a:off x="0" y="762000"/>
            <a:ext cx="3581400" cy="6096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smtClean="0">
                <a:latin typeface="Arial" pitchFamily="34" charset="0"/>
                <a:cs typeface="Arial" pitchFamily="34" charset="0"/>
              </a:rPr>
              <a:t>1 </a:t>
            </a:r>
            <a:r>
              <a:rPr lang="en-US" b="1" dirty="0" smtClean="0">
                <a:latin typeface="Arial" pitchFamily="34" charset="0"/>
                <a:cs typeface="Arial" pitchFamily="34" charset="0"/>
              </a:rPr>
              <a:t>Data-Preprocessing</a:t>
            </a:r>
          </a:p>
          <a:p>
            <a:r>
              <a:rPr lang="en-US" b="1" dirty="0" smtClean="0">
                <a:solidFill>
                  <a:schemeClr val="tx1"/>
                </a:solidFill>
                <a:latin typeface="Arial" pitchFamily="34" charset="0"/>
                <a:cs typeface="Arial" pitchFamily="34" charset="0"/>
              </a:rPr>
              <a:t>Data collection, data understanding and data Loading.</a:t>
            </a:r>
          </a:p>
          <a:p>
            <a:r>
              <a:rPr lang="en-US" b="1" dirty="0" smtClean="0">
                <a:solidFill>
                  <a:schemeClr val="tx1"/>
                </a:solidFill>
                <a:latin typeface="Arial" pitchFamily="34" charset="0"/>
                <a:cs typeface="Arial" pitchFamily="34" charset="0"/>
              </a:rPr>
              <a:t>Exploratory Data Analysis and data cleaning.</a:t>
            </a:r>
          </a:p>
          <a:p>
            <a:r>
              <a:rPr lang="en-US" b="1" dirty="0" smtClean="0">
                <a:solidFill>
                  <a:schemeClr val="tx1"/>
                </a:solidFill>
                <a:latin typeface="Arial" pitchFamily="34" charset="0"/>
                <a:cs typeface="Arial" pitchFamily="34" charset="0"/>
              </a:rPr>
              <a:t>Data wrangling and transformation.</a:t>
            </a:r>
          </a:p>
          <a:p>
            <a:r>
              <a:rPr lang="en-US" b="1" dirty="0" smtClean="0">
                <a:solidFill>
                  <a:schemeClr val="tx1"/>
                </a:solidFill>
                <a:latin typeface="Arial" pitchFamily="34" charset="0"/>
                <a:cs typeface="Arial" pitchFamily="34" charset="0"/>
              </a:rPr>
              <a:t>Feature engineering and feature extraction.</a:t>
            </a:r>
            <a:endParaRPr lang="en-US" dirty="0"/>
          </a:p>
        </p:txBody>
      </p:sp>
      <p:sp>
        <p:nvSpPr>
          <p:cNvPr id="9" name="Oval 8"/>
          <p:cNvSpPr/>
          <p:nvPr/>
        </p:nvSpPr>
        <p:spPr>
          <a:xfrm>
            <a:off x="3505200" y="2667000"/>
            <a:ext cx="2819400" cy="4191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smtClean="0">
                <a:latin typeface="Arial" pitchFamily="34" charset="0"/>
                <a:cs typeface="Arial" pitchFamily="34" charset="0"/>
              </a:rPr>
              <a:t>2 Data-Processing-Modeling</a:t>
            </a:r>
          </a:p>
          <a:p>
            <a:r>
              <a:rPr lang="en-US" b="1" dirty="0" smtClean="0">
                <a:solidFill>
                  <a:schemeClr val="tx1"/>
                </a:solidFill>
                <a:latin typeface="Arial" pitchFamily="34" charset="0"/>
                <a:cs typeface="Arial" pitchFamily="34" charset="0"/>
              </a:rPr>
              <a:t>RFM Model</a:t>
            </a:r>
          </a:p>
          <a:p>
            <a:r>
              <a:rPr lang="en-US" b="1" dirty="0" smtClean="0">
                <a:solidFill>
                  <a:schemeClr val="tx1"/>
                </a:solidFill>
                <a:latin typeface="Arial" pitchFamily="34" charset="0"/>
                <a:cs typeface="Arial" pitchFamily="34" charset="0"/>
              </a:rPr>
              <a:t>K-mean-clustering.</a:t>
            </a:r>
          </a:p>
          <a:p>
            <a:r>
              <a:rPr lang="en-US" b="1" dirty="0" smtClean="0">
                <a:solidFill>
                  <a:schemeClr val="tx1"/>
                </a:solidFill>
                <a:latin typeface="Arial" pitchFamily="34" charset="0"/>
                <a:cs typeface="Arial" pitchFamily="34" charset="0"/>
              </a:rPr>
              <a:t>Hierarchical clustering.</a:t>
            </a:r>
          </a:p>
          <a:p>
            <a:r>
              <a:rPr lang="en-US" b="1" dirty="0" smtClean="0">
                <a:solidFill>
                  <a:schemeClr val="tx1"/>
                </a:solidFill>
                <a:latin typeface="Arial" pitchFamily="34" charset="0"/>
                <a:cs typeface="Arial" pitchFamily="34" charset="0"/>
              </a:rPr>
              <a:t>DBSCAN.</a:t>
            </a:r>
            <a:endParaRPr lang="en-US" b="1" dirty="0">
              <a:solidFill>
                <a:schemeClr val="tx1"/>
              </a:solidFill>
              <a:latin typeface="Arial" pitchFamily="34" charset="0"/>
              <a:cs typeface="Arial" pitchFamily="34" charset="0"/>
            </a:endParaRPr>
          </a:p>
        </p:txBody>
      </p:sp>
      <p:sp>
        <p:nvSpPr>
          <p:cNvPr id="10" name="Oval 9"/>
          <p:cNvSpPr/>
          <p:nvPr/>
        </p:nvSpPr>
        <p:spPr>
          <a:xfrm>
            <a:off x="6248400" y="3581400"/>
            <a:ext cx="2895600" cy="32766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smtClean="0">
                <a:latin typeface="Arial" pitchFamily="34" charset="0"/>
                <a:cs typeface="Arial" pitchFamily="34" charset="0"/>
              </a:rPr>
              <a:t>3 Metrics evaluation</a:t>
            </a:r>
          </a:p>
          <a:p>
            <a:r>
              <a:rPr lang="en-US" b="1" dirty="0" smtClean="0">
                <a:solidFill>
                  <a:schemeClr val="tx1"/>
                </a:solidFill>
                <a:latin typeface="Arial" pitchFamily="34" charset="0"/>
                <a:cs typeface="Arial" pitchFamily="34" charset="0"/>
              </a:rPr>
              <a:t>Finding optimal clusters using Elbow method, using Silhouette</a:t>
            </a:r>
          </a:p>
          <a:p>
            <a:r>
              <a:rPr lang="en-US" b="1" dirty="0" smtClean="0">
                <a:solidFill>
                  <a:schemeClr val="tx1"/>
                </a:solidFill>
                <a:latin typeface="Arial" pitchFamily="34" charset="0"/>
                <a:cs typeface="Arial" pitchFamily="34" charset="0"/>
              </a:rPr>
              <a:t>and DBSCAN.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262361"/>
            <a:ext cx="4375230" cy="575839"/>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Modeling  and finding Optimal K</a:t>
            </a:r>
            <a:endParaRPr lang="en-US" sz="2000" b="1" dirty="0">
              <a:solidFill>
                <a:schemeClr val="bg1"/>
              </a:solidFill>
              <a:latin typeface="Arial" pitchFamily="34" charset="0"/>
              <a:cs typeface="Arial" pitchFamily="34" charset="0"/>
            </a:endParaRPr>
          </a:p>
        </p:txBody>
      </p:sp>
      <p:sp>
        <p:nvSpPr>
          <p:cNvPr id="6" name="Round Diagonal Corner Rectangle 5"/>
          <p:cNvSpPr/>
          <p:nvPr/>
        </p:nvSpPr>
        <p:spPr>
          <a:xfrm>
            <a:off x="228600" y="1295400"/>
            <a:ext cx="8686800" cy="5181600"/>
          </a:xfrm>
          <a:prstGeom prst="round2DiagRect">
            <a:avLst>
              <a:gd name="adj1" fmla="val 16667"/>
              <a:gd name="adj2" fmla="val 29683"/>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9600" b="1" u="sng" spc="-30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Model used</a:t>
            </a:r>
          </a:p>
          <a:p>
            <a:pPr algn="ctr"/>
            <a:r>
              <a:rPr lang="en-US" b="1" dirty="0" smtClean="0">
                <a:solidFill>
                  <a:schemeClr val="bg1"/>
                </a:solidFill>
                <a:latin typeface="Arial" pitchFamily="34" charset="0"/>
                <a:cs typeface="Arial" pitchFamily="34" charset="0"/>
              </a:rPr>
              <a:t>Models</a:t>
            </a:r>
          </a:p>
          <a:p>
            <a:pPr algn="ctr"/>
            <a:r>
              <a:rPr lang="en-US" b="1" dirty="0" smtClean="0">
                <a:solidFill>
                  <a:schemeClr val="tx1"/>
                </a:solidFill>
                <a:latin typeface="Arial" pitchFamily="34" charset="0"/>
                <a:cs typeface="Arial" pitchFamily="34" charset="0"/>
              </a:rPr>
              <a:t>RFM model-Heuristic approach</a:t>
            </a:r>
          </a:p>
          <a:p>
            <a:pPr algn="ctr"/>
            <a:r>
              <a:rPr lang="en-US" b="1" dirty="0" smtClean="0">
                <a:solidFill>
                  <a:schemeClr val="tx1"/>
                </a:solidFill>
                <a:latin typeface="Arial" pitchFamily="34" charset="0"/>
                <a:cs typeface="Arial" pitchFamily="34" charset="0"/>
              </a:rPr>
              <a:t>K-Mean clustering.</a:t>
            </a:r>
          </a:p>
          <a:p>
            <a:pPr algn="ctr"/>
            <a:r>
              <a:rPr lang="en-US" b="1" dirty="0" smtClean="0">
                <a:solidFill>
                  <a:schemeClr val="tx1"/>
                </a:solidFill>
                <a:latin typeface="Arial" pitchFamily="34" charset="0"/>
                <a:cs typeface="Arial" pitchFamily="34" charset="0"/>
              </a:rPr>
              <a:t>Hierarchical clustering.</a:t>
            </a:r>
          </a:p>
          <a:p>
            <a:pPr algn="ctr"/>
            <a:r>
              <a:rPr lang="en-US" b="1" dirty="0" smtClean="0">
                <a:solidFill>
                  <a:schemeClr val="tx1"/>
                </a:solidFill>
                <a:latin typeface="Arial" pitchFamily="34" charset="0"/>
                <a:cs typeface="Arial" pitchFamily="34" charset="0"/>
              </a:rPr>
              <a:t>DBSCAN.</a:t>
            </a:r>
          </a:p>
          <a:p>
            <a:pPr algn="ctr"/>
            <a:r>
              <a:rPr lang="en-US" b="1" dirty="0" smtClean="0">
                <a:solidFill>
                  <a:schemeClr val="bg1"/>
                </a:solidFill>
                <a:latin typeface="Arial" pitchFamily="34" charset="0"/>
                <a:cs typeface="Arial" pitchFamily="34" charset="0"/>
              </a:rPr>
              <a:t>Optimal K-finding</a:t>
            </a:r>
            <a:endParaRPr lang="en-US" b="1" dirty="0">
              <a:solidFill>
                <a:schemeClr val="bg1"/>
              </a:solidFill>
              <a:latin typeface="Arial" pitchFamily="34" charset="0"/>
              <a:cs typeface="Arial" pitchFamily="34" charset="0"/>
            </a:endParaRPr>
          </a:p>
          <a:p>
            <a:pPr algn="ctr"/>
            <a:r>
              <a:rPr lang="en-US" b="1" dirty="0" smtClean="0">
                <a:solidFill>
                  <a:schemeClr val="tx1"/>
                </a:solidFill>
                <a:latin typeface="Arial" pitchFamily="34" charset="0"/>
                <a:cs typeface="Arial" pitchFamily="34" charset="0"/>
              </a:rPr>
              <a:t>Elbow method.</a:t>
            </a:r>
          </a:p>
          <a:p>
            <a:pPr algn="ctr"/>
            <a:r>
              <a:rPr lang="en-US" b="1" dirty="0" smtClean="0">
                <a:solidFill>
                  <a:schemeClr val="tx1"/>
                </a:solidFill>
                <a:latin typeface="Arial" pitchFamily="34" charset="0"/>
                <a:cs typeface="Arial" pitchFamily="34" charset="0"/>
              </a:rPr>
              <a:t>Silhouette score.</a:t>
            </a:r>
            <a:endParaRPr lang="en-US" b="1" dirty="0">
              <a:solidFill>
                <a:schemeClr val="tx1"/>
              </a:solidFill>
              <a:latin typeface="Arial" pitchFamily="34" charset="0"/>
              <a:cs typeface="Arial" pitchFamily="34" charset="0"/>
            </a:endParaRPr>
          </a:p>
          <a:p>
            <a:pPr algn="ctr"/>
            <a:r>
              <a:rPr lang="en-US" b="1" dirty="0" smtClean="0">
                <a:solidFill>
                  <a:schemeClr val="tx1"/>
                </a:solidFill>
                <a:latin typeface="Arial" pitchFamily="34" charset="0"/>
                <a:cs typeface="Arial" pitchFamily="34" charset="0"/>
              </a:rPr>
              <a:t>Dendrogram.</a:t>
            </a:r>
          </a:p>
        </p:txBody>
      </p:sp>
      <p:sp>
        <p:nvSpPr>
          <p:cNvPr id="18438" name="AutoShape 6" descr="474 Walking Down The Stairs Stock Illustrations, Cliparts and Royalty Free Walking  Down The Stairs Vect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474 Walking Down The Stairs Stock Illustrations, Cliparts and Royalty Free Walking  Down The Stairs Vect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2" name="AutoShape 10" descr="474 Walking Down The Stairs Stock Illustrations, Cliparts and Royalty Free Walking  Down The Stairs Vect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1"/>
            <a:ext cx="4267200" cy="609600"/>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Models With distinct approaches</a:t>
            </a:r>
            <a:endParaRPr lang="en-US" sz="2000" b="1" dirty="0">
              <a:solidFill>
                <a:schemeClr val="bg1"/>
              </a:solidFill>
              <a:latin typeface="Arial" pitchFamily="34" charset="0"/>
              <a:cs typeface="Arial" pitchFamily="34" charset="0"/>
            </a:endParaRPr>
          </a:p>
        </p:txBody>
      </p:sp>
      <p:pic>
        <p:nvPicPr>
          <p:cNvPr id="5" name="Picture 6" descr="C:\Users\Sunny.Kumar\Desktop\customer segmentattion_pic.jpg"/>
          <p:cNvPicPr>
            <a:picLocks noChangeAspect="1" noChangeArrowheads="1"/>
          </p:cNvPicPr>
          <p:nvPr/>
        </p:nvPicPr>
        <p:blipFill>
          <a:blip r:embed="rId2"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sp>
        <p:nvSpPr>
          <p:cNvPr id="10" name="Rectangle 9"/>
          <p:cNvSpPr/>
          <p:nvPr/>
        </p:nvSpPr>
        <p:spPr>
          <a:xfrm>
            <a:off x="914400" y="1262576"/>
            <a:ext cx="8229600" cy="3376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Blip>
                <a:blip r:embed="rId3"/>
              </a:buBlip>
            </a:pPr>
            <a:r>
              <a:rPr lang="en-US" b="1" dirty="0" smtClean="0">
                <a:solidFill>
                  <a:schemeClr val="tx1"/>
                </a:solidFill>
              </a:rPr>
              <a:t>RFM Model</a:t>
            </a:r>
            <a:endParaRPr lang="en-US" b="1" dirty="0">
              <a:solidFill>
                <a:schemeClr val="tx1"/>
              </a:solidFill>
            </a:endParaRPr>
          </a:p>
        </p:txBody>
      </p:sp>
      <p:sp>
        <p:nvSpPr>
          <p:cNvPr id="11" name="Rectangle 10"/>
          <p:cNvSpPr/>
          <p:nvPr/>
        </p:nvSpPr>
        <p:spPr>
          <a:xfrm>
            <a:off x="-28136" y="2860431"/>
            <a:ext cx="8229600" cy="33996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buBlip>
                <a:blip r:embed="rId3"/>
              </a:buBlip>
            </a:pPr>
            <a:r>
              <a:rPr lang="en-US" b="1" dirty="0" smtClean="0"/>
              <a:t>DBSCAN</a:t>
            </a:r>
            <a:r>
              <a:rPr lang="en-US" dirty="0" smtClean="0"/>
              <a:t> </a:t>
            </a:r>
            <a:endParaRPr lang="en-US" dirty="0"/>
          </a:p>
        </p:txBody>
      </p:sp>
      <p:sp>
        <p:nvSpPr>
          <p:cNvPr id="13" name="Rectangle 12"/>
          <p:cNvSpPr/>
          <p:nvPr/>
        </p:nvSpPr>
        <p:spPr>
          <a:xfrm>
            <a:off x="0" y="1752600"/>
            <a:ext cx="8229600" cy="381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buBlip>
                <a:blip r:embed="rId3"/>
              </a:buBlip>
            </a:pPr>
            <a:r>
              <a:rPr lang="en-US" b="1" dirty="0" smtClean="0"/>
              <a:t>K-Means with silhouette score </a:t>
            </a:r>
            <a:endParaRPr lang="en-US" b="1" dirty="0"/>
          </a:p>
        </p:txBody>
      </p:sp>
      <p:sp>
        <p:nvSpPr>
          <p:cNvPr id="14" name="Rectangle 13"/>
          <p:cNvSpPr/>
          <p:nvPr/>
        </p:nvSpPr>
        <p:spPr>
          <a:xfrm>
            <a:off x="900332" y="2286000"/>
            <a:ext cx="82296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Blip>
                <a:blip r:embed="rId3"/>
              </a:buBlip>
            </a:pPr>
            <a:r>
              <a:rPr lang="en-US" b="1" dirty="0" smtClean="0">
                <a:solidFill>
                  <a:schemeClr val="tx1"/>
                </a:solidFill>
              </a:rPr>
              <a:t>K-Means with Elbow method</a:t>
            </a:r>
            <a:endParaRPr lang="en-US" b="1" dirty="0">
              <a:solidFill>
                <a:schemeClr val="tx1"/>
              </a:solidFill>
            </a:endParaRPr>
          </a:p>
        </p:txBody>
      </p:sp>
      <p:sp>
        <p:nvSpPr>
          <p:cNvPr id="15" name="Rectangle 14"/>
          <p:cNvSpPr/>
          <p:nvPr/>
        </p:nvSpPr>
        <p:spPr>
          <a:xfrm>
            <a:off x="914400" y="3352800"/>
            <a:ext cx="82296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Blip>
                <a:blip r:embed="rId3"/>
              </a:buBlip>
            </a:pPr>
            <a:r>
              <a:rPr lang="en-US" b="1" dirty="0" smtClean="0">
                <a:solidFill>
                  <a:schemeClr val="tx1"/>
                </a:solidFill>
              </a:rPr>
              <a:t>RM  K-Means with silhouette score </a:t>
            </a:r>
            <a:endParaRPr lang="en-US" b="1" dirty="0">
              <a:solidFill>
                <a:schemeClr val="tx1"/>
              </a:solidFill>
            </a:endParaRPr>
          </a:p>
        </p:txBody>
      </p:sp>
      <p:sp>
        <p:nvSpPr>
          <p:cNvPr id="16" name="Rectangle 15"/>
          <p:cNvSpPr/>
          <p:nvPr/>
        </p:nvSpPr>
        <p:spPr>
          <a:xfrm>
            <a:off x="0" y="3936609"/>
            <a:ext cx="8229600" cy="33059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buBlip>
                <a:blip r:embed="rId3"/>
              </a:buBlip>
            </a:pPr>
            <a:r>
              <a:rPr lang="en-US" b="1" dirty="0" smtClean="0"/>
              <a:t>K-Means with Elbow methods DBSCAN</a:t>
            </a:r>
            <a:endParaRPr lang="en-US" b="1" dirty="0"/>
          </a:p>
        </p:txBody>
      </p:sp>
      <p:sp>
        <p:nvSpPr>
          <p:cNvPr id="17" name="Rectangle 16"/>
          <p:cNvSpPr/>
          <p:nvPr/>
        </p:nvSpPr>
        <p:spPr>
          <a:xfrm>
            <a:off x="914400" y="4419600"/>
            <a:ext cx="82296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Blip>
                <a:blip r:embed="rId3"/>
              </a:buBlip>
            </a:pPr>
            <a:r>
              <a:rPr lang="en-US" b="1" dirty="0" smtClean="0">
                <a:solidFill>
                  <a:schemeClr val="tx1"/>
                </a:solidFill>
              </a:rPr>
              <a:t>FM K-Means with silhouette score</a:t>
            </a:r>
            <a:endParaRPr lang="en-US" b="1" dirty="0">
              <a:solidFill>
                <a:schemeClr val="tx1"/>
              </a:solidFill>
            </a:endParaRPr>
          </a:p>
        </p:txBody>
      </p:sp>
      <p:sp>
        <p:nvSpPr>
          <p:cNvPr id="18" name="Rectangle 17"/>
          <p:cNvSpPr/>
          <p:nvPr/>
        </p:nvSpPr>
        <p:spPr>
          <a:xfrm>
            <a:off x="0" y="5003409"/>
            <a:ext cx="8229600" cy="33059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buBlip>
                <a:blip r:embed="rId3"/>
              </a:buBlip>
            </a:pPr>
            <a:r>
              <a:rPr lang="en-US" b="1" dirty="0" smtClean="0"/>
              <a:t>RFM K-Means with Elbow method </a:t>
            </a:r>
            <a:endParaRPr lang="en-US" b="1" dirty="0"/>
          </a:p>
        </p:txBody>
      </p:sp>
      <p:sp>
        <p:nvSpPr>
          <p:cNvPr id="19" name="Rectangle 18"/>
          <p:cNvSpPr/>
          <p:nvPr/>
        </p:nvSpPr>
        <p:spPr>
          <a:xfrm>
            <a:off x="914400" y="5562600"/>
            <a:ext cx="8229600" cy="3305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buBlip>
                <a:blip r:embed="rId3"/>
              </a:buBlip>
            </a:pPr>
            <a:r>
              <a:rPr lang="en-US" b="1" dirty="0" smtClean="0">
                <a:solidFill>
                  <a:schemeClr val="tx1"/>
                </a:solidFill>
              </a:rPr>
              <a:t>RFM  Hierarchical clustering </a:t>
            </a:r>
            <a:endParaRPr lang="en-US" b="1" dirty="0">
              <a:solidFill>
                <a:schemeClr val="tx1"/>
              </a:solidFill>
            </a:endParaRPr>
          </a:p>
        </p:txBody>
      </p:sp>
      <p:sp>
        <p:nvSpPr>
          <p:cNvPr id="20" name="Rectangle 19"/>
          <p:cNvSpPr/>
          <p:nvPr/>
        </p:nvSpPr>
        <p:spPr>
          <a:xfrm>
            <a:off x="0" y="6096000"/>
            <a:ext cx="8229600" cy="33059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smtClean="0"/>
              <a:t>RFM DBSCAN  RFM  </a:t>
            </a:r>
            <a:endParaRPr lang="en-US"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152401"/>
            <a:ext cx="7042230" cy="533400"/>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Top 5 Countries based on most Numbers of Customers</a:t>
            </a:r>
            <a:endParaRPr lang="en-US" sz="2000" b="1" dirty="0">
              <a:solidFill>
                <a:schemeClr val="bg1"/>
              </a:solidFill>
              <a:latin typeface="Arial" pitchFamily="34" charset="0"/>
              <a:cs typeface="Arial" pitchFamily="34" charset="0"/>
            </a:endParaRPr>
          </a:p>
        </p:txBody>
      </p:sp>
      <p:pic>
        <p:nvPicPr>
          <p:cNvPr id="5"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pic>
        <p:nvPicPr>
          <p:cNvPr id="43009" name="Picture 1"/>
          <p:cNvPicPr>
            <a:picLocks noChangeAspect="1" noChangeArrowheads="1"/>
          </p:cNvPicPr>
          <p:nvPr/>
        </p:nvPicPr>
        <p:blipFill>
          <a:blip r:embed="rId4" cstate="print"/>
          <a:srcRect/>
          <a:stretch>
            <a:fillRect/>
          </a:stretch>
        </p:blipFill>
        <p:spPr bwMode="auto">
          <a:xfrm>
            <a:off x="152400" y="914400"/>
            <a:ext cx="8839200" cy="5715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70" y="152400"/>
            <a:ext cx="6889830" cy="533401"/>
          </a:xfrm>
        </p:spPr>
        <p:style>
          <a:lnRef idx="0">
            <a:schemeClr val="accent1"/>
          </a:lnRef>
          <a:fillRef idx="3">
            <a:schemeClr val="accent1"/>
          </a:fillRef>
          <a:effectRef idx="3">
            <a:schemeClr val="accent1"/>
          </a:effectRef>
          <a:fontRef idx="minor">
            <a:schemeClr val="lt1"/>
          </a:fontRef>
        </p:style>
        <p:txBody>
          <a:bodyPr/>
          <a:lstStyle/>
          <a:p>
            <a:r>
              <a:rPr lang="en-US" sz="2000" b="1" dirty="0" smtClean="0">
                <a:solidFill>
                  <a:schemeClr val="bg1"/>
                </a:solidFill>
                <a:latin typeface="Arial" pitchFamily="34" charset="0"/>
                <a:cs typeface="Arial" pitchFamily="34" charset="0"/>
              </a:rPr>
              <a:t>Top 5 Countries based on least numbers of customers</a:t>
            </a:r>
            <a:endParaRPr lang="en-US" sz="2000" b="1" dirty="0">
              <a:solidFill>
                <a:schemeClr val="bg1"/>
              </a:solidFill>
              <a:latin typeface="Arial" pitchFamily="34" charset="0"/>
              <a:cs typeface="Arial" pitchFamily="34" charset="0"/>
            </a:endParaRPr>
          </a:p>
        </p:txBody>
      </p:sp>
      <p:pic>
        <p:nvPicPr>
          <p:cNvPr id="5" name="Picture 6" descr="C:\Users\Sunny.Kumar\Desktop\customer segmentattion_pic.jpg"/>
          <p:cNvPicPr>
            <a:picLocks noChangeAspect="1" noChangeArrowheads="1"/>
          </p:cNvPicPr>
          <p:nvPr/>
        </p:nvPicPr>
        <p:blipFill>
          <a:blip r:embed="rId3" cstate="print"/>
          <a:srcRect/>
          <a:stretch>
            <a:fillRect/>
          </a:stretch>
        </p:blipFill>
        <p:spPr bwMode="auto">
          <a:xfrm>
            <a:off x="8153399" y="0"/>
            <a:ext cx="953087" cy="762001"/>
          </a:xfrm>
          <a:prstGeom prst="rect">
            <a:avLst/>
          </a:prstGeom>
        </p:spPr>
        <p:style>
          <a:lnRef idx="0">
            <a:schemeClr val="accent1"/>
          </a:lnRef>
          <a:fillRef idx="3">
            <a:schemeClr val="accent1"/>
          </a:fillRef>
          <a:effectRef idx="3">
            <a:schemeClr val="accent1"/>
          </a:effectRef>
          <a:fontRef idx="minor">
            <a:schemeClr val="lt1"/>
          </a:fontRef>
        </p:style>
      </p:pic>
      <p:pic>
        <p:nvPicPr>
          <p:cNvPr id="38913" name="Picture 1"/>
          <p:cNvPicPr>
            <a:picLocks noChangeAspect="1" noChangeArrowheads="1"/>
          </p:cNvPicPr>
          <p:nvPr/>
        </p:nvPicPr>
        <p:blipFill>
          <a:blip r:embed="rId4" cstate="print"/>
          <a:srcRect/>
          <a:stretch>
            <a:fillRect/>
          </a:stretch>
        </p:blipFill>
        <p:spPr bwMode="auto">
          <a:xfrm>
            <a:off x="152400" y="914400"/>
            <a:ext cx="8839200" cy="5791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1243</Words>
  <Application>Microsoft Office PowerPoint</Application>
  <PresentationFormat>On-screen Show (4:3)</PresentationFormat>
  <Paragraphs>176</Paragraphs>
  <Slides>23</Slides>
  <Notes>17</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1_Office Theme</vt:lpstr>
      <vt:lpstr>             </vt:lpstr>
      <vt:lpstr>Content</vt:lpstr>
      <vt:lpstr>Problem Statement</vt:lpstr>
      <vt:lpstr>Attribute description</vt:lpstr>
      <vt:lpstr>Customer segmentation-Project steps</vt:lpstr>
      <vt:lpstr>Modeling  and finding Optimal K</vt:lpstr>
      <vt:lpstr>Models With distinct approaches</vt:lpstr>
      <vt:lpstr>Top 5 Countries based on most Numbers of Customers</vt:lpstr>
      <vt:lpstr>Top 5 Countries based on least numbers of customers</vt:lpstr>
      <vt:lpstr>Bottom 5 and top 5 products based on selling</vt:lpstr>
      <vt:lpstr>Month wise analysis for Customers purchases</vt:lpstr>
      <vt:lpstr>Day wise analysis for Customers purchases.</vt:lpstr>
      <vt:lpstr>Hours and time Zone for Customer Purchases</vt:lpstr>
      <vt:lpstr>Use of Models</vt:lpstr>
      <vt:lpstr>Use of Models continued</vt:lpstr>
      <vt:lpstr>Use of Models continued</vt:lpstr>
      <vt:lpstr>Use of Models continued</vt:lpstr>
      <vt:lpstr>Model Summary for Optimal clusters output</vt:lpstr>
      <vt:lpstr>Conclusions</vt:lpstr>
      <vt:lpstr>Conclusions _continued</vt:lpstr>
      <vt:lpstr>Conclusion _continued</vt:lpstr>
      <vt:lpstr>Challenges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Sunny.Kumar</dc:creator>
  <cp:lastModifiedBy>Sunny.Kumar</cp:lastModifiedBy>
  <cp:revision>48</cp:revision>
  <dcterms:created xsi:type="dcterms:W3CDTF">2022-03-13T04:44:38Z</dcterms:created>
  <dcterms:modified xsi:type="dcterms:W3CDTF">2022-03-13T12:51:13Z</dcterms:modified>
</cp:coreProperties>
</file>