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9" r:id="rId3"/>
    <p:sldId id="260" r:id="rId4"/>
    <p:sldId id="261" r:id="rId5"/>
    <p:sldId id="264" r:id="rId6"/>
    <p:sldId id="278" r:id="rId7"/>
    <p:sldId id="263" r:id="rId8"/>
    <p:sldId id="271" r:id="rId9"/>
    <p:sldId id="270" r:id="rId10"/>
    <p:sldId id="269" r:id="rId11"/>
    <p:sldId id="272" r:id="rId12"/>
    <p:sldId id="273" r:id="rId13"/>
    <p:sldId id="277" r:id="rId14"/>
    <p:sldId id="276" r:id="rId15"/>
    <p:sldId id="274" r:id="rId16"/>
    <p:sldId id="275" r:id="rId17"/>
    <p:sldId id="262" r:id="rId18"/>
    <p:sldId id="266" r:id="rId19"/>
    <p:sldId id="279" r:id="rId20"/>
    <p:sldId id="267" r:id="rId21"/>
    <p:sldId id="280" r:id="rId22"/>
    <p:sldId id="268"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3D6F4-13A5-4E05-945C-6E1A7A3E13B1}" type="datetimeFigureOut">
              <a:rPr lang="en-US" smtClean="0"/>
              <a:t>2/17/2022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51F4AF-F609-4FFB-A775-9E201C05309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9b0fa6a94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9b0fa6a94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9b0fa6a94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4bd758f66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0D6820-90B2-46E6-9776-D6A2A7F6B0A3}"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CE449-1887-416C-9685-7486723167D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D6820-90B2-46E6-9776-D6A2A7F6B0A3}"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CE449-1887-416C-9685-7486723167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D6820-90B2-46E6-9776-D6A2A7F6B0A3}"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CE449-1887-416C-9685-7486723167D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GB">
                <a:solidFill>
                  <a:srgbClr val="1F497D"/>
                </a:solidFill>
              </a:rPr>
              <a:pPr/>
              <a:t>‹#›</a:t>
            </a:fld>
            <a:endParaRPr>
              <a:solidFill>
                <a:srgbClr val="1F497D"/>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D6820-90B2-46E6-9776-D6A2A7F6B0A3}"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CE449-1887-416C-9685-7486723167D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0D6820-90B2-46E6-9776-D6A2A7F6B0A3}"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CE449-1887-416C-9685-7486723167D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0D6820-90B2-46E6-9776-D6A2A7F6B0A3}"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CE449-1887-416C-9685-7486723167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0D6820-90B2-46E6-9776-D6A2A7F6B0A3}" type="datetimeFigureOut">
              <a:rPr lang="en-US" smtClean="0"/>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BCE449-1887-416C-9685-7486723167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0D6820-90B2-46E6-9776-D6A2A7F6B0A3}" type="datetimeFigureOut">
              <a:rPr lang="en-US" smtClean="0"/>
              <a:t>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BCE449-1887-416C-9685-7486723167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D6820-90B2-46E6-9776-D6A2A7F6B0A3}" type="datetimeFigureOut">
              <a:rPr lang="en-US" smtClean="0"/>
              <a:t>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BCE449-1887-416C-9685-7486723167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D6820-90B2-46E6-9776-D6A2A7F6B0A3}"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CE449-1887-416C-9685-7486723167D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D6820-90B2-46E6-9776-D6A2A7F6B0A3}"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CE449-1887-416C-9685-7486723167D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D6820-90B2-46E6-9776-D6A2A7F6B0A3}" type="datetimeFigureOut">
              <a:rPr lang="en-US" smtClean="0"/>
              <a:t>2/17/2022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CE449-1887-416C-9685-7486723167D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08347" y="228600"/>
            <a:ext cx="8783253" cy="64008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2800" b="1" dirty="0" smtClean="0">
                <a:solidFill>
                  <a:srgbClr val="FF0000"/>
                </a:solidFill>
                <a:effectLst>
                  <a:outerShdw blurRad="38100" dist="38100" dir="2700000" algn="tl">
                    <a:srgbClr val="000000">
                      <a:alpha val="43137"/>
                    </a:srgbClr>
                  </a:outerShdw>
                </a:effectLst>
                <a:latin typeface="Arial" pitchFamily="34" charset="0"/>
                <a:ea typeface="Montserrat"/>
                <a:cs typeface="Arial" pitchFamily="34" charset="0"/>
                <a:sym typeface="Montserrat"/>
              </a:rPr>
              <a:t>   Project </a:t>
            </a:r>
            <a:r>
              <a:rPr lang="en-GB" sz="2800" b="1" dirty="0" smtClean="0">
                <a:solidFill>
                  <a:srgbClr val="FF0000"/>
                </a:solidFill>
                <a:effectLst>
                  <a:outerShdw blurRad="38100" dist="38100" dir="2700000" algn="tl">
                    <a:srgbClr val="000000">
                      <a:alpha val="43137"/>
                    </a:srgbClr>
                  </a:outerShdw>
                </a:effectLst>
                <a:latin typeface="Arial" pitchFamily="34" charset="0"/>
                <a:ea typeface="Montserrat"/>
                <a:cs typeface="Arial" pitchFamily="34" charset="0"/>
                <a:sym typeface="Montserrat"/>
              </a:rPr>
              <a:t>on </a:t>
            </a:r>
            <a:r>
              <a:rPr lang="en-GB" sz="2800" b="1" dirty="0" smtClean="0">
                <a:solidFill>
                  <a:srgbClr val="FF0000"/>
                </a:solidFill>
                <a:effectLst>
                  <a:outerShdw blurRad="38100" dist="38100" dir="2700000" algn="tl">
                    <a:srgbClr val="000000">
                      <a:alpha val="43137"/>
                    </a:srgbClr>
                  </a:outerShdw>
                </a:effectLst>
                <a:latin typeface="Arial" pitchFamily="34" charset="0"/>
                <a:ea typeface="Montserrat"/>
                <a:cs typeface="Arial" pitchFamily="34" charset="0"/>
                <a:sym typeface="Montserrat"/>
              </a:rPr>
              <a:t>Unsupervised learning</a:t>
            </a:r>
            <a:r>
              <a:rPr lang="en-GB" sz="3200" b="1" dirty="0" smtClean="0">
                <a:solidFill>
                  <a:srgbClr val="FF0000"/>
                </a:solidFill>
                <a:latin typeface="Arial" pitchFamily="34" charset="0"/>
                <a:ea typeface="Montserrat"/>
                <a:cs typeface="Arial" pitchFamily="34" charset="0"/>
                <a:sym typeface="Montserrat"/>
              </a:rPr>
              <a:t/>
            </a:r>
            <a:br>
              <a:rPr lang="en-GB" sz="3200" b="1" dirty="0" smtClean="0">
                <a:solidFill>
                  <a:srgbClr val="FF0000"/>
                </a:solidFill>
                <a:latin typeface="Arial" pitchFamily="34" charset="0"/>
                <a:ea typeface="Montserrat"/>
                <a:cs typeface="Arial" pitchFamily="34" charset="0"/>
                <a:sym typeface="Montserrat"/>
              </a:rPr>
            </a:br>
            <a:r>
              <a:rPr lang="en-GB" sz="3200" b="1" dirty="0" smtClean="0">
                <a:solidFill>
                  <a:srgbClr val="FF0000"/>
                </a:solidFill>
                <a:latin typeface="Arial" pitchFamily="34" charset="0"/>
                <a:ea typeface="Montserrat"/>
                <a:cs typeface="Arial" pitchFamily="34" charset="0"/>
                <a:sym typeface="Montserrat"/>
              </a:rPr>
              <a:t/>
            </a:r>
            <a:br>
              <a:rPr lang="en-GB" sz="3200" b="1" dirty="0" smtClean="0">
                <a:solidFill>
                  <a:srgbClr val="FF0000"/>
                </a:solidFill>
                <a:latin typeface="Arial" pitchFamily="34" charset="0"/>
                <a:ea typeface="Montserrat"/>
                <a:cs typeface="Arial" pitchFamily="34" charset="0"/>
                <a:sym typeface="Montserrat"/>
              </a:rPr>
            </a:br>
            <a:r>
              <a:rPr lang="en-GB" sz="2400" b="1" dirty="0" smtClean="0">
                <a:solidFill>
                  <a:srgbClr val="FF0000"/>
                </a:solidFill>
                <a:effectLst>
                  <a:outerShdw blurRad="38100" dist="38100" dir="2700000" algn="tl">
                    <a:srgbClr val="000000">
                      <a:alpha val="43137"/>
                    </a:srgbClr>
                  </a:outerShdw>
                </a:effectLst>
                <a:latin typeface="Arial" pitchFamily="34" charset="0"/>
                <a:ea typeface="Montserrat"/>
                <a:cs typeface="Arial" pitchFamily="34" charset="0"/>
                <a:sym typeface="Montserrat"/>
              </a:rPr>
              <a:t>      </a:t>
            </a:r>
            <a:r>
              <a:rPr lang="en-GB" sz="2400" b="1" dirty="0" smtClean="0">
                <a:solidFill>
                  <a:srgbClr val="FF0000"/>
                </a:solidFill>
                <a:effectLst>
                  <a:outerShdw blurRad="38100" dist="38100" dir="2700000" algn="tl">
                    <a:srgbClr val="000000">
                      <a:alpha val="43137"/>
                    </a:srgbClr>
                  </a:outerShdw>
                </a:effectLst>
                <a:latin typeface="Arial" pitchFamily="34" charset="0"/>
                <a:ea typeface="Montserrat"/>
                <a:cs typeface="Arial" pitchFamily="34" charset="0"/>
                <a:sym typeface="Montserrat"/>
              </a:rPr>
              <a:t>Zomato clustering and sentiment analysis</a:t>
            </a:r>
            <a:r>
              <a:rPr lang="en-US" sz="3200" b="1" dirty="0" smtClean="0">
                <a:solidFill>
                  <a:schemeClr val="tx2">
                    <a:lumMod val="50000"/>
                  </a:schemeClr>
                </a:solidFill>
                <a:latin typeface="+mn-lt"/>
                <a:ea typeface="Montserrat"/>
                <a:cs typeface="Montserrat"/>
                <a:sym typeface="Montserrat"/>
              </a:rPr>
              <a:t/>
            </a:r>
            <a:br>
              <a:rPr lang="en-US" sz="3200" b="1" dirty="0" smtClean="0">
                <a:solidFill>
                  <a:schemeClr val="tx2">
                    <a:lumMod val="50000"/>
                  </a:schemeClr>
                </a:solidFill>
                <a:latin typeface="+mn-lt"/>
                <a:ea typeface="Montserrat"/>
                <a:cs typeface="Montserrat"/>
                <a:sym typeface="Montserrat"/>
              </a:rPr>
            </a:br>
            <a:r>
              <a:rPr lang="en-US" sz="3200" b="1" dirty="0" smtClean="0">
                <a:solidFill>
                  <a:schemeClr val="accent2"/>
                </a:solidFill>
                <a:latin typeface="+mn-lt"/>
                <a:ea typeface="Montserrat"/>
                <a:cs typeface="Montserrat"/>
                <a:sym typeface="Montserrat"/>
              </a:rPr>
              <a:t/>
            </a:r>
            <a:br>
              <a:rPr lang="en-US" sz="3200" b="1" dirty="0" smtClean="0">
                <a:solidFill>
                  <a:schemeClr val="accent2"/>
                </a:solidFill>
                <a:latin typeface="+mn-lt"/>
                <a:ea typeface="Montserrat"/>
                <a:cs typeface="Montserrat"/>
                <a:sym typeface="Montserrat"/>
              </a:rPr>
            </a:br>
            <a:r>
              <a:rPr lang="en-US" sz="3200" b="1" dirty="0" smtClean="0">
                <a:solidFill>
                  <a:schemeClr val="accent2"/>
                </a:solidFill>
                <a:latin typeface="+mn-lt"/>
                <a:ea typeface="Montserrat"/>
                <a:cs typeface="Montserrat"/>
                <a:sym typeface="Montserrat"/>
              </a:rPr>
              <a:t>                </a:t>
            </a:r>
            <a:r>
              <a:rPr lang="en-US" sz="3200" b="1" dirty="0" smtClean="0">
                <a:solidFill>
                  <a:schemeClr val="accent2"/>
                </a:solidFill>
                <a:latin typeface="+mn-lt"/>
                <a:ea typeface="Montserrat"/>
                <a:cs typeface="Montserrat"/>
                <a:sym typeface="Montserrat"/>
              </a:rPr>
              <a:t>                       </a:t>
            </a:r>
            <a:r>
              <a:rPr lang="en-US" sz="1800" b="1" dirty="0" smtClean="0">
                <a:solidFill>
                  <a:srgbClr val="FF0000"/>
                </a:solidFill>
                <a:effectLst>
                  <a:outerShdw blurRad="38100" dist="38100" dir="2700000" algn="tl">
                    <a:srgbClr val="000000">
                      <a:alpha val="43137"/>
                    </a:srgbClr>
                  </a:outerShdw>
                </a:effectLst>
                <a:latin typeface="Arial" pitchFamily="34" charset="0"/>
                <a:ea typeface="Montserrat"/>
                <a:cs typeface="Arial" pitchFamily="34" charset="0"/>
                <a:sym typeface="Montserrat"/>
              </a:rPr>
              <a:t>Work </a:t>
            </a:r>
            <a:r>
              <a:rPr lang="en-US" sz="1800" b="1" dirty="0" smtClean="0">
                <a:solidFill>
                  <a:srgbClr val="FF0000"/>
                </a:solidFill>
                <a:effectLst>
                  <a:outerShdw blurRad="38100" dist="38100" dir="2700000" algn="tl">
                    <a:srgbClr val="000000">
                      <a:alpha val="43137"/>
                    </a:srgbClr>
                  </a:outerShdw>
                </a:effectLst>
                <a:latin typeface="Arial" pitchFamily="34" charset="0"/>
                <a:ea typeface="Montserrat"/>
                <a:cs typeface="Arial" pitchFamily="34" charset="0"/>
                <a:sym typeface="Montserrat"/>
              </a:rPr>
              <a:t>done by- Sunil Kumar</a:t>
            </a:r>
            <a:endParaRPr sz="1800" b="1" dirty="0">
              <a:solidFill>
                <a:srgbClr val="FF0000"/>
              </a:solidFill>
              <a:effectLst>
                <a:outerShdw blurRad="38100" dist="38100" dir="2700000" algn="tl">
                  <a:srgbClr val="000000">
                    <a:alpha val="43137"/>
                  </a:srgbClr>
                </a:outerShdw>
              </a:effectLst>
              <a:latin typeface="Arial" pitchFamily="34" charset="0"/>
              <a:ea typeface="Montserrat"/>
              <a:cs typeface="Arial" pitchFamily="34" charset="0"/>
              <a:sym typeface="Montserrat"/>
            </a:endParaRPr>
          </a:p>
        </p:txBody>
      </p:sp>
      <p:pic>
        <p:nvPicPr>
          <p:cNvPr id="3074"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685800" y="533400"/>
            <a:ext cx="7696200" cy="3733800"/>
          </a:xfrm>
          <a:prstGeom prst="rect">
            <a:avLst/>
          </a:prstGeom>
          <a:noFill/>
        </p:spPr>
      </p:pic>
      <p:pic>
        <p:nvPicPr>
          <p:cNvPr id="4" name="Picture 2" descr="FSSAI asks Zomato to get food safety licence to continue operations"/>
          <p:cNvPicPr>
            <a:picLocks noChangeAspect="1" noChangeArrowheads="1"/>
          </p:cNvPicPr>
          <p:nvPr/>
        </p:nvPicPr>
        <p:blipFill>
          <a:blip r:embed="rId4" cstate="print"/>
          <a:srcRect/>
          <a:stretch>
            <a:fillRect/>
          </a:stretch>
        </p:blipFill>
        <p:spPr bwMode="auto">
          <a:xfrm>
            <a:off x="7777090" y="87924"/>
            <a:ext cx="1295400" cy="685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262361"/>
            <a:ext cx="8635530" cy="833377"/>
          </a:xfrm>
        </p:spPr>
        <p:txBody>
          <a:bodyPr/>
          <a:lstStyle/>
          <a:p>
            <a:r>
              <a:rPr lang="en-US" sz="2000" b="1" dirty="0" smtClean="0">
                <a:solidFill>
                  <a:srgbClr val="FF0000"/>
                </a:solidFill>
                <a:latin typeface="Arial" pitchFamily="34" charset="0"/>
                <a:cs typeface="Arial" pitchFamily="34" charset="0"/>
              </a:rPr>
              <a:t>Visualization-Popular cuisines restaurant in Hyderabad</a:t>
            </a:r>
            <a:endParaRPr lang="en-US" sz="2000" b="1" dirty="0">
              <a:solidFill>
                <a:srgbClr val="FF0000"/>
              </a:solidFill>
              <a:latin typeface="Arial" pitchFamily="34" charset="0"/>
              <a:cs typeface="Arial" pitchFamily="34" charset="0"/>
            </a:endParaRPr>
          </a:p>
        </p:txBody>
      </p:sp>
      <p:pic>
        <p:nvPicPr>
          <p:cNvPr id="4"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pic>
        <p:nvPicPr>
          <p:cNvPr id="10242" name="Picture 2"/>
          <p:cNvPicPr>
            <a:picLocks noChangeAspect="1" noChangeArrowheads="1"/>
          </p:cNvPicPr>
          <p:nvPr/>
        </p:nvPicPr>
        <p:blipFill>
          <a:blip r:embed="rId4" cstate="print"/>
          <a:srcRect/>
          <a:stretch>
            <a:fillRect/>
          </a:stretch>
        </p:blipFill>
        <p:spPr bwMode="auto">
          <a:xfrm>
            <a:off x="0" y="1143000"/>
            <a:ext cx="91440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262361"/>
            <a:ext cx="8635530" cy="833377"/>
          </a:xfrm>
        </p:spPr>
        <p:txBody>
          <a:bodyPr/>
          <a:lstStyle/>
          <a:p>
            <a:r>
              <a:rPr lang="en-US" sz="2000" b="1" dirty="0" smtClean="0">
                <a:solidFill>
                  <a:srgbClr val="FF0000"/>
                </a:solidFill>
                <a:latin typeface="Arial" pitchFamily="34" charset="0"/>
                <a:cs typeface="Arial" pitchFamily="34" charset="0"/>
              </a:rPr>
              <a:t>Visualization-10 most expensive restaurants</a:t>
            </a:r>
            <a:endParaRPr lang="en-US" sz="2000" b="1" dirty="0">
              <a:solidFill>
                <a:srgbClr val="FF0000"/>
              </a:solidFill>
              <a:latin typeface="Arial" pitchFamily="34" charset="0"/>
              <a:cs typeface="Arial" pitchFamily="34" charset="0"/>
            </a:endParaRPr>
          </a:p>
        </p:txBody>
      </p:sp>
      <p:pic>
        <p:nvPicPr>
          <p:cNvPr id="4"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pic>
        <p:nvPicPr>
          <p:cNvPr id="12290" name="Picture 2"/>
          <p:cNvPicPr>
            <a:picLocks noChangeAspect="1" noChangeArrowheads="1"/>
          </p:cNvPicPr>
          <p:nvPr/>
        </p:nvPicPr>
        <p:blipFill>
          <a:blip r:embed="rId4" cstate="print"/>
          <a:srcRect/>
          <a:stretch>
            <a:fillRect/>
          </a:stretch>
        </p:blipFill>
        <p:spPr bwMode="auto">
          <a:xfrm>
            <a:off x="0" y="838200"/>
            <a:ext cx="91440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262361"/>
            <a:ext cx="8635530" cy="833377"/>
          </a:xfrm>
        </p:spPr>
        <p:txBody>
          <a:bodyPr/>
          <a:lstStyle/>
          <a:p>
            <a:r>
              <a:rPr lang="en-US" sz="2000" b="1" dirty="0" smtClean="0">
                <a:solidFill>
                  <a:srgbClr val="FF0000"/>
                </a:solidFill>
                <a:latin typeface="Arial" pitchFamily="34" charset="0"/>
                <a:cs typeface="Arial" pitchFamily="34" charset="0"/>
              </a:rPr>
              <a:t>Visualization-10 least expensive restaurants</a:t>
            </a:r>
            <a:endParaRPr lang="en-US" sz="2000" b="1" dirty="0">
              <a:solidFill>
                <a:srgbClr val="FF0000"/>
              </a:solidFill>
              <a:latin typeface="Arial" pitchFamily="34" charset="0"/>
              <a:cs typeface="Arial" pitchFamily="34" charset="0"/>
            </a:endParaRPr>
          </a:p>
        </p:txBody>
      </p:sp>
      <p:pic>
        <p:nvPicPr>
          <p:cNvPr id="4"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pic>
        <p:nvPicPr>
          <p:cNvPr id="13314" name="Picture 2"/>
          <p:cNvPicPr>
            <a:picLocks noChangeAspect="1" noChangeArrowheads="1"/>
          </p:cNvPicPr>
          <p:nvPr/>
        </p:nvPicPr>
        <p:blipFill>
          <a:blip r:embed="rId4" cstate="print"/>
          <a:srcRect/>
          <a:stretch>
            <a:fillRect/>
          </a:stretch>
        </p:blipFill>
        <p:spPr bwMode="auto">
          <a:xfrm>
            <a:off x="0" y="990600"/>
            <a:ext cx="91440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262361"/>
            <a:ext cx="8635530" cy="833377"/>
          </a:xfrm>
        </p:spPr>
        <p:txBody>
          <a:bodyPr/>
          <a:lstStyle/>
          <a:p>
            <a:r>
              <a:rPr lang="en-US" sz="2000" b="1" dirty="0" smtClean="0">
                <a:solidFill>
                  <a:srgbClr val="FF0000"/>
                </a:solidFill>
                <a:latin typeface="Arial" pitchFamily="34" charset="0"/>
                <a:cs typeface="Arial" pitchFamily="34" charset="0"/>
              </a:rPr>
              <a:t>Natural Language Processing(NLP)</a:t>
            </a:r>
            <a:endParaRPr lang="en-US" sz="2000" b="1" dirty="0">
              <a:solidFill>
                <a:srgbClr val="FF0000"/>
              </a:solidFill>
              <a:latin typeface="Arial" pitchFamily="34" charset="0"/>
              <a:cs typeface="Arial" pitchFamily="34" charset="0"/>
            </a:endParaRPr>
          </a:p>
        </p:txBody>
      </p:sp>
      <p:pic>
        <p:nvPicPr>
          <p:cNvPr id="4"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sp>
        <p:nvSpPr>
          <p:cNvPr id="5" name="Flowchart: Terminator 4"/>
          <p:cNvSpPr/>
          <p:nvPr/>
        </p:nvSpPr>
        <p:spPr>
          <a:xfrm>
            <a:off x="457200" y="914400"/>
            <a:ext cx="8153400" cy="762000"/>
          </a:xfrm>
          <a:prstGeom prst="flowChartTerminator">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Arial" pitchFamily="34" charset="0"/>
                <a:cs typeface="Arial" pitchFamily="34" charset="0"/>
              </a:rPr>
              <a:t>NLP part of sentimental analysis involves in below steps</a:t>
            </a:r>
            <a:endParaRPr lang="en-US" b="1" dirty="0">
              <a:latin typeface="Arial" pitchFamily="34" charset="0"/>
              <a:cs typeface="Arial" pitchFamily="34" charset="0"/>
            </a:endParaRPr>
          </a:p>
        </p:txBody>
      </p:sp>
      <p:sp>
        <p:nvSpPr>
          <p:cNvPr id="6" name="Oval 5"/>
          <p:cNvSpPr/>
          <p:nvPr/>
        </p:nvSpPr>
        <p:spPr>
          <a:xfrm>
            <a:off x="457200" y="1905000"/>
            <a:ext cx="2209800" cy="1905000"/>
          </a:xfrm>
          <a:prstGeom prst="ellipse">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Data collection and Preprocessing</a:t>
            </a:r>
            <a:endParaRPr lang="en-US"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7" name="Oval 6"/>
          <p:cNvSpPr/>
          <p:nvPr/>
        </p:nvSpPr>
        <p:spPr>
          <a:xfrm>
            <a:off x="6705600" y="1905000"/>
            <a:ext cx="2209800" cy="1905000"/>
          </a:xfrm>
          <a:prstGeom prst="ellipse">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cs typeface="Arial" pitchFamily="34" charset="0"/>
              </a:rPr>
              <a:t>Attribute selection(TF-IDF)</a:t>
            </a:r>
            <a:endParaRPr lang="en-US"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8" name="Oval 7"/>
          <p:cNvSpPr/>
          <p:nvPr/>
        </p:nvSpPr>
        <p:spPr>
          <a:xfrm>
            <a:off x="3429000" y="1905000"/>
            <a:ext cx="2362200" cy="1905000"/>
          </a:xfrm>
          <a:prstGeom prst="ellipse">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cs typeface="Arial" pitchFamily="34" charset="0"/>
              </a:rPr>
              <a:t>Test transformation(</a:t>
            </a:r>
            <a:r>
              <a:rPr lang="en-US" dirty="0" err="1"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cs typeface="Arial" pitchFamily="34" charset="0"/>
              </a:rPr>
              <a:t>Vectorization</a:t>
            </a:r>
            <a:r>
              <a:rPr lang="en-US"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cs typeface="Arial" pitchFamily="34" charset="0"/>
              </a:rPr>
              <a:t>)</a:t>
            </a:r>
            <a:endParaRPr lang="en-US"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0" name="Oval 9"/>
          <p:cNvSpPr/>
          <p:nvPr/>
        </p:nvSpPr>
        <p:spPr>
          <a:xfrm>
            <a:off x="6858000" y="4572000"/>
            <a:ext cx="2209800" cy="1905000"/>
          </a:xfrm>
          <a:prstGeom prst="ellipse">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cs typeface="Arial" pitchFamily="34" charset="0"/>
              </a:rPr>
              <a:t>Data profiling and mining</a:t>
            </a:r>
          </a:p>
          <a:p>
            <a:pPr algn="ctr"/>
            <a:r>
              <a:rPr lang="en-US"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cs typeface="Arial" pitchFamily="34" charset="0"/>
              </a:rPr>
              <a:t>(Removal of stop words etc.</a:t>
            </a:r>
            <a:endParaRPr lang="en-US"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1" name="Oval 10"/>
          <p:cNvSpPr/>
          <p:nvPr/>
        </p:nvSpPr>
        <p:spPr>
          <a:xfrm>
            <a:off x="3429000" y="4572000"/>
            <a:ext cx="2209800" cy="1828800"/>
          </a:xfrm>
          <a:prstGeom prst="ellipse">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cs typeface="Arial" pitchFamily="34" charset="0"/>
              </a:rPr>
              <a:t>Interpretation and evaluation</a:t>
            </a:r>
            <a:endParaRPr lang="en-US"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0" name="Rectangle 29"/>
          <p:cNvSpPr/>
          <p:nvPr/>
        </p:nvSpPr>
        <p:spPr>
          <a:xfrm>
            <a:off x="228600" y="4191000"/>
            <a:ext cx="2895600" cy="2438400"/>
          </a:xfrm>
          <a:prstGeom prst="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8100000" scaled="1"/>
            <a:tileRect/>
          </a:gradFill>
        </p:spPr>
        <p:style>
          <a:lnRef idx="2">
            <a:schemeClr val="dk1"/>
          </a:lnRef>
          <a:fillRef idx="1">
            <a:schemeClr val="lt1"/>
          </a:fillRef>
          <a:effectRef idx="0">
            <a:schemeClr val="dk1"/>
          </a:effectRef>
          <a:fontRef idx="minor">
            <a:schemeClr val="dk1"/>
          </a:fontRef>
        </p:style>
        <p:txBody>
          <a:bodyPr rtlCol="0" anchor="ctr"/>
          <a:lstStyle/>
          <a:p>
            <a:pPr algn="just"/>
            <a:r>
              <a:rPr lang="en-US" b="1" dirty="0" smtClean="0">
                <a:solidFill>
                  <a:schemeClr val="tx1"/>
                </a:solidFill>
                <a:latin typeface="Arial" pitchFamily="34" charset="0"/>
                <a:cs typeface="Arial" pitchFamily="34" charset="0"/>
              </a:rPr>
              <a:t>1)</a:t>
            </a:r>
            <a:r>
              <a:rPr lang="en-US" b="1" dirty="0" err="1" smtClean="0">
                <a:solidFill>
                  <a:schemeClr val="tx1"/>
                </a:solidFill>
                <a:latin typeface="Arial" pitchFamily="34" charset="0"/>
                <a:cs typeface="Arial" pitchFamily="34" charset="0"/>
              </a:rPr>
              <a:t>Stopwords</a:t>
            </a:r>
            <a:r>
              <a:rPr lang="en-US" b="1" dirty="0" smtClean="0">
                <a:solidFill>
                  <a:schemeClr val="tx1"/>
                </a:solidFill>
                <a:latin typeface="Arial" pitchFamily="34" charset="0"/>
                <a:cs typeface="Arial" pitchFamily="34" charset="0"/>
              </a:rPr>
              <a:t> Removal.</a:t>
            </a:r>
          </a:p>
          <a:p>
            <a:pPr algn="just"/>
            <a:r>
              <a:rPr lang="en-US" b="1" dirty="0" smtClean="0">
                <a:solidFill>
                  <a:schemeClr val="tx1"/>
                </a:solidFill>
                <a:latin typeface="Arial" pitchFamily="34" charset="0"/>
                <a:cs typeface="Arial" pitchFamily="34" charset="0"/>
              </a:rPr>
              <a:t>2)Reduction of words.</a:t>
            </a:r>
          </a:p>
          <a:p>
            <a:pPr algn="just"/>
            <a:r>
              <a:rPr lang="en-US" b="1" dirty="0" smtClean="0">
                <a:solidFill>
                  <a:schemeClr val="tx1"/>
                </a:solidFill>
                <a:latin typeface="Arial" pitchFamily="34" charset="0"/>
                <a:cs typeface="Arial" pitchFamily="34" charset="0"/>
              </a:rPr>
              <a:t>3)Make </a:t>
            </a:r>
            <a:r>
              <a:rPr lang="en-US" b="1" dirty="0">
                <a:solidFill>
                  <a:schemeClr val="tx1"/>
                </a:solidFill>
                <a:latin typeface="Arial" pitchFamily="34" charset="0"/>
                <a:cs typeface="Arial" pitchFamily="34" charset="0"/>
              </a:rPr>
              <a:t>text lowercase.</a:t>
            </a:r>
          </a:p>
          <a:p>
            <a:pPr algn="just"/>
            <a:r>
              <a:rPr lang="en-US" b="1" dirty="0" smtClean="0">
                <a:solidFill>
                  <a:schemeClr val="tx1"/>
                </a:solidFill>
                <a:latin typeface="Arial" pitchFamily="34" charset="0"/>
                <a:cs typeface="Arial" pitchFamily="34" charset="0"/>
              </a:rPr>
              <a:t>4)Remove </a:t>
            </a:r>
            <a:r>
              <a:rPr lang="en-US" b="1" dirty="0">
                <a:solidFill>
                  <a:schemeClr val="tx1"/>
                </a:solidFill>
                <a:latin typeface="Arial" pitchFamily="34" charset="0"/>
                <a:cs typeface="Arial" pitchFamily="34" charset="0"/>
              </a:rPr>
              <a:t>punctuation.</a:t>
            </a:r>
          </a:p>
          <a:p>
            <a:pPr algn="just"/>
            <a:r>
              <a:rPr lang="en-US" b="1" dirty="0" smtClean="0">
                <a:solidFill>
                  <a:schemeClr val="tx1"/>
                </a:solidFill>
                <a:latin typeface="Arial" pitchFamily="34" charset="0"/>
                <a:cs typeface="Arial" pitchFamily="34" charset="0"/>
              </a:rPr>
              <a:t>5)Remove </a:t>
            </a:r>
            <a:r>
              <a:rPr lang="en-US" b="1" dirty="0">
                <a:solidFill>
                  <a:schemeClr val="tx1"/>
                </a:solidFill>
                <a:latin typeface="Arial" pitchFamily="34" charset="0"/>
                <a:cs typeface="Arial" pitchFamily="34" charset="0"/>
              </a:rPr>
              <a:t>emoji's</a:t>
            </a:r>
            <a:r>
              <a:rPr lang="en-US" b="1" dirty="0" smtClean="0">
                <a:solidFill>
                  <a:schemeClr val="tx1"/>
                </a:solidFill>
                <a:latin typeface="Arial" pitchFamily="34" charset="0"/>
                <a:cs typeface="Arial" pitchFamily="34" charset="0"/>
              </a:rPr>
              <a:t>.</a:t>
            </a:r>
          </a:p>
          <a:p>
            <a:pPr algn="just"/>
            <a:r>
              <a:rPr lang="en-US" b="1" dirty="0" smtClean="0">
                <a:solidFill>
                  <a:schemeClr val="tx1"/>
                </a:solidFill>
                <a:latin typeface="Arial" pitchFamily="34" charset="0"/>
                <a:cs typeface="Arial" pitchFamily="34" charset="0"/>
              </a:rPr>
              <a:t>6)</a:t>
            </a:r>
            <a:r>
              <a:rPr lang="en-US" b="1" dirty="0" err="1" smtClean="0">
                <a:solidFill>
                  <a:schemeClr val="tx1"/>
                </a:solidFill>
                <a:latin typeface="Arial" pitchFamily="34" charset="0"/>
                <a:cs typeface="Arial" pitchFamily="34" charset="0"/>
              </a:rPr>
              <a:t>Vectorization</a:t>
            </a:r>
            <a:r>
              <a:rPr lang="en-US" b="1" dirty="0" smtClean="0">
                <a:solidFill>
                  <a:schemeClr val="tx1"/>
                </a:solidFill>
                <a:latin typeface="Arial" pitchFamily="34" charset="0"/>
                <a:cs typeface="Arial" pitchFamily="34" charset="0"/>
              </a:rPr>
              <a:t>.</a:t>
            </a:r>
          </a:p>
          <a:p>
            <a:pPr algn="just"/>
            <a:r>
              <a:rPr lang="en-US" b="1" dirty="0" smtClean="0">
                <a:solidFill>
                  <a:schemeClr val="tx1"/>
                </a:solidFill>
                <a:latin typeface="Arial" pitchFamily="34" charset="0"/>
                <a:cs typeface="Arial" pitchFamily="34" charset="0"/>
              </a:rPr>
              <a:t>(</a:t>
            </a:r>
            <a:r>
              <a:rPr lang="en-US" b="1" dirty="0" err="1" smtClean="0">
                <a:solidFill>
                  <a:schemeClr val="tx1"/>
                </a:solidFill>
                <a:latin typeface="Arial" pitchFamily="34" charset="0"/>
                <a:cs typeface="Arial" pitchFamily="34" charset="0"/>
              </a:rPr>
              <a:t>i</a:t>
            </a:r>
            <a:r>
              <a:rPr lang="en-US" b="1" dirty="0" smtClean="0">
                <a:solidFill>
                  <a:schemeClr val="tx1"/>
                </a:solidFill>
                <a:latin typeface="Arial" pitchFamily="34" charset="0"/>
                <a:cs typeface="Arial" pitchFamily="34" charset="0"/>
              </a:rPr>
              <a:t>)TF-IDF</a:t>
            </a:r>
          </a:p>
          <a:p>
            <a:pPr algn="just"/>
            <a:r>
              <a:rPr lang="en-US" b="1" dirty="0" smtClean="0">
                <a:solidFill>
                  <a:schemeClr val="tx1"/>
                </a:solidFill>
                <a:latin typeface="Arial" pitchFamily="34" charset="0"/>
                <a:cs typeface="Arial" pitchFamily="34" charset="0"/>
              </a:rPr>
              <a:t>7) Modeling.</a:t>
            </a:r>
            <a:endParaRPr lang="en-US" b="1" dirty="0">
              <a:solidFill>
                <a:schemeClr val="tx1"/>
              </a:solidFill>
              <a:latin typeface="Arial" pitchFamily="34" charset="0"/>
              <a:cs typeface="Arial" pitchFamily="34" charset="0"/>
            </a:endParaRPr>
          </a:p>
          <a:p>
            <a:pPr algn="ctr"/>
            <a:endParaRPr lang="en-US" dirty="0"/>
          </a:p>
        </p:txBody>
      </p:sp>
      <p:sp>
        <p:nvSpPr>
          <p:cNvPr id="31" name="Left Arrow 30"/>
          <p:cNvSpPr/>
          <p:nvPr/>
        </p:nvSpPr>
        <p:spPr>
          <a:xfrm>
            <a:off x="5867400" y="5181600"/>
            <a:ext cx="609600" cy="304800"/>
          </a:xfrm>
          <a:prstGeom prst="leftArrow">
            <a:avLst>
              <a:gd name="adj1" fmla="val 50000"/>
              <a:gd name="adj2" fmla="val 53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2743200" y="30480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6019800" y="31242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1295400" y="38100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262361"/>
            <a:ext cx="8635530" cy="833377"/>
          </a:xfrm>
        </p:spPr>
        <p:txBody>
          <a:bodyPr/>
          <a:lstStyle/>
          <a:p>
            <a:r>
              <a:rPr lang="en-US" sz="2000" b="1" dirty="0" smtClean="0">
                <a:solidFill>
                  <a:srgbClr val="FF0000"/>
                </a:solidFill>
                <a:latin typeface="Arial" pitchFamily="34" charset="0"/>
                <a:cs typeface="Arial" pitchFamily="34" charset="0"/>
              </a:rPr>
              <a:t>NLP(</a:t>
            </a:r>
            <a:r>
              <a:rPr lang="en-US" sz="2000" b="1" dirty="0" smtClean="0">
                <a:solidFill>
                  <a:srgbClr val="FF0000"/>
                </a:solidFill>
                <a:latin typeface="Arial" pitchFamily="34" charset="0"/>
                <a:cs typeface="Arial" pitchFamily="34" charset="0"/>
              </a:rPr>
              <a:t>Sentimental analysis)</a:t>
            </a:r>
            <a:endParaRPr lang="en-US" sz="2000" b="1" dirty="0">
              <a:solidFill>
                <a:srgbClr val="FF0000"/>
              </a:solidFill>
              <a:latin typeface="Arial" pitchFamily="34" charset="0"/>
              <a:cs typeface="Arial" pitchFamily="34" charset="0"/>
            </a:endParaRPr>
          </a:p>
        </p:txBody>
      </p:sp>
      <p:pic>
        <p:nvPicPr>
          <p:cNvPr id="4"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pic>
        <p:nvPicPr>
          <p:cNvPr id="15362" name="Picture 2"/>
          <p:cNvPicPr>
            <a:picLocks noChangeAspect="1" noChangeArrowheads="1"/>
          </p:cNvPicPr>
          <p:nvPr/>
        </p:nvPicPr>
        <p:blipFill>
          <a:blip r:embed="rId4" cstate="print"/>
          <a:srcRect/>
          <a:stretch>
            <a:fillRect/>
          </a:stretch>
        </p:blipFill>
        <p:spPr bwMode="auto">
          <a:xfrm>
            <a:off x="3810000" y="1143000"/>
            <a:ext cx="5334000" cy="2981325"/>
          </a:xfrm>
          <a:prstGeom prst="rect">
            <a:avLst/>
          </a:prstGeom>
          <a:noFill/>
          <a:ln w="9525">
            <a:noFill/>
            <a:miter lim="800000"/>
            <a:headEnd/>
            <a:tailEnd/>
          </a:ln>
        </p:spPr>
      </p:pic>
      <p:pic>
        <p:nvPicPr>
          <p:cNvPr id="15363" name="Picture 3"/>
          <p:cNvPicPr>
            <a:picLocks noChangeAspect="1" noChangeArrowheads="1"/>
          </p:cNvPicPr>
          <p:nvPr/>
        </p:nvPicPr>
        <p:blipFill>
          <a:blip r:embed="rId5" cstate="print"/>
          <a:srcRect/>
          <a:stretch>
            <a:fillRect/>
          </a:stretch>
        </p:blipFill>
        <p:spPr bwMode="auto">
          <a:xfrm>
            <a:off x="3733800" y="4419600"/>
            <a:ext cx="5257800" cy="2209800"/>
          </a:xfrm>
          <a:prstGeom prst="rect">
            <a:avLst/>
          </a:prstGeom>
          <a:noFill/>
          <a:ln w="9525">
            <a:noFill/>
            <a:miter lim="800000"/>
            <a:headEnd/>
            <a:tailEnd/>
          </a:ln>
        </p:spPr>
      </p:pic>
      <p:sp>
        <p:nvSpPr>
          <p:cNvPr id="6" name="Rounded Rectangle 5"/>
          <p:cNvSpPr/>
          <p:nvPr/>
        </p:nvSpPr>
        <p:spPr>
          <a:xfrm>
            <a:off x="228600" y="1066800"/>
            <a:ext cx="3429000" cy="3048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latin typeface="Arial" pitchFamily="34" charset="0"/>
                <a:cs typeface="Arial" pitchFamily="34" charset="0"/>
              </a:rPr>
              <a:t>process of detecting positive or negative sentiment in text. It's often used by businesses to detect sentiment in social data, gauge brand reputation, and understand customers.</a:t>
            </a:r>
          </a:p>
        </p:txBody>
      </p:sp>
      <p:sp>
        <p:nvSpPr>
          <p:cNvPr id="7" name="Oval 6"/>
          <p:cNvSpPr/>
          <p:nvPr/>
        </p:nvSpPr>
        <p:spPr>
          <a:xfrm>
            <a:off x="304800" y="4309403"/>
            <a:ext cx="3016348" cy="2362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tx1"/>
                </a:solidFill>
                <a:latin typeface="Arial" pitchFamily="34" charset="0"/>
                <a:cs typeface="Arial" pitchFamily="34" charset="0"/>
              </a:rPr>
              <a:t>Sentiment is </a:t>
            </a:r>
            <a:r>
              <a:rPr lang="en-US" b="1" dirty="0" smtClean="0">
                <a:solidFill>
                  <a:schemeClr val="tx1"/>
                </a:solidFill>
                <a:latin typeface="Arial" pitchFamily="34" charset="0"/>
                <a:cs typeface="Arial" pitchFamily="34" charset="0"/>
              </a:rPr>
              <a:t>greater </a:t>
            </a:r>
            <a:r>
              <a:rPr lang="en-US" b="1" dirty="0">
                <a:solidFill>
                  <a:schemeClr val="tx1"/>
                </a:solidFill>
                <a:latin typeface="Arial" pitchFamily="34" charset="0"/>
                <a:cs typeface="Arial" pitchFamily="34" charset="0"/>
              </a:rPr>
              <a:t>than 3.5 than map it to 1</a:t>
            </a:r>
            <a:endParaRPr lang="en-US" dirty="0">
              <a:solidFill>
                <a:schemeClr val="tx1"/>
              </a:solidFill>
              <a:latin typeface="Arial" pitchFamily="34" charset="0"/>
              <a:cs typeface="Arial" pitchFamily="34" charset="0"/>
            </a:endParaRPr>
          </a:p>
          <a:p>
            <a:r>
              <a:rPr lang="en-US" b="1" dirty="0">
                <a:solidFill>
                  <a:schemeClr val="tx1"/>
                </a:solidFill>
                <a:latin typeface="Arial" pitchFamily="34" charset="0"/>
                <a:cs typeface="Arial" pitchFamily="34" charset="0"/>
              </a:rPr>
              <a:t>Sentiment is less than 3.5 than map it to 0</a:t>
            </a:r>
            <a:endParaRPr lang="en-US"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262361"/>
            <a:ext cx="8635530" cy="833377"/>
          </a:xfrm>
        </p:spPr>
        <p:txBody>
          <a:bodyPr/>
          <a:lstStyle/>
          <a:p>
            <a:r>
              <a:rPr lang="en-US" sz="2000" b="1" dirty="0" smtClean="0">
                <a:solidFill>
                  <a:srgbClr val="FF0000"/>
                </a:solidFill>
                <a:latin typeface="Arial" pitchFamily="34" charset="0"/>
                <a:cs typeface="Arial" pitchFamily="34" charset="0"/>
              </a:rPr>
              <a:t>Clustering of restaurants</a:t>
            </a:r>
            <a:endParaRPr lang="en-US" sz="2000" b="1" dirty="0">
              <a:solidFill>
                <a:srgbClr val="FF0000"/>
              </a:solidFill>
              <a:latin typeface="Arial" pitchFamily="34" charset="0"/>
              <a:cs typeface="Arial" pitchFamily="34" charset="0"/>
            </a:endParaRPr>
          </a:p>
        </p:txBody>
      </p:sp>
      <p:pic>
        <p:nvPicPr>
          <p:cNvPr id="4"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pic>
        <p:nvPicPr>
          <p:cNvPr id="14338" name="Picture 2"/>
          <p:cNvPicPr>
            <a:picLocks noChangeAspect="1" noChangeArrowheads="1"/>
          </p:cNvPicPr>
          <p:nvPr/>
        </p:nvPicPr>
        <p:blipFill>
          <a:blip r:embed="rId4" cstate="print"/>
          <a:srcRect/>
          <a:stretch>
            <a:fillRect/>
          </a:stretch>
        </p:blipFill>
        <p:spPr bwMode="auto">
          <a:xfrm>
            <a:off x="5638800" y="1524000"/>
            <a:ext cx="3252787" cy="4800600"/>
          </a:xfrm>
          <a:prstGeom prst="rect">
            <a:avLst/>
          </a:prstGeom>
          <a:noFill/>
          <a:ln w="9525">
            <a:noFill/>
            <a:miter lim="800000"/>
            <a:headEnd/>
            <a:tailEnd/>
          </a:ln>
        </p:spPr>
      </p:pic>
      <p:sp>
        <p:nvSpPr>
          <p:cNvPr id="7" name="Rounded Rectangle 6"/>
          <p:cNvSpPr/>
          <p:nvPr/>
        </p:nvSpPr>
        <p:spPr>
          <a:xfrm>
            <a:off x="228600" y="1447800"/>
            <a:ext cx="5029200" cy="49530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latin typeface="Arial" pitchFamily="34" charset="0"/>
                <a:cs typeface="Arial" pitchFamily="34" charset="0"/>
              </a:rPr>
              <a:t>Clustering is the task of dividing the population or data points into a number of groups such that data points in the same groups are more similar to other data points in the same group than those in other groups. In simple words, the aim is to segregate groups with similar traits and assign them into clusters.</a:t>
            </a:r>
            <a:endParaRPr lang="en-US"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262361"/>
            <a:ext cx="4680030" cy="499639"/>
          </a:xfrm>
        </p:spPr>
        <p:txBody>
          <a:bodyPr/>
          <a:lstStyle/>
          <a:p>
            <a:r>
              <a:rPr lang="en-US" sz="2000" b="1" dirty="0" smtClean="0">
                <a:solidFill>
                  <a:srgbClr val="FF0000"/>
                </a:solidFill>
                <a:latin typeface="Arial" pitchFamily="34" charset="0"/>
                <a:cs typeface="Arial" pitchFamily="34" charset="0"/>
              </a:rPr>
              <a:t>Most frequent used words in review</a:t>
            </a:r>
            <a:endParaRPr lang="en-US" sz="2000" b="1" dirty="0">
              <a:solidFill>
                <a:srgbClr val="FF0000"/>
              </a:solidFill>
              <a:latin typeface="Arial" pitchFamily="34" charset="0"/>
              <a:cs typeface="Arial" pitchFamily="34" charset="0"/>
            </a:endParaRPr>
          </a:p>
        </p:txBody>
      </p:sp>
      <p:pic>
        <p:nvPicPr>
          <p:cNvPr id="4"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pic>
        <p:nvPicPr>
          <p:cNvPr id="16387" name="Picture 3"/>
          <p:cNvPicPr>
            <a:picLocks noChangeAspect="1" noChangeArrowheads="1"/>
          </p:cNvPicPr>
          <p:nvPr/>
        </p:nvPicPr>
        <p:blipFill>
          <a:blip r:embed="rId4" cstate="print"/>
          <a:srcRect/>
          <a:stretch>
            <a:fillRect/>
          </a:stretch>
        </p:blipFill>
        <p:spPr bwMode="auto">
          <a:xfrm>
            <a:off x="0" y="838201"/>
            <a:ext cx="9144000" cy="2971799"/>
          </a:xfrm>
          <a:prstGeom prst="rect">
            <a:avLst/>
          </a:prstGeom>
          <a:noFill/>
          <a:ln w="9525">
            <a:noFill/>
            <a:miter lim="800000"/>
            <a:headEnd/>
            <a:tailEnd/>
          </a:ln>
        </p:spPr>
      </p:pic>
      <p:pic>
        <p:nvPicPr>
          <p:cNvPr id="16388" name="Picture 4"/>
          <p:cNvPicPr>
            <a:picLocks noChangeAspect="1" noChangeArrowheads="1"/>
          </p:cNvPicPr>
          <p:nvPr/>
        </p:nvPicPr>
        <p:blipFill>
          <a:blip r:embed="rId5" cstate="print"/>
          <a:srcRect/>
          <a:stretch>
            <a:fillRect/>
          </a:stretch>
        </p:blipFill>
        <p:spPr bwMode="auto">
          <a:xfrm>
            <a:off x="0" y="3810000"/>
            <a:ext cx="91440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57200"/>
            <a:ext cx="8520600" cy="6857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smtClean="0">
                <a:solidFill>
                  <a:srgbClr val="FF0000"/>
                </a:solidFill>
                <a:latin typeface="Arial" pitchFamily="34" charset="0"/>
                <a:ea typeface="Montserrat"/>
                <a:cs typeface="Arial" pitchFamily="34" charset="0"/>
                <a:sym typeface="Montserrat"/>
              </a:rPr>
              <a:t>Popular cuisines</a:t>
            </a:r>
            <a:endParaRPr sz="2000" b="1" dirty="0">
              <a:solidFill>
                <a:srgbClr val="FF0000"/>
              </a:solidFill>
              <a:latin typeface="Arial" pitchFamily="34" charset="0"/>
              <a:ea typeface="Montserrat"/>
              <a:cs typeface="Arial" pitchFamily="34" charset="0"/>
              <a:sym typeface="Montserrat"/>
            </a:endParaRPr>
          </a:p>
        </p:txBody>
      </p:sp>
      <p:sp>
        <p:nvSpPr>
          <p:cNvPr id="82" name="Google Shape;82;p17"/>
          <p:cNvSpPr txBox="1"/>
          <p:nvPr/>
        </p:nvSpPr>
        <p:spPr>
          <a:xfrm>
            <a:off x="525025" y="5576567"/>
            <a:ext cx="8106900" cy="10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b="1" dirty="0">
              <a:solidFill>
                <a:schemeClr val="lt1"/>
              </a:solidFill>
              <a:latin typeface="Montserrat"/>
              <a:ea typeface="Montserrat"/>
              <a:cs typeface="Montserrat"/>
              <a:sym typeface="Montserrat"/>
            </a:endParaRPr>
          </a:p>
        </p:txBody>
      </p:sp>
      <p:pic>
        <p:nvPicPr>
          <p:cNvPr id="5"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pic>
        <p:nvPicPr>
          <p:cNvPr id="11267" name="Picture 3"/>
          <p:cNvPicPr>
            <a:picLocks noChangeAspect="1" noChangeArrowheads="1"/>
          </p:cNvPicPr>
          <p:nvPr/>
        </p:nvPicPr>
        <p:blipFill>
          <a:blip r:embed="rId4" cstate="print"/>
          <a:srcRect/>
          <a:stretch>
            <a:fillRect/>
          </a:stretch>
        </p:blipFill>
        <p:spPr bwMode="auto">
          <a:xfrm>
            <a:off x="3886200" y="1295400"/>
            <a:ext cx="5048250" cy="4905375"/>
          </a:xfrm>
          <a:prstGeom prst="rect">
            <a:avLst/>
          </a:prstGeom>
          <a:noFill/>
          <a:ln w="9525">
            <a:noFill/>
            <a:miter lim="800000"/>
            <a:headEnd/>
            <a:tailEnd/>
          </a:ln>
        </p:spPr>
      </p:pic>
      <p:sp>
        <p:nvSpPr>
          <p:cNvPr id="8" name="Rectangle 7"/>
          <p:cNvSpPr/>
          <p:nvPr/>
        </p:nvSpPr>
        <p:spPr>
          <a:xfrm>
            <a:off x="228600" y="1371600"/>
            <a:ext cx="3429000" cy="464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n w="12700">
                  <a:solidFill>
                    <a:schemeClr val="tx2">
                      <a:satMod val="155000"/>
                    </a:schemeClr>
                  </a:solidFill>
                  <a:prstDash val="solid"/>
                </a:ln>
                <a:solidFill>
                  <a:schemeClr val="tx1"/>
                </a:solidFill>
                <a:latin typeface="Arial" pitchFamily="34" charset="0"/>
                <a:cs typeface="Arial" pitchFamily="34" charset="0"/>
              </a:rPr>
              <a:t>These are some of the highlighted frequencies of the cuisines which are popular and are repeated.</a:t>
            </a:r>
          </a:p>
          <a:p>
            <a:pPr algn="ctr"/>
            <a:r>
              <a:rPr lang="en-US" b="1" dirty="0" smtClean="0">
                <a:ln w="12700">
                  <a:solidFill>
                    <a:schemeClr val="tx2">
                      <a:satMod val="155000"/>
                    </a:schemeClr>
                  </a:solidFill>
                  <a:prstDash val="solid"/>
                </a:ln>
                <a:solidFill>
                  <a:schemeClr val="tx1"/>
                </a:solidFill>
                <a:latin typeface="Arial" pitchFamily="34" charset="0"/>
                <a:cs typeface="Arial" pitchFamily="34" charset="0"/>
              </a:rPr>
              <a:t>Few </a:t>
            </a:r>
            <a:r>
              <a:rPr lang="en-US" b="1" dirty="0" err="1" smtClean="0">
                <a:ln w="12700">
                  <a:solidFill>
                    <a:schemeClr val="tx2">
                      <a:satMod val="155000"/>
                    </a:schemeClr>
                  </a:solidFill>
                  <a:prstDash val="solid"/>
                </a:ln>
                <a:solidFill>
                  <a:schemeClr val="tx1"/>
                </a:solidFill>
                <a:latin typeface="Arial" pitchFamily="34" charset="0"/>
                <a:cs typeface="Arial" pitchFamily="34" charset="0"/>
              </a:rPr>
              <a:t>populars</a:t>
            </a:r>
            <a:r>
              <a:rPr lang="en-US" b="1" dirty="0" smtClean="0">
                <a:ln w="12700">
                  <a:solidFill>
                    <a:schemeClr val="tx2">
                      <a:satMod val="155000"/>
                    </a:schemeClr>
                  </a:solidFill>
                  <a:prstDash val="solid"/>
                </a:ln>
                <a:solidFill>
                  <a:schemeClr val="tx1"/>
                </a:solidFill>
                <a:latin typeface="Arial" pitchFamily="34" charset="0"/>
                <a:cs typeface="Arial" pitchFamily="34" charset="0"/>
              </a:rPr>
              <a:t> are below.</a:t>
            </a:r>
          </a:p>
          <a:p>
            <a:pPr algn="ctr"/>
            <a:endParaRPr lang="en-US" b="1" dirty="0">
              <a:ln w="12700">
                <a:solidFill>
                  <a:schemeClr val="tx2">
                    <a:satMod val="155000"/>
                  </a:schemeClr>
                </a:solidFill>
                <a:prstDash val="solid"/>
              </a:ln>
              <a:solidFill>
                <a:schemeClr val="tx1"/>
              </a:solidFill>
              <a:latin typeface="Arial" pitchFamily="34" charset="0"/>
              <a:cs typeface="Arial" pitchFamily="34" charset="0"/>
            </a:endParaRPr>
          </a:p>
          <a:p>
            <a:pPr algn="ctr"/>
            <a:endParaRPr lang="en-US" b="1" dirty="0" smtClean="0">
              <a:ln w="12700">
                <a:solidFill>
                  <a:schemeClr val="tx2">
                    <a:satMod val="155000"/>
                  </a:schemeClr>
                </a:solidFill>
                <a:prstDash val="solid"/>
              </a:ln>
              <a:solidFill>
                <a:schemeClr val="tx1"/>
              </a:solidFill>
              <a:latin typeface="Arial" pitchFamily="34" charset="0"/>
              <a:cs typeface="Arial" pitchFamily="34" charset="0"/>
            </a:endParaRPr>
          </a:p>
          <a:p>
            <a:pPr algn="ctr"/>
            <a:endParaRPr lang="en-US" b="1" dirty="0">
              <a:ln w="12700">
                <a:solidFill>
                  <a:schemeClr val="tx2">
                    <a:satMod val="155000"/>
                  </a:schemeClr>
                </a:solidFill>
                <a:prstDash val="solid"/>
              </a:ln>
              <a:solidFill>
                <a:schemeClr val="tx1"/>
              </a:solidFill>
              <a:latin typeface="Arial" pitchFamily="34" charset="0"/>
              <a:cs typeface="Arial" pitchFamily="34" charset="0"/>
            </a:endParaRPr>
          </a:p>
          <a:p>
            <a:pPr algn="ctr"/>
            <a:endParaRPr lang="en-US" b="1" dirty="0" smtClean="0">
              <a:ln w="12700">
                <a:solidFill>
                  <a:schemeClr val="tx2">
                    <a:satMod val="155000"/>
                  </a:schemeClr>
                </a:solidFill>
                <a:prstDash val="solid"/>
              </a:ln>
              <a:solidFill>
                <a:schemeClr val="tx1"/>
              </a:solidFill>
              <a:latin typeface="Arial" pitchFamily="34" charset="0"/>
              <a:cs typeface="Arial" pitchFamily="34" charset="0"/>
            </a:endParaRPr>
          </a:p>
          <a:p>
            <a:pPr algn="ctr"/>
            <a:r>
              <a:rPr lang="en-US" b="1" dirty="0" smtClean="0">
                <a:ln w="12700">
                  <a:solidFill>
                    <a:schemeClr val="tx2">
                      <a:satMod val="155000"/>
                    </a:schemeClr>
                  </a:solidFill>
                  <a:prstDash val="solid"/>
                </a:ln>
                <a:solidFill>
                  <a:schemeClr val="tx1"/>
                </a:solidFill>
                <a:latin typeface="Arial" pitchFamily="34" charset="0"/>
                <a:cs typeface="Arial" pitchFamily="34" charset="0"/>
              </a:rPr>
              <a:t>Indian,Food,North,Chinese,European,Kebab,South,continental etc. </a:t>
            </a:r>
            <a:endParaRPr lang="en-US" b="1" dirty="0">
              <a:ln w="12700">
                <a:solidFill>
                  <a:schemeClr val="tx2">
                    <a:satMod val="155000"/>
                  </a:schemeClr>
                </a:solidFill>
                <a:prstDash val="solid"/>
              </a:ln>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5631900" cy="549633"/>
          </a:xfrm>
        </p:spPr>
        <p:txBody>
          <a:bodyPr/>
          <a:lstStyle/>
          <a:p>
            <a:r>
              <a:rPr lang="en-US" sz="2000" b="1" dirty="0" smtClean="0">
                <a:solidFill>
                  <a:srgbClr val="FF0000"/>
                </a:solidFill>
                <a:latin typeface="Arial" pitchFamily="34" charset="0"/>
                <a:cs typeface="Arial" pitchFamily="34" charset="0"/>
              </a:rPr>
              <a:t>Techniques and accuracies</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a:xfrm>
            <a:off x="152400" y="1536632"/>
            <a:ext cx="8839200" cy="5168968"/>
          </a:xfrm>
        </p:spPr>
        <p:txBody>
          <a:bodyPr/>
          <a:lstStyle/>
          <a:p>
            <a:pPr>
              <a:buNone/>
            </a:pPr>
            <a:endParaRPr lang="en-US" sz="1800" b="1" dirty="0" smtClean="0">
              <a:solidFill>
                <a:schemeClr val="tx2">
                  <a:lumMod val="75000"/>
                </a:schemeClr>
              </a:solidFill>
              <a:latin typeface="Arial" pitchFamily="34" charset="0"/>
              <a:cs typeface="Arial" pitchFamily="34" charset="0"/>
            </a:endParaRPr>
          </a:p>
          <a:p>
            <a:pPr>
              <a:buNone/>
            </a:pPr>
            <a:endParaRPr lang="en-US" dirty="0" smtClean="0"/>
          </a:p>
        </p:txBody>
      </p:sp>
      <p:pic>
        <p:nvPicPr>
          <p:cNvPr id="10" name="Picture 2" descr="FSSAI asks Zomato to get food safety licence to continue operations"/>
          <p:cNvPicPr>
            <a:picLocks noChangeAspect="1" noChangeArrowheads="1"/>
          </p:cNvPicPr>
          <p:nvPr/>
        </p:nvPicPr>
        <p:blipFill>
          <a:blip r:embed="rId2" cstate="print"/>
          <a:srcRect/>
          <a:stretch>
            <a:fillRect/>
          </a:stretch>
        </p:blipFill>
        <p:spPr bwMode="auto">
          <a:xfrm>
            <a:off x="7777090" y="87924"/>
            <a:ext cx="1295400" cy="685800"/>
          </a:xfrm>
          <a:prstGeom prst="rect">
            <a:avLst/>
          </a:prstGeom>
          <a:noFill/>
        </p:spPr>
      </p:pic>
      <p:pic>
        <p:nvPicPr>
          <p:cNvPr id="32769" name="Picture 1"/>
          <p:cNvPicPr>
            <a:picLocks noChangeAspect="1" noChangeArrowheads="1"/>
          </p:cNvPicPr>
          <p:nvPr/>
        </p:nvPicPr>
        <p:blipFill>
          <a:blip r:embed="rId3" cstate="print"/>
          <a:srcRect/>
          <a:stretch>
            <a:fillRect/>
          </a:stretch>
        </p:blipFill>
        <p:spPr bwMode="auto">
          <a:xfrm>
            <a:off x="304800" y="1752600"/>
            <a:ext cx="8610600" cy="4876800"/>
          </a:xfrm>
          <a:prstGeom prst="rect">
            <a:avLst/>
          </a:prstGeom>
          <a:noFill/>
          <a:ln w="9525">
            <a:noFill/>
            <a:miter lim="800000"/>
            <a:headEnd/>
            <a:tailEnd/>
          </a:ln>
        </p:spPr>
      </p:pic>
      <p:sp>
        <p:nvSpPr>
          <p:cNvPr id="12" name="Rounded Rectangle 11"/>
          <p:cNvSpPr/>
          <p:nvPr/>
        </p:nvSpPr>
        <p:spPr>
          <a:xfrm>
            <a:off x="990600" y="1143000"/>
            <a:ext cx="6858000" cy="457200"/>
          </a:xfrm>
          <a:prstGeom prst="roundRect">
            <a:avLst/>
          </a:prstGeom>
          <a:solidFill>
            <a:schemeClr val="tx2">
              <a:lumMod val="20000"/>
              <a:lumOff val="80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Random Forest with Cross Validation(</a:t>
            </a:r>
            <a:r>
              <a:rPr lang="en-US" dirty="0" err="1" smtClean="0"/>
              <a:t>class_weight</a:t>
            </a:r>
            <a:r>
              <a:rPr lang="en-US" dirty="0" smtClean="0"/>
              <a:t>={0: 2.0, 1: 1.0})</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5631900" cy="549633"/>
          </a:xfrm>
        </p:spPr>
        <p:txBody>
          <a:bodyPr/>
          <a:lstStyle/>
          <a:p>
            <a:r>
              <a:rPr lang="en-US" sz="2000" b="1" dirty="0" smtClean="0">
                <a:solidFill>
                  <a:srgbClr val="FF0000"/>
                </a:solidFill>
                <a:latin typeface="Arial" pitchFamily="34" charset="0"/>
                <a:cs typeface="Arial" pitchFamily="34" charset="0"/>
              </a:rPr>
              <a:t>Techniques and </a:t>
            </a:r>
            <a:r>
              <a:rPr lang="en-US" sz="2000" b="1" dirty="0" smtClean="0">
                <a:solidFill>
                  <a:srgbClr val="FF0000"/>
                </a:solidFill>
                <a:latin typeface="Arial" pitchFamily="34" charset="0"/>
                <a:cs typeface="Arial" pitchFamily="34" charset="0"/>
              </a:rPr>
              <a:t>accuracies continued</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a:xfrm>
            <a:off x="152400" y="1536632"/>
            <a:ext cx="8839200" cy="5168968"/>
          </a:xfrm>
        </p:spPr>
        <p:txBody>
          <a:bodyPr/>
          <a:lstStyle/>
          <a:p>
            <a:pPr>
              <a:buNone/>
            </a:pPr>
            <a:endParaRPr lang="en-US" sz="1800" b="1" dirty="0" smtClean="0">
              <a:solidFill>
                <a:schemeClr val="tx2">
                  <a:lumMod val="75000"/>
                </a:schemeClr>
              </a:solidFill>
              <a:latin typeface="Arial" pitchFamily="34" charset="0"/>
              <a:cs typeface="Arial" pitchFamily="34" charset="0"/>
            </a:endParaRPr>
          </a:p>
          <a:p>
            <a:pPr>
              <a:buNone/>
            </a:pPr>
            <a:endParaRPr lang="en-US" dirty="0" smtClean="0"/>
          </a:p>
        </p:txBody>
      </p:sp>
      <p:pic>
        <p:nvPicPr>
          <p:cNvPr id="10" name="Picture 2" descr="FSSAI asks Zomato to get food safety licence to continue operations"/>
          <p:cNvPicPr>
            <a:picLocks noChangeAspect="1" noChangeArrowheads="1"/>
          </p:cNvPicPr>
          <p:nvPr/>
        </p:nvPicPr>
        <p:blipFill>
          <a:blip r:embed="rId2" cstate="print"/>
          <a:srcRect/>
          <a:stretch>
            <a:fillRect/>
          </a:stretch>
        </p:blipFill>
        <p:spPr bwMode="auto">
          <a:xfrm>
            <a:off x="7777090" y="87924"/>
            <a:ext cx="1295400" cy="685800"/>
          </a:xfrm>
          <a:prstGeom prst="rect">
            <a:avLst/>
          </a:prstGeom>
          <a:noFill/>
        </p:spPr>
      </p:pic>
      <p:sp>
        <p:nvSpPr>
          <p:cNvPr id="12" name="Rounded Rectangle 11"/>
          <p:cNvSpPr/>
          <p:nvPr/>
        </p:nvSpPr>
        <p:spPr>
          <a:xfrm>
            <a:off x="762000" y="1143000"/>
            <a:ext cx="6858000" cy="457200"/>
          </a:xfrm>
          <a:prstGeom prst="roundRect">
            <a:avLst/>
          </a:prstGeom>
          <a:solidFill>
            <a:schemeClr val="tx2">
              <a:lumMod val="20000"/>
              <a:lumOff val="80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Logistic Regression (</a:t>
            </a:r>
            <a:r>
              <a:rPr lang="en-US" dirty="0" err="1" smtClean="0"/>
              <a:t>class_weight</a:t>
            </a:r>
            <a:r>
              <a:rPr lang="en-US" dirty="0" smtClean="0"/>
              <a:t>={0: 2.0, 1:1.0})</a:t>
            </a:r>
            <a:endParaRPr lang="en-US" dirty="0"/>
          </a:p>
        </p:txBody>
      </p:sp>
      <p:pic>
        <p:nvPicPr>
          <p:cNvPr id="54274" name="Picture 2"/>
          <p:cNvPicPr>
            <a:picLocks noChangeAspect="1" noChangeArrowheads="1"/>
          </p:cNvPicPr>
          <p:nvPr/>
        </p:nvPicPr>
        <p:blipFill>
          <a:blip r:embed="rId3" cstate="print"/>
          <a:srcRect/>
          <a:stretch>
            <a:fillRect/>
          </a:stretch>
        </p:blipFill>
        <p:spPr bwMode="auto">
          <a:xfrm>
            <a:off x="228600" y="1752600"/>
            <a:ext cx="86868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title"/>
          </p:nvPr>
        </p:nvSpPr>
        <p:spPr>
          <a:xfrm>
            <a:off x="583808" y="152401"/>
            <a:ext cx="1625992" cy="533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smtClean="0">
                <a:solidFill>
                  <a:srgbClr val="FF0000"/>
                </a:solidFill>
                <a:latin typeface="Arial" pitchFamily="34" charset="0"/>
                <a:ea typeface="Montserrat"/>
                <a:cs typeface="Arial" pitchFamily="34" charset="0"/>
                <a:sym typeface="Montserrat"/>
              </a:rPr>
              <a:t>Content</a:t>
            </a:r>
            <a:endParaRPr sz="2000" b="1" dirty="0">
              <a:solidFill>
                <a:srgbClr val="FF0000"/>
              </a:solidFill>
              <a:latin typeface="Arial" pitchFamily="34" charset="0"/>
              <a:ea typeface="Montserrat"/>
              <a:cs typeface="Arial" pitchFamily="34" charset="0"/>
              <a:sym typeface="Montserrat"/>
            </a:endParaRPr>
          </a:p>
        </p:txBody>
      </p:sp>
      <p:sp>
        <p:nvSpPr>
          <p:cNvPr id="60" name="Google Shape;60;p14"/>
          <p:cNvSpPr txBox="1">
            <a:spLocks noGrp="1"/>
          </p:cNvSpPr>
          <p:nvPr>
            <p:ph type="body" idx="1"/>
          </p:nvPr>
        </p:nvSpPr>
        <p:spPr>
          <a:xfrm>
            <a:off x="152400" y="609600"/>
            <a:ext cx="8839200" cy="5943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Blip>
                <a:blip r:embed="rId3"/>
              </a:buBlip>
            </a:pPr>
            <a:r>
              <a:rPr lang="en-GB" sz="1800" b="1" dirty="0" smtClean="0">
                <a:latin typeface="Arial" pitchFamily="34" charset="0"/>
                <a:ea typeface="Montserrat"/>
                <a:cs typeface="Arial" pitchFamily="34" charset="0"/>
                <a:sym typeface="Montserrat"/>
              </a:rPr>
              <a:t>Problem Statement.</a:t>
            </a:r>
            <a:endParaRPr lang="en-GB" sz="1800" b="1" dirty="0">
              <a:latin typeface="Arial" pitchFamily="34" charset="0"/>
              <a:ea typeface="Montserrat"/>
              <a:cs typeface="Arial" pitchFamily="34" charset="0"/>
              <a:sym typeface="Montserrat"/>
            </a:endParaRPr>
          </a:p>
          <a:p>
            <a:pPr marL="457200" lvl="0" indent="-330200" algn="l" rtl="0">
              <a:spcBef>
                <a:spcPts val="0"/>
              </a:spcBef>
              <a:spcAft>
                <a:spcPts val="0"/>
              </a:spcAft>
              <a:buClr>
                <a:schemeClr val="lt1"/>
              </a:buClr>
              <a:buSzPts val="1600"/>
              <a:buBlip>
                <a:blip r:embed="rId3"/>
              </a:buBlip>
            </a:pPr>
            <a:r>
              <a:rPr lang="en-GB" sz="1800" b="1" dirty="0" smtClean="0">
                <a:latin typeface="Arial" pitchFamily="34" charset="0"/>
                <a:ea typeface="Montserrat"/>
                <a:cs typeface="Arial" pitchFamily="34" charset="0"/>
                <a:sym typeface="Montserrat"/>
              </a:rPr>
              <a:t>Project Steps</a:t>
            </a:r>
            <a:r>
              <a:rPr lang="en-GB" sz="1800" b="1" dirty="0" smtClean="0">
                <a:latin typeface="Arial" pitchFamily="34" charset="0"/>
                <a:ea typeface="Montserrat"/>
                <a:cs typeface="Arial" pitchFamily="34" charset="0"/>
                <a:sym typeface="Montserrat"/>
              </a:rPr>
              <a:t>.</a:t>
            </a:r>
          </a:p>
          <a:p>
            <a:pPr marL="457200" lvl="0" indent="-330200" algn="l" rtl="0">
              <a:spcBef>
                <a:spcPts val="0"/>
              </a:spcBef>
              <a:spcAft>
                <a:spcPts val="0"/>
              </a:spcAft>
              <a:buClr>
                <a:schemeClr val="lt1"/>
              </a:buClr>
              <a:buSzPts val="1600"/>
              <a:buBlip>
                <a:blip r:embed="rId3"/>
              </a:buBlip>
            </a:pPr>
            <a:r>
              <a:rPr lang="en-GB" sz="1800" b="1" dirty="0" smtClean="0">
                <a:latin typeface="Arial" pitchFamily="34" charset="0"/>
                <a:ea typeface="Montserrat"/>
                <a:cs typeface="Arial" pitchFamily="34" charset="0"/>
                <a:sym typeface="Montserrat"/>
              </a:rPr>
              <a:t>EDA-Data preparation and exploration.</a:t>
            </a:r>
          </a:p>
          <a:p>
            <a:pPr marL="457200" lvl="0" indent="-330200" algn="l" rtl="0">
              <a:spcBef>
                <a:spcPts val="0"/>
              </a:spcBef>
              <a:spcAft>
                <a:spcPts val="0"/>
              </a:spcAft>
              <a:buClr>
                <a:schemeClr val="lt1"/>
              </a:buClr>
              <a:buSzPts val="1600"/>
              <a:buBlip>
                <a:blip r:embed="rId3"/>
              </a:buBlip>
            </a:pPr>
            <a:r>
              <a:rPr lang="en-GB" sz="1800" b="1" dirty="0" smtClean="0">
                <a:latin typeface="Arial" pitchFamily="34" charset="0"/>
                <a:ea typeface="Montserrat"/>
                <a:cs typeface="Arial" pitchFamily="34" charset="0"/>
                <a:sym typeface="Montserrat"/>
              </a:rPr>
              <a:t>Visualization-Top 10 rated restaurants in 2019.</a:t>
            </a:r>
          </a:p>
          <a:p>
            <a:pPr marL="457200" lvl="0" indent="-330200" algn="l" rtl="0">
              <a:spcBef>
                <a:spcPts val="0"/>
              </a:spcBef>
              <a:spcAft>
                <a:spcPts val="0"/>
              </a:spcAft>
              <a:buClr>
                <a:schemeClr val="lt1"/>
              </a:buClr>
              <a:buSzPts val="1600"/>
              <a:buBlip>
                <a:blip r:embed="rId3"/>
              </a:buBlip>
            </a:pPr>
            <a:r>
              <a:rPr lang="en-GB" sz="1800" b="1" dirty="0" smtClean="0">
                <a:latin typeface="Arial" pitchFamily="34" charset="0"/>
                <a:ea typeface="Montserrat"/>
                <a:cs typeface="Arial" pitchFamily="34" charset="0"/>
                <a:sym typeface="Montserrat"/>
              </a:rPr>
              <a:t>Visualization-Top 10 rated restaurants in 2018.</a:t>
            </a:r>
          </a:p>
          <a:p>
            <a:pPr marL="457200" lvl="0" indent="-330200" algn="l" rtl="0">
              <a:spcBef>
                <a:spcPts val="0"/>
              </a:spcBef>
              <a:spcAft>
                <a:spcPts val="0"/>
              </a:spcAft>
              <a:buClr>
                <a:schemeClr val="lt1"/>
              </a:buClr>
              <a:buSzPts val="1600"/>
              <a:buBlip>
                <a:blip r:embed="rId3"/>
              </a:buBlip>
            </a:pPr>
            <a:r>
              <a:rPr lang="en-GB" sz="1800" b="1" dirty="0" smtClean="0">
                <a:latin typeface="Arial" pitchFamily="34" charset="0"/>
                <a:ea typeface="Montserrat"/>
                <a:cs typeface="Arial" pitchFamily="34" charset="0"/>
                <a:sym typeface="Montserrat"/>
              </a:rPr>
              <a:t>Visualization-Yearly reviews trend.</a:t>
            </a:r>
          </a:p>
          <a:p>
            <a:pPr lvl="0" indent="-330200">
              <a:buClr>
                <a:schemeClr val="lt1"/>
              </a:buClr>
              <a:buSzPts val="1600"/>
              <a:buBlip>
                <a:blip r:embed="rId3"/>
              </a:buBlip>
            </a:pPr>
            <a:r>
              <a:rPr lang="en-US" sz="1800" b="1" dirty="0" smtClean="0">
                <a:latin typeface="Arial" pitchFamily="34" charset="0"/>
                <a:cs typeface="Arial" pitchFamily="34" charset="0"/>
              </a:rPr>
              <a:t>Visualization-Popular cuisines restaurant in Hyderabad</a:t>
            </a:r>
            <a:endParaRPr lang="en-GB" sz="1800" b="1" dirty="0" smtClean="0">
              <a:latin typeface="Arial" pitchFamily="34" charset="0"/>
              <a:ea typeface="Montserrat"/>
              <a:cs typeface="Arial" pitchFamily="34" charset="0"/>
              <a:sym typeface="Montserrat"/>
            </a:endParaRPr>
          </a:p>
          <a:p>
            <a:pPr marL="457200" lvl="0" indent="-330200" algn="l" rtl="0">
              <a:spcBef>
                <a:spcPts val="0"/>
              </a:spcBef>
              <a:spcAft>
                <a:spcPts val="0"/>
              </a:spcAft>
              <a:buClr>
                <a:schemeClr val="lt1"/>
              </a:buClr>
              <a:buSzPts val="1600"/>
              <a:buBlip>
                <a:blip r:embed="rId3"/>
              </a:buBlip>
            </a:pPr>
            <a:r>
              <a:rPr lang="en-GB" sz="1800" b="1" dirty="0" smtClean="0">
                <a:latin typeface="Arial" pitchFamily="34" charset="0"/>
                <a:ea typeface="Montserrat"/>
                <a:cs typeface="Arial" pitchFamily="34" charset="0"/>
                <a:sym typeface="Montserrat"/>
              </a:rPr>
              <a:t>Visualization-Most Popular cuisines restaurant in Hyderabad.</a:t>
            </a:r>
          </a:p>
          <a:p>
            <a:pPr lvl="0" indent="-330200">
              <a:buClr>
                <a:schemeClr val="lt1"/>
              </a:buClr>
              <a:buSzPts val="1600"/>
              <a:buBlip>
                <a:blip r:embed="rId3"/>
              </a:buBlip>
            </a:pPr>
            <a:r>
              <a:rPr lang="en-US" sz="1800" b="1" dirty="0" smtClean="0">
                <a:latin typeface="Arial" pitchFamily="34" charset="0"/>
                <a:cs typeface="Arial" pitchFamily="34" charset="0"/>
              </a:rPr>
              <a:t>Visualization-10 most expensive </a:t>
            </a:r>
            <a:r>
              <a:rPr lang="en-US" sz="1800" b="1" dirty="0" smtClean="0">
                <a:latin typeface="Arial" pitchFamily="34" charset="0"/>
                <a:cs typeface="Arial" pitchFamily="34" charset="0"/>
              </a:rPr>
              <a:t>restaurants.</a:t>
            </a:r>
          </a:p>
          <a:p>
            <a:pPr lvl="0" indent="-330200">
              <a:buClr>
                <a:schemeClr val="lt1"/>
              </a:buClr>
              <a:buSzPts val="1600"/>
              <a:buBlip>
                <a:blip r:embed="rId3"/>
              </a:buBlip>
            </a:pPr>
            <a:r>
              <a:rPr lang="en-US" sz="1800" b="1" dirty="0" smtClean="0">
                <a:latin typeface="Arial" pitchFamily="34" charset="0"/>
                <a:cs typeface="Arial" pitchFamily="34" charset="0"/>
              </a:rPr>
              <a:t>Visualization-10 least expensive </a:t>
            </a:r>
            <a:r>
              <a:rPr lang="en-US" sz="1800" b="1" dirty="0" smtClean="0">
                <a:latin typeface="Arial" pitchFamily="34" charset="0"/>
                <a:cs typeface="Arial" pitchFamily="34" charset="0"/>
              </a:rPr>
              <a:t>restaurants</a:t>
            </a:r>
          </a:p>
          <a:p>
            <a:pPr lvl="0" indent="-330200">
              <a:buClr>
                <a:schemeClr val="lt1"/>
              </a:buClr>
              <a:buSzPts val="1600"/>
              <a:buBlip>
                <a:blip r:embed="rId3"/>
              </a:buBlip>
            </a:pPr>
            <a:r>
              <a:rPr lang="en-US" sz="1800" b="1" dirty="0" smtClean="0">
                <a:latin typeface="Arial" pitchFamily="34" charset="0"/>
                <a:cs typeface="Arial" pitchFamily="34" charset="0"/>
              </a:rPr>
              <a:t>Natural Language Processing(NLP</a:t>
            </a:r>
            <a:r>
              <a:rPr lang="en-US" sz="1800" b="1" dirty="0" smtClean="0">
                <a:latin typeface="Arial" pitchFamily="34" charset="0"/>
                <a:cs typeface="Arial" pitchFamily="34" charset="0"/>
              </a:rPr>
              <a:t>).</a:t>
            </a:r>
          </a:p>
          <a:p>
            <a:pPr lvl="0" indent="-330200">
              <a:buClr>
                <a:schemeClr val="lt1"/>
              </a:buClr>
              <a:buSzPts val="1600"/>
              <a:buBlip>
                <a:blip r:embed="rId3"/>
              </a:buBlip>
            </a:pPr>
            <a:r>
              <a:rPr lang="en-US" sz="1800" b="1" dirty="0" smtClean="0">
                <a:latin typeface="Arial" pitchFamily="34" charset="0"/>
                <a:cs typeface="Arial" pitchFamily="34" charset="0"/>
              </a:rPr>
              <a:t>Clustering of </a:t>
            </a:r>
            <a:r>
              <a:rPr lang="en-US" sz="1800" b="1" dirty="0" smtClean="0">
                <a:latin typeface="Arial" pitchFamily="34" charset="0"/>
                <a:cs typeface="Arial" pitchFamily="34" charset="0"/>
              </a:rPr>
              <a:t>restaurants.</a:t>
            </a:r>
          </a:p>
          <a:p>
            <a:pPr lvl="0" indent="-330200">
              <a:buClr>
                <a:schemeClr val="lt1"/>
              </a:buClr>
              <a:buSzPts val="1600"/>
              <a:buBlip>
                <a:blip r:embed="rId3"/>
              </a:buBlip>
            </a:pPr>
            <a:r>
              <a:rPr lang="en-US" sz="1800" b="1" dirty="0" smtClean="0">
                <a:latin typeface="Arial" pitchFamily="34" charset="0"/>
                <a:cs typeface="Arial" pitchFamily="34" charset="0"/>
              </a:rPr>
              <a:t>Most frequent word used and Popular cuisines.</a:t>
            </a:r>
          </a:p>
          <a:p>
            <a:pPr lvl="0" indent="-330200">
              <a:buClr>
                <a:schemeClr val="lt1"/>
              </a:buClr>
              <a:buSzPts val="1600"/>
              <a:buBlip>
                <a:blip r:embed="rId3"/>
              </a:buBlip>
            </a:pPr>
            <a:r>
              <a:rPr lang="en-US" sz="1800" b="1" dirty="0" smtClean="0">
                <a:latin typeface="Arial" pitchFamily="34" charset="0"/>
                <a:cs typeface="Arial" pitchFamily="34" charset="0"/>
              </a:rPr>
              <a:t>Modeling  and </a:t>
            </a:r>
            <a:r>
              <a:rPr lang="en-US" sz="1800" b="1" dirty="0" smtClean="0">
                <a:latin typeface="Arial" pitchFamily="34" charset="0"/>
                <a:cs typeface="Arial" pitchFamily="34" charset="0"/>
              </a:rPr>
              <a:t>Hyper parameter tuning.</a:t>
            </a:r>
          </a:p>
          <a:p>
            <a:pPr lvl="0" indent="-330200">
              <a:buClr>
                <a:schemeClr val="lt1"/>
              </a:buClr>
              <a:buSzPts val="1600"/>
              <a:buBlip>
                <a:blip r:embed="rId3"/>
              </a:buBlip>
            </a:pPr>
            <a:r>
              <a:rPr lang="en-US" sz="1800" b="1" dirty="0" smtClean="0">
                <a:latin typeface="Arial" pitchFamily="34" charset="0"/>
                <a:cs typeface="Arial" pitchFamily="34" charset="0"/>
              </a:rPr>
              <a:t>Techniques and </a:t>
            </a:r>
            <a:r>
              <a:rPr lang="en-US" sz="1800" b="1" dirty="0" smtClean="0">
                <a:latin typeface="Arial" pitchFamily="34" charset="0"/>
                <a:cs typeface="Arial" pitchFamily="34" charset="0"/>
              </a:rPr>
              <a:t>accuracies</a:t>
            </a:r>
            <a:endParaRPr lang="en-US" sz="1800" b="1" dirty="0" smtClean="0">
              <a:latin typeface="Arial" pitchFamily="34" charset="0"/>
              <a:cs typeface="Arial" pitchFamily="34" charset="0"/>
            </a:endParaRPr>
          </a:p>
          <a:p>
            <a:pPr>
              <a:buBlip>
                <a:blip r:embed="rId3"/>
              </a:buBlip>
            </a:pPr>
            <a:r>
              <a:rPr lang="en-US" sz="1800" b="1" dirty="0" smtClean="0">
                <a:latin typeface="Arial" pitchFamily="34" charset="0"/>
                <a:cs typeface="Arial" pitchFamily="34" charset="0"/>
              </a:rPr>
              <a:t>Challenges</a:t>
            </a:r>
            <a:r>
              <a:rPr lang="en-US" sz="1800" b="1" dirty="0" smtClean="0">
                <a:latin typeface="Arial" pitchFamily="34" charset="0"/>
                <a:cs typeface="Arial" pitchFamily="34" charset="0"/>
              </a:rPr>
              <a:t>.</a:t>
            </a:r>
          </a:p>
          <a:p>
            <a:pPr marL="457200" lvl="0" indent="-330200" algn="l" rtl="0">
              <a:spcBef>
                <a:spcPts val="0"/>
              </a:spcBef>
              <a:spcAft>
                <a:spcPts val="0"/>
              </a:spcAft>
              <a:buClr>
                <a:schemeClr val="lt1"/>
              </a:buClr>
              <a:buSzPts val="1600"/>
              <a:buBlip>
                <a:blip r:embed="rId3"/>
              </a:buBlip>
            </a:pPr>
            <a:r>
              <a:rPr lang="en-US" sz="1800" b="1" dirty="0" smtClean="0">
                <a:latin typeface="Arial" pitchFamily="34" charset="0"/>
                <a:cs typeface="Arial" pitchFamily="34" charset="0"/>
              </a:rPr>
              <a:t>Conclusion.</a:t>
            </a:r>
          </a:p>
          <a:p>
            <a:pPr lvl="0" indent="-330200">
              <a:buClr>
                <a:schemeClr val="lt1"/>
              </a:buClr>
              <a:buSzPts val="1600"/>
              <a:buNone/>
            </a:pPr>
            <a:endParaRPr sz="1600" b="1" dirty="0">
              <a:solidFill>
                <a:schemeClr val="accent2"/>
              </a:solidFill>
              <a:latin typeface="+mn-lt"/>
              <a:ea typeface="Montserrat"/>
              <a:cs typeface="Microsoft Sans Serif" pitchFamily="34" charset="0"/>
              <a:sym typeface="Montserrat"/>
            </a:endParaRPr>
          </a:p>
        </p:txBody>
      </p:sp>
      <p:pic>
        <p:nvPicPr>
          <p:cNvPr id="4" name="Picture 2" descr="FSSAI asks Zomato to get food safety licence to continue operations"/>
          <p:cNvPicPr>
            <a:picLocks noChangeAspect="1" noChangeArrowheads="1"/>
          </p:cNvPicPr>
          <p:nvPr/>
        </p:nvPicPr>
        <p:blipFill>
          <a:blip r:embed="rId4" cstate="print"/>
          <a:srcRect/>
          <a:stretch>
            <a:fillRect/>
          </a:stretch>
        </p:blipFill>
        <p:spPr bwMode="auto">
          <a:xfrm>
            <a:off x="7777090" y="87924"/>
            <a:ext cx="1295400" cy="6858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531800"/>
            <a:ext cx="8520600" cy="7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smtClean="0">
                <a:solidFill>
                  <a:srgbClr val="FF0000"/>
                </a:solidFill>
                <a:latin typeface="Arial" pitchFamily="34" charset="0"/>
                <a:ea typeface="Montserrat"/>
                <a:cs typeface="Arial" pitchFamily="34" charset="0"/>
                <a:sym typeface="Montserrat"/>
              </a:rPr>
              <a:t>Conclusion</a:t>
            </a:r>
            <a:endParaRPr sz="2000" b="1" dirty="0">
              <a:solidFill>
                <a:srgbClr val="FF0000"/>
              </a:solidFill>
              <a:latin typeface="Arial" pitchFamily="34" charset="0"/>
              <a:ea typeface="Montserrat"/>
              <a:cs typeface="Arial" pitchFamily="34" charset="0"/>
              <a:sym typeface="Montserrat"/>
            </a:endParaRPr>
          </a:p>
        </p:txBody>
      </p:sp>
      <p:sp>
        <p:nvSpPr>
          <p:cNvPr id="161" name="Google Shape;161;p29"/>
          <p:cNvSpPr txBox="1">
            <a:spLocks noGrp="1"/>
          </p:cNvSpPr>
          <p:nvPr>
            <p:ph type="body" idx="1"/>
          </p:nvPr>
        </p:nvSpPr>
        <p:spPr>
          <a:xfrm>
            <a:off x="228600" y="1828800"/>
            <a:ext cx="8623956" cy="464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smtClean="0">
                <a:latin typeface="Arial" pitchFamily="34" charset="0"/>
                <a:ea typeface="Montserrat"/>
                <a:cs typeface="Arial" pitchFamily="34" charset="0"/>
                <a:sym typeface="Montserrat"/>
              </a:rPr>
              <a:t>Started with data loading and importing the libraries and then started with the exploring the data </a:t>
            </a:r>
            <a:r>
              <a:rPr lang="en-US" sz="1800" b="1" dirty="0" smtClean="0">
                <a:latin typeface="Arial" pitchFamily="34" charset="0"/>
                <a:ea typeface="Montserrat"/>
                <a:cs typeface="Arial" pitchFamily="34" charset="0"/>
                <a:sym typeface="Montserrat"/>
              </a:rPr>
              <a:t>and done some of the visualization to see the common pattern in the data and looked </a:t>
            </a:r>
            <a:r>
              <a:rPr lang="en-US" sz="1800" b="1" dirty="0" smtClean="0">
                <a:latin typeface="Arial" pitchFamily="34" charset="0"/>
                <a:ea typeface="Montserrat"/>
                <a:cs typeface="Arial" pitchFamily="34" charset="0"/>
                <a:sym typeface="Montserrat"/>
              </a:rPr>
              <a:t>into columns and rows. It was seen that there </a:t>
            </a:r>
            <a:r>
              <a:rPr lang="en-US" sz="1800" b="1" dirty="0" smtClean="0">
                <a:latin typeface="Arial" pitchFamily="34" charset="0"/>
                <a:ea typeface="Montserrat"/>
                <a:cs typeface="Arial" pitchFamily="34" charset="0"/>
                <a:sym typeface="Montserrat"/>
              </a:rPr>
              <a:t>were few missing values present as per the ratio, imputed the values accordingly. I have seen that I have </a:t>
            </a:r>
            <a:r>
              <a:rPr lang="en-US" sz="1800" b="1" dirty="0" smtClean="0">
                <a:latin typeface="Arial" pitchFamily="34" charset="0"/>
                <a:ea typeface="Montserrat"/>
                <a:cs typeface="Arial" pitchFamily="34" charset="0"/>
                <a:sym typeface="Montserrat"/>
              </a:rPr>
              <a:t>al</a:t>
            </a:r>
            <a:r>
              <a:rPr lang="en-US" sz="1800" b="1" dirty="0" smtClean="0">
                <a:latin typeface="Arial" pitchFamily="34" charset="0"/>
                <a:ea typeface="Montserrat"/>
                <a:cs typeface="Arial" pitchFamily="34" charset="0"/>
                <a:sym typeface="Montserrat"/>
              </a:rPr>
              <a:t>most everything in the form of words which I converted accordingly. </a:t>
            </a:r>
            <a:r>
              <a:rPr lang="en-US" sz="1800" b="1" dirty="0" smtClean="0">
                <a:latin typeface="Arial" pitchFamily="34" charset="0"/>
                <a:ea typeface="Montserrat"/>
                <a:cs typeface="Arial" pitchFamily="34" charset="0"/>
                <a:sym typeface="Montserrat"/>
              </a:rPr>
              <a:t>Found some of the string and removed. Found 4 years were unique. </a:t>
            </a:r>
            <a:r>
              <a:rPr lang="en-US" sz="1800" b="1" dirty="0" smtClean="0">
                <a:latin typeface="Arial" pitchFamily="34" charset="0"/>
                <a:ea typeface="Montserrat"/>
                <a:cs typeface="Arial" pitchFamily="34" charset="0"/>
                <a:sym typeface="Montserrat"/>
              </a:rPr>
              <a:t> </a:t>
            </a:r>
            <a:r>
              <a:rPr lang="en-US" sz="1800" b="1" dirty="0" smtClean="0">
                <a:latin typeface="Arial" pitchFamily="34" charset="0"/>
                <a:ea typeface="Montserrat"/>
                <a:cs typeface="Arial" pitchFamily="34" charset="0"/>
                <a:sym typeface="Montserrat"/>
              </a:rPr>
              <a:t>Explored the restaurant with respect to rating received. Found some of the top restaurants for the ratings and year wise popularity and saw the ratings trend with respect to year and seems to be growing over the year. Checked the restaurant expensive which were around 2800, 2500/- and being 1600/- top 10</a:t>
            </a:r>
            <a:r>
              <a:rPr lang="en-US" sz="1800" b="1" baseline="30000" dirty="0" smtClean="0">
                <a:latin typeface="Arial" pitchFamily="34" charset="0"/>
                <a:ea typeface="Montserrat"/>
                <a:cs typeface="Arial" pitchFamily="34" charset="0"/>
                <a:sym typeface="Montserrat"/>
              </a:rPr>
              <a:t>th</a:t>
            </a:r>
            <a:r>
              <a:rPr lang="en-US" sz="1800" b="1" dirty="0" smtClean="0">
                <a:latin typeface="Arial" pitchFamily="34" charset="0"/>
                <a:ea typeface="Montserrat"/>
                <a:cs typeface="Arial" pitchFamily="34" charset="0"/>
                <a:sym typeface="Montserrat"/>
              </a:rPr>
              <a:t> number. Similarly explored the least costly restaurant around 350/- to 150 as top 10</a:t>
            </a:r>
            <a:r>
              <a:rPr lang="en-US" sz="1800" b="1" baseline="30000" dirty="0" smtClean="0">
                <a:latin typeface="Arial" pitchFamily="34" charset="0"/>
                <a:ea typeface="Montserrat"/>
                <a:cs typeface="Arial" pitchFamily="34" charset="0"/>
                <a:sym typeface="Montserrat"/>
              </a:rPr>
              <a:t>th</a:t>
            </a:r>
            <a:r>
              <a:rPr lang="en-US" sz="1800" b="1" dirty="0" smtClean="0">
                <a:latin typeface="Arial" pitchFamily="34" charset="0"/>
                <a:ea typeface="Montserrat"/>
                <a:cs typeface="Arial" pitchFamily="34" charset="0"/>
                <a:sym typeface="Montserrat"/>
              </a:rPr>
              <a:t>.Also checked the overall cost. During the clustering of cuisines I have seen that North India, continental, </a:t>
            </a:r>
            <a:r>
              <a:rPr lang="en-US" sz="1800" b="1" dirty="0" err="1" smtClean="0">
                <a:latin typeface="Arial" pitchFamily="34" charset="0"/>
                <a:ea typeface="Montserrat"/>
                <a:cs typeface="Arial" pitchFamily="34" charset="0"/>
                <a:sym typeface="Montserrat"/>
              </a:rPr>
              <a:t>chinese,sea</a:t>
            </a:r>
            <a:r>
              <a:rPr lang="en-US" sz="1800" b="1" dirty="0" smtClean="0">
                <a:latin typeface="Arial" pitchFamily="34" charset="0"/>
                <a:ea typeface="Montserrat"/>
                <a:cs typeface="Arial" pitchFamily="34" charset="0"/>
                <a:sym typeface="Montserrat"/>
              </a:rPr>
              <a:t> food, European, fast food etc were popular.</a:t>
            </a:r>
            <a:endParaRPr lang="en-US" sz="1600" b="1" dirty="0" smtClean="0">
              <a:solidFill>
                <a:schemeClr val="accent2"/>
              </a:solidFill>
              <a:latin typeface="Arial" pitchFamily="34" charset="0"/>
              <a:cs typeface="Arial" pitchFamily="34" charset="0"/>
            </a:endParaRPr>
          </a:p>
          <a:p>
            <a:pPr marL="0" indent="0">
              <a:buNone/>
            </a:pPr>
            <a:endParaRPr lang="en-US" sz="1600" b="1" dirty="0" smtClean="0">
              <a:solidFill>
                <a:schemeClr val="accent2"/>
              </a:solidFill>
              <a:latin typeface="Arial" pitchFamily="34" charset="0"/>
              <a:cs typeface="Arial" pitchFamily="34" charset="0"/>
            </a:endParaRPr>
          </a:p>
          <a:p>
            <a:pPr marL="0" lvl="0" indent="0" algn="l" rtl="0">
              <a:spcBef>
                <a:spcPts val="0"/>
              </a:spcBef>
              <a:spcAft>
                <a:spcPts val="0"/>
              </a:spcAft>
              <a:buNone/>
            </a:pPr>
            <a:endParaRPr sz="1600" b="1" dirty="0">
              <a:solidFill>
                <a:schemeClr val="lt1"/>
              </a:solidFill>
              <a:latin typeface="Arial" pitchFamily="34" charset="0"/>
              <a:ea typeface="Montserrat"/>
              <a:cs typeface="Arial" pitchFamily="34" charset="0"/>
              <a:sym typeface="Montserrat"/>
            </a:endParaRPr>
          </a:p>
        </p:txBody>
      </p:sp>
      <p:pic>
        <p:nvPicPr>
          <p:cNvPr id="4"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685800"/>
            <a:ext cx="6622500" cy="6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smtClean="0">
                <a:solidFill>
                  <a:srgbClr val="FF0000"/>
                </a:solidFill>
                <a:latin typeface="Arial" pitchFamily="34" charset="0"/>
                <a:ea typeface="Montserrat"/>
                <a:cs typeface="Arial" pitchFamily="34" charset="0"/>
                <a:sym typeface="Montserrat"/>
              </a:rPr>
              <a:t>Conclusion</a:t>
            </a:r>
            <a:endParaRPr sz="2000" b="1" dirty="0">
              <a:solidFill>
                <a:srgbClr val="FF0000"/>
              </a:solidFill>
              <a:latin typeface="Arial" pitchFamily="34" charset="0"/>
              <a:ea typeface="Montserrat"/>
              <a:cs typeface="Arial" pitchFamily="34" charset="0"/>
              <a:sym typeface="Montserrat"/>
            </a:endParaRPr>
          </a:p>
        </p:txBody>
      </p:sp>
      <p:sp>
        <p:nvSpPr>
          <p:cNvPr id="161" name="Google Shape;161;p29"/>
          <p:cNvSpPr txBox="1">
            <a:spLocks noGrp="1"/>
          </p:cNvSpPr>
          <p:nvPr>
            <p:ph type="body" idx="1"/>
          </p:nvPr>
        </p:nvSpPr>
        <p:spPr>
          <a:xfrm>
            <a:off x="228600" y="1600200"/>
            <a:ext cx="8623956" cy="48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smtClean="0">
                <a:latin typeface="Arial" pitchFamily="34" charset="0"/>
                <a:ea typeface="Montserrat"/>
                <a:cs typeface="Arial" pitchFamily="34" charset="0"/>
                <a:sym typeface="Montserrat"/>
              </a:rPr>
              <a:t>Also, I have explored and seen restaurants weekly open time. I after all these exploration I have merged the </a:t>
            </a:r>
            <a:r>
              <a:rPr lang="en-US" sz="1800" b="1" dirty="0" err="1" smtClean="0">
                <a:latin typeface="Arial" pitchFamily="34" charset="0"/>
                <a:ea typeface="Montserrat"/>
                <a:cs typeface="Arial" pitchFamily="34" charset="0"/>
                <a:sym typeface="Montserrat"/>
              </a:rPr>
              <a:t>dataframe</a:t>
            </a:r>
            <a:r>
              <a:rPr lang="en-US" sz="1800" b="1" dirty="0" smtClean="0">
                <a:latin typeface="Arial" pitchFamily="34" charset="0"/>
                <a:ea typeface="Montserrat"/>
                <a:cs typeface="Arial" pitchFamily="34" charset="0"/>
                <a:sym typeface="Montserrat"/>
              </a:rPr>
              <a:t> of reviews. Found the north Indian restaurant being the highest numbers of 61 while top 10, 10</a:t>
            </a:r>
            <a:r>
              <a:rPr lang="en-US" sz="1800" b="1" baseline="30000" dirty="0" smtClean="0">
                <a:latin typeface="Arial" pitchFamily="34" charset="0"/>
                <a:ea typeface="Montserrat"/>
                <a:cs typeface="Arial" pitchFamily="34" charset="0"/>
                <a:sym typeface="Montserrat"/>
              </a:rPr>
              <a:t>th</a:t>
            </a:r>
            <a:r>
              <a:rPr lang="en-US" sz="1800" b="1" dirty="0" smtClean="0">
                <a:latin typeface="Arial" pitchFamily="34" charset="0"/>
                <a:ea typeface="Montserrat"/>
                <a:cs typeface="Arial" pitchFamily="34" charset="0"/>
                <a:sym typeface="Montserrat"/>
              </a:rPr>
              <a:t> was bakery of 7 numbers. Finally started with natural language processing for removing the unwanted words or punctuations present in the data, tried removing </a:t>
            </a:r>
            <a:r>
              <a:rPr lang="en-US" sz="1800" b="1" dirty="0" err="1" smtClean="0">
                <a:latin typeface="Arial" pitchFamily="34" charset="0"/>
                <a:ea typeface="Montserrat"/>
                <a:cs typeface="Arial" pitchFamily="34" charset="0"/>
                <a:sym typeface="Montserrat"/>
              </a:rPr>
              <a:t>emojis</a:t>
            </a:r>
            <a:r>
              <a:rPr lang="en-US" sz="1800" b="1" dirty="0" smtClean="0">
                <a:latin typeface="Arial" pitchFamily="34" charset="0"/>
                <a:ea typeface="Montserrat"/>
                <a:cs typeface="Arial" pitchFamily="34" charset="0"/>
                <a:sym typeface="Montserrat"/>
              </a:rPr>
              <a:t> and some of the </a:t>
            </a:r>
            <a:r>
              <a:rPr lang="en-US" sz="1800" b="1" dirty="0" err="1" smtClean="0">
                <a:latin typeface="Arial" pitchFamily="34" charset="0"/>
                <a:ea typeface="Montserrat"/>
                <a:cs typeface="Arial" pitchFamily="34" charset="0"/>
                <a:sym typeface="Montserrat"/>
              </a:rPr>
              <a:t>stopwords</a:t>
            </a:r>
            <a:r>
              <a:rPr lang="en-US" sz="1800" b="1" dirty="0" smtClean="0">
                <a:latin typeface="Arial" pitchFamily="34" charset="0"/>
                <a:ea typeface="Montserrat"/>
                <a:cs typeface="Arial" pitchFamily="34" charset="0"/>
                <a:sym typeface="Montserrat"/>
              </a:rPr>
              <a:t>. I then divided the sentiments into 0 and 1 values where 0 being the negative comments or comments under 3.5 rating and 1 being good comments or comments above 3.5 rating for the restaurant.</a:t>
            </a:r>
          </a:p>
          <a:p>
            <a:pPr marL="0" lvl="0" indent="0">
              <a:buNone/>
            </a:pPr>
            <a:r>
              <a:rPr lang="en-US" sz="1600" b="1" dirty="0" smtClean="0">
                <a:latin typeface="Arial" pitchFamily="34" charset="0"/>
                <a:ea typeface="Montserrat"/>
                <a:cs typeface="Arial" pitchFamily="34" charset="0"/>
                <a:sym typeface="Montserrat"/>
              </a:rPr>
              <a:t>Converted the words to lower case, and removed the spaces and special character etc.</a:t>
            </a:r>
          </a:p>
          <a:p>
            <a:pPr marL="0" lvl="0" indent="0">
              <a:buNone/>
            </a:pPr>
            <a:r>
              <a:rPr lang="en-US" sz="1600" b="1" dirty="0" smtClean="0">
                <a:latin typeface="Arial" pitchFamily="34" charset="0"/>
                <a:ea typeface="Montserrat"/>
                <a:cs typeface="Arial" pitchFamily="34" charset="0"/>
                <a:sym typeface="Montserrat"/>
              </a:rPr>
              <a:t>Finally started with the Modeling made use of Bag of words, and Naïve </a:t>
            </a:r>
            <a:r>
              <a:rPr lang="en-US" sz="1600" b="1" dirty="0" err="1" smtClean="0">
                <a:latin typeface="Arial" pitchFamily="34" charset="0"/>
                <a:ea typeface="Montserrat"/>
                <a:cs typeface="Arial" pitchFamily="34" charset="0"/>
                <a:sym typeface="Montserrat"/>
              </a:rPr>
              <a:t>bayes</a:t>
            </a:r>
            <a:r>
              <a:rPr lang="en-US" sz="1600" b="1" dirty="0" smtClean="0">
                <a:latin typeface="Arial" pitchFamily="34" charset="0"/>
                <a:ea typeface="Montserrat"/>
                <a:cs typeface="Arial" pitchFamily="34" charset="0"/>
                <a:sym typeface="Montserrat"/>
              </a:rPr>
              <a:t> </a:t>
            </a:r>
            <a:r>
              <a:rPr lang="en-US" sz="1600" b="1" dirty="0" smtClean="0">
                <a:latin typeface="Arial" pitchFamily="34" charset="0"/>
                <a:ea typeface="Montserrat"/>
                <a:cs typeface="Arial" pitchFamily="34" charset="0"/>
                <a:sym typeface="Montserrat"/>
              </a:rPr>
              <a:t>multinomial classification, Decision tree, Random Forest, K-mean clustering, and Logistic regression. However I have tried with different weight for the model at different times in an iteration but only I have good findings for the Random forest </a:t>
            </a:r>
            <a:r>
              <a:rPr lang="en-US" sz="1600" b="1" dirty="0" err="1" smtClean="0">
                <a:latin typeface="Arial" pitchFamily="34" charset="0"/>
                <a:ea typeface="Montserrat"/>
                <a:cs typeface="Arial" pitchFamily="34" charset="0"/>
                <a:sym typeface="Montserrat"/>
              </a:rPr>
              <a:t>classfier</a:t>
            </a:r>
            <a:r>
              <a:rPr lang="en-US" sz="1600" b="1" dirty="0" smtClean="0">
                <a:latin typeface="Arial" pitchFamily="34" charset="0"/>
                <a:ea typeface="Montserrat"/>
                <a:cs typeface="Arial" pitchFamily="34" charset="0"/>
                <a:sym typeface="Montserrat"/>
              </a:rPr>
              <a:t> and for logistic regression using cross validation hyper parameter tuning have given the better results with best parameters to use.	</a:t>
            </a:r>
            <a:endParaRPr lang="en-US" sz="1600" b="1" dirty="0" smtClean="0">
              <a:solidFill>
                <a:schemeClr val="accent2"/>
              </a:solidFill>
              <a:latin typeface="Arial" pitchFamily="34" charset="0"/>
              <a:cs typeface="Arial" pitchFamily="34" charset="0"/>
            </a:endParaRPr>
          </a:p>
          <a:p>
            <a:pPr marL="0" lvl="0" indent="0" algn="l" rtl="0">
              <a:spcBef>
                <a:spcPts val="0"/>
              </a:spcBef>
              <a:spcAft>
                <a:spcPts val="0"/>
              </a:spcAft>
              <a:buNone/>
            </a:pPr>
            <a:endParaRPr sz="1600" b="1" dirty="0">
              <a:solidFill>
                <a:schemeClr val="lt1"/>
              </a:solidFill>
              <a:latin typeface="Arial" pitchFamily="34" charset="0"/>
              <a:ea typeface="Montserrat"/>
              <a:cs typeface="Arial" pitchFamily="34" charset="0"/>
              <a:sym typeface="Montserrat"/>
            </a:endParaRPr>
          </a:p>
        </p:txBody>
      </p:sp>
      <p:pic>
        <p:nvPicPr>
          <p:cNvPr id="4"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33400"/>
            <a:ext cx="8520600" cy="763600"/>
          </a:xfrm>
        </p:spPr>
        <p:txBody>
          <a:bodyPr/>
          <a:lstStyle/>
          <a:p>
            <a:r>
              <a:rPr lang="en-US" sz="2000" b="1" dirty="0" smtClean="0">
                <a:solidFill>
                  <a:srgbClr val="FF0000"/>
                </a:solidFill>
                <a:latin typeface="Arial" pitchFamily="34" charset="0"/>
                <a:cs typeface="Arial" pitchFamily="34" charset="0"/>
              </a:rPr>
              <a:t>Challenges</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a:xfrm>
            <a:off x="228600" y="1219200"/>
            <a:ext cx="8603700" cy="5638800"/>
          </a:xfrm>
        </p:spPr>
        <p:txBody>
          <a:bodyPr/>
          <a:lstStyle/>
          <a:p>
            <a:pPr marL="0" indent="0">
              <a:buNone/>
            </a:pPr>
            <a:r>
              <a:rPr lang="en-US" sz="1800" b="1" dirty="0" smtClean="0">
                <a:latin typeface="Arial" pitchFamily="34" charset="0"/>
                <a:cs typeface="Arial" pitchFamily="34" charset="0"/>
              </a:rPr>
              <a:t>The major challenges I have faced in this project are mentioned Below:</a:t>
            </a:r>
          </a:p>
          <a:p>
            <a:pPr marL="0" indent="0">
              <a:buNone/>
            </a:pPr>
            <a:r>
              <a:rPr lang="en-US" sz="1800" b="1" dirty="0" smtClean="0">
                <a:latin typeface="Arial" pitchFamily="34" charset="0"/>
                <a:cs typeface="Arial" pitchFamily="34" charset="0"/>
              </a:rPr>
              <a:t>1)</a:t>
            </a:r>
            <a:r>
              <a:rPr lang="en-US" sz="1800" b="1" dirty="0" err="1" smtClean="0">
                <a:latin typeface="Arial" pitchFamily="34" charset="0"/>
                <a:cs typeface="Arial" pitchFamily="34" charset="0"/>
              </a:rPr>
              <a:t>Analysing</a:t>
            </a:r>
            <a:r>
              <a:rPr lang="en-US" sz="1800" b="1" dirty="0" smtClean="0">
                <a:latin typeface="Arial" pitchFamily="34" charset="0"/>
                <a:cs typeface="Arial" pitchFamily="34" charset="0"/>
              </a:rPr>
              <a:t> the data and exploring the data was making no much sense because data that I had was having objects </a:t>
            </a:r>
            <a:r>
              <a:rPr lang="en-US" sz="1800" b="1" dirty="0" err="1" smtClean="0">
                <a:latin typeface="Arial" pitchFamily="34" charset="0"/>
                <a:cs typeface="Arial" pitchFamily="34" charset="0"/>
              </a:rPr>
              <a:t>datatypes</a:t>
            </a:r>
            <a:r>
              <a:rPr lang="en-US" sz="1800" b="1" dirty="0" smtClean="0">
                <a:latin typeface="Arial" pitchFamily="34" charset="0"/>
                <a:cs typeface="Arial" pitchFamily="34" charset="0"/>
              </a:rPr>
              <a:t> and few strings and comments, restaurants names , reviews etc.</a:t>
            </a:r>
          </a:p>
          <a:p>
            <a:pPr marL="0" indent="0">
              <a:buNone/>
            </a:pPr>
            <a:endParaRPr lang="en-US" sz="1800" b="1" dirty="0" smtClean="0">
              <a:latin typeface="Arial" pitchFamily="34" charset="0"/>
              <a:cs typeface="Arial" pitchFamily="34" charset="0"/>
            </a:endParaRPr>
          </a:p>
          <a:p>
            <a:pPr marL="0" indent="0">
              <a:buNone/>
            </a:pPr>
            <a:r>
              <a:rPr lang="en-US" sz="1800" b="1" dirty="0" smtClean="0">
                <a:latin typeface="Arial" pitchFamily="34" charset="0"/>
                <a:cs typeface="Arial" pitchFamily="34" charset="0"/>
              </a:rPr>
              <a:t>2)Removal of </a:t>
            </a:r>
            <a:r>
              <a:rPr lang="en-US" sz="1800" b="1" dirty="0" err="1" smtClean="0">
                <a:latin typeface="Arial" pitchFamily="34" charset="0"/>
                <a:cs typeface="Arial" pitchFamily="34" charset="0"/>
              </a:rPr>
              <a:t>punctualtions</a:t>
            </a:r>
            <a:r>
              <a:rPr lang="en-US" sz="1800" b="1" dirty="0" smtClean="0">
                <a:latin typeface="Arial" pitchFamily="34" charset="0"/>
                <a:cs typeface="Arial" pitchFamily="34" charset="0"/>
              </a:rPr>
              <a:t> and </a:t>
            </a:r>
            <a:r>
              <a:rPr lang="en-US" sz="1800" b="1" dirty="0" err="1" smtClean="0">
                <a:latin typeface="Arial" pitchFamily="34" charset="0"/>
                <a:cs typeface="Arial" pitchFamily="34" charset="0"/>
              </a:rPr>
              <a:t>stopwords</a:t>
            </a:r>
            <a:r>
              <a:rPr lang="en-US" sz="1800" b="1" dirty="0" smtClean="0">
                <a:latin typeface="Arial" pitchFamily="34" charset="0"/>
                <a:cs typeface="Arial" pitchFamily="34" charset="0"/>
              </a:rPr>
              <a:t>, symbols, </a:t>
            </a:r>
            <a:r>
              <a:rPr lang="en-US" sz="1800" b="1" dirty="0" err="1" smtClean="0">
                <a:latin typeface="Arial" pitchFamily="34" charset="0"/>
                <a:cs typeface="Arial" pitchFamily="34" charset="0"/>
              </a:rPr>
              <a:t>emojis</a:t>
            </a:r>
            <a:r>
              <a:rPr lang="en-US" sz="1800" b="1" dirty="0" smtClean="0">
                <a:latin typeface="Arial" pitchFamily="34" charset="0"/>
                <a:cs typeface="Arial" pitchFamily="34" charset="0"/>
              </a:rPr>
              <a:t> and some of the repeated words like (</a:t>
            </a:r>
            <a:r>
              <a:rPr lang="en-US" sz="1800" b="1" dirty="0" err="1" smtClean="0">
                <a:latin typeface="Arial" pitchFamily="34" charset="0"/>
                <a:cs typeface="Arial" pitchFamily="34" charset="0"/>
              </a:rPr>
              <a:t>myyyyyyyyyyyyyyyyy</a:t>
            </a:r>
            <a:r>
              <a:rPr lang="en-US" sz="1800" b="1" dirty="0" smtClean="0">
                <a:latin typeface="Arial" pitchFamily="34" charset="0"/>
                <a:cs typeface="Arial" pitchFamily="34" charset="0"/>
              </a:rPr>
              <a:t>).</a:t>
            </a:r>
          </a:p>
          <a:p>
            <a:pPr marL="0" indent="0">
              <a:buNone/>
            </a:pPr>
            <a:endParaRPr lang="en-US" sz="1800" b="1" dirty="0" smtClean="0">
              <a:latin typeface="Arial" pitchFamily="34" charset="0"/>
              <a:cs typeface="Arial" pitchFamily="34" charset="0"/>
            </a:endParaRPr>
          </a:p>
          <a:p>
            <a:pPr marL="0" indent="0">
              <a:buNone/>
            </a:pPr>
            <a:r>
              <a:rPr lang="en-US" sz="1800" b="1" dirty="0" smtClean="0">
                <a:latin typeface="Arial" pitchFamily="34" charset="0"/>
                <a:cs typeface="Arial" pitchFamily="34" charset="0"/>
              </a:rPr>
              <a:t>3)I have faced challenged in merging the </a:t>
            </a:r>
            <a:r>
              <a:rPr lang="en-US" sz="1800" b="1" dirty="0" err="1" smtClean="0">
                <a:latin typeface="Arial" pitchFamily="34" charset="0"/>
                <a:cs typeface="Arial" pitchFamily="34" charset="0"/>
              </a:rPr>
              <a:t>dataframes</a:t>
            </a:r>
            <a:r>
              <a:rPr lang="en-US" sz="1800" b="1" dirty="0" smtClean="0">
                <a:latin typeface="Arial" pitchFamily="34" charset="0"/>
                <a:cs typeface="Arial" pitchFamily="34" charset="0"/>
              </a:rPr>
              <a:t> as it was not matching the length.</a:t>
            </a:r>
          </a:p>
          <a:p>
            <a:pPr marL="0" indent="0">
              <a:buNone/>
            </a:pPr>
            <a:r>
              <a:rPr lang="en-US" sz="1800" b="1" dirty="0" smtClean="0">
                <a:latin typeface="Arial" pitchFamily="34" charset="0"/>
                <a:cs typeface="Arial" pitchFamily="34" charset="0"/>
              </a:rPr>
              <a:t>4)I have faced the challenged while importing the libraries. I had to install some of the libraries like </a:t>
            </a:r>
            <a:r>
              <a:rPr lang="en-US" sz="1800" b="1" dirty="0" err="1" smtClean="0">
                <a:latin typeface="Arial" pitchFamily="34" charset="0"/>
                <a:cs typeface="Arial" pitchFamily="34" charset="0"/>
              </a:rPr>
              <a:t>spacy</a:t>
            </a:r>
            <a:r>
              <a:rPr lang="en-US" sz="1800" b="1" dirty="0" smtClean="0">
                <a:latin typeface="Arial" pitchFamily="34" charset="0"/>
                <a:cs typeface="Arial" pitchFamily="34" charset="0"/>
              </a:rPr>
              <a:t>, contractions.</a:t>
            </a:r>
          </a:p>
          <a:p>
            <a:pPr marL="0" indent="0">
              <a:buNone/>
            </a:pPr>
            <a:r>
              <a:rPr lang="en-US" sz="1800" b="1" dirty="0" smtClean="0">
                <a:latin typeface="Arial" pitchFamily="34" charset="0"/>
                <a:cs typeface="Arial" pitchFamily="34" charset="0"/>
              </a:rPr>
              <a:t>5)I have faced challenges while using K-Mean clustering could not use effectively. Scaling consumed more time and could not understand data for a while.</a:t>
            </a:r>
          </a:p>
          <a:p>
            <a:pPr marL="0" indent="0">
              <a:buNone/>
            </a:pPr>
            <a:r>
              <a:rPr lang="en-US" sz="1800" b="1" dirty="0" smtClean="0">
                <a:latin typeface="Arial" pitchFamily="34" charset="0"/>
                <a:cs typeface="Arial" pitchFamily="34" charset="0"/>
              </a:rPr>
              <a:t>6)</a:t>
            </a:r>
            <a:r>
              <a:rPr lang="en-US" sz="1800" b="1" dirty="0" err="1" smtClean="0">
                <a:latin typeface="Arial" pitchFamily="34" charset="0"/>
                <a:cs typeface="Arial" pitchFamily="34" charset="0"/>
              </a:rPr>
              <a:t>Hyperparameter</a:t>
            </a:r>
            <a:r>
              <a:rPr lang="en-US" sz="1800" b="1" dirty="0" smtClean="0">
                <a:latin typeface="Arial" pitchFamily="34" charset="0"/>
                <a:cs typeface="Arial" pitchFamily="34" charset="0"/>
              </a:rPr>
              <a:t> tuning was another problem which I faced and consumed a lot more time for rendering.</a:t>
            </a:r>
            <a:endParaRPr lang="en-US" sz="1800" b="1" dirty="0" smtClean="0">
              <a:latin typeface="Arial" pitchFamily="34" charset="0"/>
              <a:cs typeface="Arial" pitchFamily="34" charset="0"/>
            </a:endParaRPr>
          </a:p>
          <a:p>
            <a:pPr marL="0" indent="0">
              <a:buNone/>
            </a:pPr>
            <a:endParaRPr lang="en-US" sz="1800" b="1" dirty="0" smtClean="0">
              <a:latin typeface="Arial" pitchFamily="34" charset="0"/>
              <a:cs typeface="Arial" pitchFamily="34" charset="0"/>
            </a:endParaRPr>
          </a:p>
          <a:p>
            <a:pPr marL="0" indent="0">
              <a:buNone/>
            </a:pPr>
            <a:endParaRPr lang="en-US" sz="1800" b="1" dirty="0">
              <a:latin typeface="Arial" pitchFamily="34" charset="0"/>
              <a:cs typeface="Arial" pitchFamily="34" charset="0"/>
            </a:endParaRPr>
          </a:p>
        </p:txBody>
      </p:sp>
      <p:pic>
        <p:nvPicPr>
          <p:cNvPr id="4" name="Picture 2" descr="FSSAI asks Zomato to get food safety licence to continue operations"/>
          <p:cNvPicPr>
            <a:picLocks noChangeAspect="1" noChangeArrowheads="1"/>
          </p:cNvPicPr>
          <p:nvPr/>
        </p:nvPicPr>
        <p:blipFill>
          <a:blip r:embed="rId2" cstate="print"/>
          <a:srcRect/>
          <a:stretch>
            <a:fillRect/>
          </a:stretch>
        </p:blipFill>
        <p:spPr bwMode="auto">
          <a:xfrm>
            <a:off x="7777090" y="87924"/>
            <a:ext cx="1295400" cy="6858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58200" cy="6858000"/>
          </a:xfrm>
          <a:prstGeom prst="smileyFace">
            <a:avLst>
              <a:gd name="adj" fmla="val -2358"/>
            </a:avLst>
          </a:prstGeom>
          <a:solidFill>
            <a:srgbClr val="FF0000"/>
          </a:solidFill>
        </p:spPr>
        <p:txBody>
          <a:bodyPr/>
          <a:lstStyle/>
          <a:p>
            <a:r>
              <a:rPr lang="en-US" sz="9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
            </a:r>
            <a:br>
              <a:rPr lang="en-US" sz="9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br>
            <a:r>
              <a:rPr lang="en-US" sz="9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        Thank you</a:t>
            </a:r>
            <a:endParaRPr lang="en-US" sz="9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endParaRPr>
          </a:p>
        </p:txBody>
      </p:sp>
      <p:pic>
        <p:nvPicPr>
          <p:cNvPr id="4" name="Picture 2" descr="FSSAI asks Zomato to get food safety licence to continue operations"/>
          <p:cNvPicPr>
            <a:picLocks noChangeAspect="1" noChangeArrowheads="1"/>
          </p:cNvPicPr>
          <p:nvPr/>
        </p:nvPicPr>
        <p:blipFill>
          <a:blip r:embed="rId2" cstate="print"/>
          <a:srcRect/>
          <a:stretch>
            <a:fillRect/>
          </a:stretch>
        </p:blipFill>
        <p:spPr bwMode="auto">
          <a:xfrm>
            <a:off x="7777090" y="87924"/>
            <a:ext cx="1295400" cy="685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609600"/>
            <a:ext cx="28125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solidFill>
                  <a:srgbClr val="FF0000"/>
                </a:solidFill>
                <a:latin typeface="Arial" pitchFamily="34" charset="0"/>
                <a:ea typeface="Montserrat"/>
                <a:cs typeface="Arial" pitchFamily="34" charset="0"/>
                <a:sym typeface="Montserrat"/>
              </a:rPr>
              <a:t>Problem Statement</a:t>
            </a:r>
            <a:endParaRPr sz="2000" b="1" dirty="0">
              <a:solidFill>
                <a:srgbClr val="FF0000"/>
              </a:solidFill>
              <a:latin typeface="Arial" pitchFamily="34" charset="0"/>
              <a:ea typeface="Montserrat"/>
              <a:cs typeface="Arial" pitchFamily="34" charset="0"/>
              <a:sym typeface="Montserrat"/>
            </a:endParaRPr>
          </a:p>
        </p:txBody>
      </p:sp>
      <p:sp>
        <p:nvSpPr>
          <p:cNvPr id="68" name="Google Shape;68;p15"/>
          <p:cNvSpPr txBox="1">
            <a:spLocks noGrp="1"/>
          </p:cNvSpPr>
          <p:nvPr>
            <p:ph type="body" idx="1"/>
          </p:nvPr>
        </p:nvSpPr>
        <p:spPr>
          <a:xfrm>
            <a:off x="-838199" y="1536632"/>
            <a:ext cx="1447800" cy="4864167"/>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p:txBody>
      </p:sp>
      <p:sp>
        <p:nvSpPr>
          <p:cNvPr id="5" name="Rectangle 4"/>
          <p:cNvSpPr/>
          <p:nvPr/>
        </p:nvSpPr>
        <p:spPr>
          <a:xfrm>
            <a:off x="381000" y="1371600"/>
            <a:ext cx="8305800" cy="4343400"/>
          </a:xfrm>
          <a:prstGeom prst="rect">
            <a:avLst/>
          </a:prstGeom>
        </p:spPr>
        <p:txBody>
          <a:bodyPr wrap="square">
            <a:spAutoFit/>
          </a:bodyPr>
          <a:lstStyle/>
          <a:p>
            <a:r>
              <a:rPr lang="en-US" b="1" dirty="0">
                <a:latin typeface="Arial" pitchFamily="34" charset="0"/>
                <a:cs typeface="Arial" pitchFamily="34" charset="0"/>
              </a:rPr>
              <a:t>Zomato is an Indian restaurant aggregator and food delivery start-up </a:t>
            </a:r>
            <a:r>
              <a:rPr lang="en-US" b="1" dirty="0" smtClean="0">
                <a:latin typeface="Arial" pitchFamily="34" charset="0"/>
                <a:cs typeface="Arial" pitchFamily="34" charset="0"/>
              </a:rPr>
              <a:t>The </a:t>
            </a:r>
            <a:r>
              <a:rPr lang="en-US" b="1" dirty="0">
                <a:latin typeface="Arial" pitchFamily="34" charset="0"/>
                <a:cs typeface="Arial" pitchFamily="34" charset="0"/>
              </a:rPr>
              <a:t>Project focuses on Customers and Company, you have to analyze the sentiments of the reviews given by the customer in the data and made some useful conclusion in the form of Visualizations. Also, cluster the zomato restaurants into different segments. The data is </a:t>
            </a:r>
            <a:r>
              <a:rPr lang="en-US" b="1" dirty="0" smtClean="0">
                <a:latin typeface="Arial" pitchFamily="34" charset="0"/>
                <a:cs typeface="Arial" pitchFamily="34" charset="0"/>
              </a:rPr>
              <a:t>visualized </a:t>
            </a:r>
            <a:r>
              <a:rPr lang="en-US" b="1" dirty="0">
                <a:latin typeface="Arial" pitchFamily="34" charset="0"/>
                <a:cs typeface="Arial" pitchFamily="34" charset="0"/>
              </a:rPr>
              <a:t>as it becomes easy to </a:t>
            </a:r>
            <a:r>
              <a:rPr lang="en-US" b="1" dirty="0" smtClean="0">
                <a:latin typeface="Arial" pitchFamily="34" charset="0"/>
                <a:cs typeface="Arial" pitchFamily="34" charset="0"/>
              </a:rPr>
              <a:t>analyze </a:t>
            </a:r>
            <a:r>
              <a:rPr lang="en-US" b="1" dirty="0">
                <a:latin typeface="Arial" pitchFamily="34" charset="0"/>
                <a:cs typeface="Arial" pitchFamily="34" charset="0"/>
              </a:rPr>
              <a:t>data at instant. The Analysis also solve some of the business cases that can directly help the customers finding the Best restaurant in their locality and for the company to grow up and work on the fields they are currently lagging in.</a:t>
            </a:r>
          </a:p>
          <a:p>
            <a:r>
              <a:rPr lang="en-US" b="1" dirty="0">
                <a:latin typeface="Arial" pitchFamily="34" charset="0"/>
                <a:cs typeface="Arial" pitchFamily="34" charset="0"/>
              </a:rPr>
              <a:t>This could help in clustering the restaurants into segments. Also the data has valuable information around cuisine and costing which can be used in cost vs. benefit analysis</a:t>
            </a:r>
          </a:p>
          <a:p>
            <a:r>
              <a:rPr lang="en-US" b="1" dirty="0">
                <a:latin typeface="Arial" pitchFamily="34" charset="0"/>
                <a:cs typeface="Arial" pitchFamily="34" charset="0"/>
              </a:rPr>
              <a:t>Data could be used for sentiment analysis. Also the metadata of reviewers can be used for identifying the critics in the industry.</a:t>
            </a:r>
          </a:p>
          <a:p>
            <a:endParaRPr lang="en-US" sz="1600" dirty="0">
              <a:latin typeface="Arial" pitchFamily="34" charset="0"/>
              <a:cs typeface="Arial" pitchFamily="34" charset="0"/>
            </a:endParaRPr>
          </a:p>
        </p:txBody>
      </p:sp>
      <p:pic>
        <p:nvPicPr>
          <p:cNvPr id="6"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57201"/>
            <a:ext cx="2355300" cy="685799"/>
          </a:xfrm>
        </p:spPr>
        <p:txBody>
          <a:bodyPr/>
          <a:lstStyle/>
          <a:p>
            <a:r>
              <a:rPr lang="en-US" sz="2000" b="1" dirty="0" smtClean="0">
                <a:solidFill>
                  <a:srgbClr val="FF0000"/>
                </a:solidFill>
                <a:latin typeface="Arial" pitchFamily="34" charset="0"/>
                <a:cs typeface="Arial" pitchFamily="34" charset="0"/>
              </a:rPr>
              <a:t>Project Steps</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a:xfrm>
            <a:off x="242400" y="1730509"/>
            <a:ext cx="8520600" cy="4670291"/>
          </a:xfrm>
        </p:spPr>
        <p:txBody>
          <a:bodyPr/>
          <a:lstStyle/>
          <a:p>
            <a:pPr>
              <a:buBlip>
                <a:blip r:embed="rId2"/>
              </a:buBlip>
            </a:pPr>
            <a:r>
              <a:rPr lang="en-US" sz="1800" b="1" dirty="0" smtClean="0">
                <a:latin typeface="Arial" pitchFamily="34" charset="0"/>
                <a:cs typeface="Arial" pitchFamily="34" charset="0"/>
              </a:rPr>
              <a:t>Data collection and data Understanding.</a:t>
            </a:r>
          </a:p>
          <a:p>
            <a:pPr>
              <a:buBlip>
                <a:blip r:embed="rId2"/>
              </a:buBlip>
            </a:pPr>
            <a:r>
              <a:rPr lang="en-US" sz="1800" b="1" dirty="0" smtClean="0">
                <a:latin typeface="Arial" pitchFamily="34" charset="0"/>
                <a:cs typeface="Arial" pitchFamily="34" charset="0"/>
              </a:rPr>
              <a:t>Loading to tool and importing Libraries</a:t>
            </a:r>
            <a:r>
              <a:rPr lang="en-US" sz="1800" b="1" dirty="0" smtClean="0">
                <a:latin typeface="Arial" pitchFamily="34" charset="0"/>
                <a:cs typeface="Arial" pitchFamily="34" charset="0"/>
              </a:rPr>
              <a:t>.</a:t>
            </a:r>
          </a:p>
          <a:p>
            <a:pPr>
              <a:buBlip>
                <a:blip r:embed="rId2"/>
              </a:buBlip>
            </a:pPr>
            <a:r>
              <a:rPr lang="en-US" sz="1800" b="1" dirty="0" smtClean="0">
                <a:latin typeface="Arial" pitchFamily="34" charset="0"/>
                <a:cs typeface="Arial" pitchFamily="34" charset="0"/>
              </a:rPr>
              <a:t>EDA-</a:t>
            </a:r>
            <a:r>
              <a:rPr lang="en-US" sz="1800" b="1" dirty="0" smtClean="0">
                <a:latin typeface="Arial" pitchFamily="34" charset="0"/>
                <a:cs typeface="Arial" pitchFamily="34" charset="0"/>
              </a:rPr>
              <a:t>Data Preparation and Data cleaning</a:t>
            </a:r>
            <a:r>
              <a:rPr lang="en-US" sz="1800" b="1" dirty="0" smtClean="0">
                <a:latin typeface="Arial" pitchFamily="34" charset="0"/>
                <a:cs typeface="Arial" pitchFamily="34" charset="0"/>
              </a:rPr>
              <a:t>.</a:t>
            </a:r>
            <a:endParaRPr lang="en-US" sz="1800" b="1" dirty="0" smtClean="0">
              <a:latin typeface="Arial" pitchFamily="34" charset="0"/>
              <a:cs typeface="Arial" pitchFamily="34" charset="0"/>
            </a:endParaRPr>
          </a:p>
          <a:p>
            <a:pPr>
              <a:buBlip>
                <a:blip r:embed="rId2"/>
              </a:buBlip>
            </a:pPr>
            <a:r>
              <a:rPr lang="en-US" sz="1800" b="1" dirty="0" smtClean="0">
                <a:latin typeface="Arial" pitchFamily="34" charset="0"/>
                <a:cs typeface="Arial" pitchFamily="34" charset="0"/>
              </a:rPr>
              <a:t>Data Transformation.</a:t>
            </a:r>
            <a:endParaRPr lang="en-US" sz="1800" b="1" dirty="0" smtClean="0">
              <a:latin typeface="Arial" pitchFamily="34" charset="0"/>
              <a:cs typeface="Arial" pitchFamily="34" charset="0"/>
            </a:endParaRPr>
          </a:p>
          <a:p>
            <a:pPr>
              <a:buBlip>
                <a:blip r:embed="rId2"/>
              </a:buBlip>
            </a:pPr>
            <a:r>
              <a:rPr lang="en-US" sz="1800" b="1" dirty="0" smtClean="0">
                <a:latin typeface="Arial" pitchFamily="34" charset="0"/>
                <a:cs typeface="Arial" pitchFamily="34" charset="0"/>
              </a:rPr>
              <a:t>Modeling</a:t>
            </a:r>
            <a:endParaRPr lang="en-US" sz="1800" b="1" dirty="0" smtClean="0">
              <a:latin typeface="Arial" pitchFamily="34" charset="0"/>
              <a:cs typeface="Arial" pitchFamily="34" charset="0"/>
            </a:endParaRPr>
          </a:p>
          <a:p>
            <a:pPr>
              <a:buBlip>
                <a:blip r:embed="rId2"/>
              </a:buBlip>
            </a:pPr>
            <a:r>
              <a:rPr lang="en-US" sz="1800" b="1" dirty="0" smtClean="0">
                <a:latin typeface="Arial" pitchFamily="34" charset="0"/>
                <a:cs typeface="Arial" pitchFamily="34" charset="0"/>
              </a:rPr>
              <a:t>Model </a:t>
            </a:r>
            <a:r>
              <a:rPr lang="en-US" sz="1800" b="1" dirty="0" smtClean="0">
                <a:latin typeface="Arial" pitchFamily="34" charset="0"/>
                <a:cs typeface="Arial" pitchFamily="34" charset="0"/>
              </a:rPr>
              <a:t>Ensembles.</a:t>
            </a:r>
          </a:p>
          <a:p>
            <a:pPr>
              <a:buBlip>
                <a:blip r:embed="rId2"/>
              </a:buBlip>
            </a:pPr>
            <a:r>
              <a:rPr lang="en-US" sz="1800" b="1" dirty="0" smtClean="0">
                <a:latin typeface="Arial" pitchFamily="34" charset="0"/>
                <a:cs typeface="Arial" pitchFamily="34" charset="0"/>
              </a:rPr>
              <a:t>Model Evaluation.</a:t>
            </a:r>
            <a:endParaRPr lang="en-US" sz="1800" b="1" dirty="0" smtClean="0">
              <a:latin typeface="Arial" pitchFamily="34" charset="0"/>
              <a:cs typeface="Arial" pitchFamily="34" charset="0"/>
            </a:endParaRPr>
          </a:p>
        </p:txBody>
      </p:sp>
      <p:pic>
        <p:nvPicPr>
          <p:cNvPr id="4"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solidFill>
                  <a:srgbClr val="FF0000"/>
                </a:solidFill>
                <a:latin typeface="Arial" pitchFamily="34" charset="0"/>
                <a:cs typeface="Arial" pitchFamily="34" charset="0"/>
              </a:rPr>
              <a:t>Steps and challenges</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a:xfrm>
            <a:off x="311700" y="1921800"/>
            <a:ext cx="8520600" cy="4555200"/>
          </a:xfrm>
        </p:spPr>
        <p:txBody>
          <a:bodyPr/>
          <a:lstStyle/>
          <a:p>
            <a:pPr>
              <a:buBlip>
                <a:blip r:embed="rId2"/>
              </a:buBlip>
            </a:pPr>
            <a:r>
              <a:rPr lang="en-US" sz="1800" b="1" dirty="0" smtClean="0">
                <a:latin typeface="Arial" pitchFamily="34" charset="0"/>
                <a:cs typeface="Arial" pitchFamily="34" charset="0"/>
              </a:rPr>
              <a:t>Data collection and preparation.</a:t>
            </a:r>
          </a:p>
          <a:p>
            <a:pPr>
              <a:buBlip>
                <a:blip r:embed="rId2"/>
              </a:buBlip>
            </a:pPr>
            <a:r>
              <a:rPr lang="en-US" sz="1800" b="1" dirty="0" smtClean="0">
                <a:latin typeface="Arial" pitchFamily="34" charset="0"/>
                <a:cs typeface="Arial" pitchFamily="34" charset="0"/>
              </a:rPr>
              <a:t>EDA.</a:t>
            </a:r>
          </a:p>
          <a:p>
            <a:pPr>
              <a:buBlip>
                <a:blip r:embed="rId2"/>
              </a:buBlip>
            </a:pPr>
            <a:r>
              <a:rPr lang="en-US" sz="1800" b="1" dirty="0" smtClean="0">
                <a:latin typeface="Arial" pitchFamily="34" charset="0"/>
                <a:cs typeface="Arial" pitchFamily="34" charset="0"/>
              </a:rPr>
              <a:t>Finding </a:t>
            </a:r>
            <a:r>
              <a:rPr lang="en-US" sz="1800" b="1" dirty="0" smtClean="0">
                <a:latin typeface="Arial" pitchFamily="34" charset="0"/>
                <a:cs typeface="Arial" pitchFamily="34" charset="0"/>
              </a:rPr>
              <a:t>out missing values.</a:t>
            </a:r>
          </a:p>
          <a:p>
            <a:pPr>
              <a:buBlip>
                <a:blip r:embed="rId2"/>
              </a:buBlip>
            </a:pPr>
            <a:r>
              <a:rPr lang="en-US" sz="1800" b="1" dirty="0" smtClean="0">
                <a:latin typeface="Arial" pitchFamily="34" charset="0"/>
                <a:cs typeface="Arial" pitchFamily="34" charset="0"/>
              </a:rPr>
              <a:t>Finding out duplicates.</a:t>
            </a:r>
          </a:p>
          <a:p>
            <a:pPr>
              <a:buBlip>
                <a:blip r:embed="rId2"/>
              </a:buBlip>
            </a:pPr>
            <a:r>
              <a:rPr lang="en-US" sz="1800" b="1" dirty="0" smtClean="0">
                <a:latin typeface="Arial" pitchFamily="34" charset="0"/>
                <a:cs typeface="Arial" pitchFamily="34" charset="0"/>
              </a:rPr>
              <a:t>Finding out </a:t>
            </a:r>
            <a:r>
              <a:rPr lang="en-US" sz="1800" b="1" dirty="0" smtClean="0">
                <a:latin typeface="Arial" pitchFamily="34" charset="0"/>
                <a:cs typeface="Arial" pitchFamily="34" charset="0"/>
              </a:rPr>
              <a:t>outliers.</a:t>
            </a:r>
          </a:p>
          <a:p>
            <a:pPr>
              <a:buBlip>
                <a:blip r:embed="rId2"/>
              </a:buBlip>
            </a:pPr>
            <a:r>
              <a:rPr lang="en-US" sz="1800" b="1" dirty="0" smtClean="0">
                <a:latin typeface="Arial" pitchFamily="34" charset="0"/>
                <a:cs typeface="Arial" pitchFamily="34" charset="0"/>
              </a:rPr>
              <a:t>Data </a:t>
            </a:r>
            <a:r>
              <a:rPr lang="en-US" sz="1800" b="1" dirty="0" smtClean="0">
                <a:latin typeface="Arial" pitchFamily="34" charset="0"/>
                <a:cs typeface="Arial" pitchFamily="34" charset="0"/>
              </a:rPr>
              <a:t>Transformation</a:t>
            </a:r>
            <a:r>
              <a:rPr lang="en-US" sz="1800" b="1" dirty="0" smtClean="0">
                <a:latin typeface="Arial" pitchFamily="34" charset="0"/>
                <a:cs typeface="Arial" pitchFamily="34" charset="0"/>
              </a:rPr>
              <a:t>.(One hot encoding or numerical coding).</a:t>
            </a:r>
          </a:p>
          <a:p>
            <a:pPr>
              <a:buBlip>
                <a:blip r:embed="rId2"/>
              </a:buBlip>
            </a:pPr>
            <a:r>
              <a:rPr lang="en-US" sz="1800" b="1" dirty="0" smtClean="0">
                <a:latin typeface="Arial" pitchFamily="34" charset="0"/>
                <a:cs typeface="Arial" pitchFamily="34" charset="0"/>
              </a:rPr>
              <a:t>Standardization.</a:t>
            </a:r>
          </a:p>
          <a:p>
            <a:pPr>
              <a:buBlip>
                <a:blip r:embed="rId2"/>
              </a:buBlip>
            </a:pPr>
            <a:r>
              <a:rPr lang="en-US" sz="1800" b="1" dirty="0" smtClean="0">
                <a:latin typeface="Arial" pitchFamily="34" charset="0"/>
                <a:cs typeface="Arial" pitchFamily="34" charset="0"/>
              </a:rPr>
              <a:t>Modeling.</a:t>
            </a:r>
          </a:p>
          <a:p>
            <a:pPr>
              <a:buBlip>
                <a:blip r:embed="rId2"/>
              </a:buBlip>
            </a:pPr>
            <a:r>
              <a:rPr lang="en-US" sz="1800" b="1" dirty="0" smtClean="0">
                <a:latin typeface="Arial" pitchFamily="34" charset="0"/>
                <a:cs typeface="Arial" pitchFamily="34" charset="0"/>
              </a:rPr>
              <a:t>(</a:t>
            </a:r>
            <a:r>
              <a:rPr lang="en-US" sz="1800" b="1" dirty="0" err="1" smtClean="0">
                <a:latin typeface="Arial" pitchFamily="34" charset="0"/>
                <a:cs typeface="Arial" pitchFamily="34" charset="0"/>
              </a:rPr>
              <a:t>i</a:t>
            </a:r>
            <a:r>
              <a:rPr lang="en-US" sz="1800" b="1" dirty="0" smtClean="0">
                <a:latin typeface="Arial" pitchFamily="34" charset="0"/>
                <a:cs typeface="Arial" pitchFamily="34" charset="0"/>
              </a:rPr>
              <a:t>)- NLP-wag of words.</a:t>
            </a:r>
          </a:p>
          <a:p>
            <a:pPr>
              <a:buBlip>
                <a:blip r:embed="rId2"/>
              </a:buBlip>
            </a:pPr>
            <a:r>
              <a:rPr lang="en-US" sz="1800" b="1" dirty="0" smtClean="0">
                <a:latin typeface="Arial" pitchFamily="34" charset="0"/>
                <a:cs typeface="Arial" pitchFamily="34" charset="0"/>
              </a:rPr>
              <a:t>(ii)-K-mean-clustering.</a:t>
            </a:r>
          </a:p>
          <a:p>
            <a:pPr>
              <a:buBlip>
                <a:blip r:embed="rId2"/>
              </a:buBlip>
            </a:pPr>
            <a:r>
              <a:rPr lang="en-US" sz="1800" b="1" dirty="0" smtClean="0">
                <a:latin typeface="Arial" pitchFamily="34" charset="0"/>
                <a:cs typeface="Arial" pitchFamily="34" charset="0"/>
              </a:rPr>
              <a:t>Model ensembles.</a:t>
            </a:r>
          </a:p>
          <a:p>
            <a:pPr>
              <a:buBlip>
                <a:blip r:embed="rId2"/>
              </a:buBlip>
            </a:pPr>
            <a:r>
              <a:rPr lang="en-US" sz="1800" b="1" dirty="0" smtClean="0">
                <a:latin typeface="Arial" pitchFamily="34" charset="0"/>
                <a:cs typeface="Arial" pitchFamily="34" charset="0"/>
              </a:rPr>
              <a:t>Hyper parameter tuning.</a:t>
            </a:r>
          </a:p>
          <a:p>
            <a:pPr>
              <a:buBlip>
                <a:blip r:embed="rId2"/>
              </a:buBlip>
            </a:pPr>
            <a:r>
              <a:rPr lang="en-US" sz="1800" b="1" dirty="0" smtClean="0">
                <a:latin typeface="Arial" pitchFamily="34" charset="0"/>
                <a:cs typeface="Arial" pitchFamily="34" charset="0"/>
              </a:rPr>
              <a:t>Model evaluation.</a:t>
            </a:r>
          </a:p>
          <a:p>
            <a:pPr>
              <a:buBlip>
                <a:blip r:embed="rId2"/>
              </a:buBlip>
            </a:pPr>
            <a:endParaRPr lang="en-US" sz="1800" b="1" dirty="0" smtClean="0">
              <a:latin typeface="Arial" pitchFamily="34" charset="0"/>
              <a:cs typeface="Arial" pitchFamily="34" charset="0"/>
            </a:endParaRPr>
          </a:p>
          <a:p>
            <a:pPr>
              <a:buNone/>
            </a:pPr>
            <a:endParaRPr lang="en-US" sz="1800" b="1" dirty="0" smtClean="0">
              <a:latin typeface="Arial" pitchFamily="34" charset="0"/>
              <a:cs typeface="Arial" pitchFamily="34" charset="0"/>
            </a:endParaRPr>
          </a:p>
        </p:txBody>
      </p:sp>
      <p:pic>
        <p:nvPicPr>
          <p:cNvPr id="4"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262361"/>
            <a:ext cx="6127830" cy="728239"/>
          </a:xfrm>
        </p:spPr>
        <p:txBody>
          <a:bodyPr/>
          <a:lstStyle/>
          <a:p>
            <a:r>
              <a:rPr lang="en-US" sz="2000" b="1" dirty="0" smtClean="0">
                <a:solidFill>
                  <a:srgbClr val="FF0000"/>
                </a:solidFill>
                <a:latin typeface="Arial" pitchFamily="34" charset="0"/>
                <a:cs typeface="Arial" pitchFamily="34" charset="0"/>
              </a:rPr>
              <a:t>Modeling  and Hyper parameter</a:t>
            </a:r>
            <a:r>
              <a:rPr lang="en-US" sz="2000" b="1" dirty="0" smtClean="0">
                <a:solidFill>
                  <a:srgbClr val="FF0000"/>
                </a:solidFill>
                <a:latin typeface="Arial" pitchFamily="34" charset="0"/>
                <a:cs typeface="Arial" pitchFamily="34" charset="0"/>
              </a:rPr>
              <a:t> </a:t>
            </a:r>
            <a:r>
              <a:rPr lang="en-US" sz="2000" b="1" dirty="0" smtClean="0">
                <a:solidFill>
                  <a:srgbClr val="FF0000"/>
                </a:solidFill>
                <a:latin typeface="Arial" pitchFamily="34" charset="0"/>
                <a:cs typeface="Arial" pitchFamily="34" charset="0"/>
              </a:rPr>
              <a:t>tuning</a:t>
            </a:r>
            <a:endParaRPr lang="en-US" sz="2000" b="1" dirty="0">
              <a:solidFill>
                <a:srgbClr val="FF0000"/>
              </a:solidFill>
              <a:latin typeface="Arial" pitchFamily="34" charset="0"/>
              <a:cs typeface="Arial" pitchFamily="34" charset="0"/>
            </a:endParaRPr>
          </a:p>
        </p:txBody>
      </p:sp>
      <p:pic>
        <p:nvPicPr>
          <p:cNvPr id="4"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sp>
        <p:nvSpPr>
          <p:cNvPr id="6" name="Round Diagonal Corner Rectangle 5"/>
          <p:cNvSpPr/>
          <p:nvPr/>
        </p:nvSpPr>
        <p:spPr>
          <a:xfrm>
            <a:off x="228600" y="1295400"/>
            <a:ext cx="8686800" cy="5181600"/>
          </a:xfrm>
          <a:prstGeom prst="round2DiagRect">
            <a:avLst>
              <a:gd name="adj1" fmla="val 16667"/>
              <a:gd name="adj2" fmla="val 29683"/>
            </a:avLst>
          </a:prstGeom>
          <a:solidFill>
            <a:schemeClr val="tx2">
              <a:lumMod val="20000"/>
              <a:lumOff val="80000"/>
            </a:schemeClr>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0" b="1" u="sng" spc="-300" dirty="0" smtClean="0">
                <a:solidFill>
                  <a:schemeClr val="tx1"/>
                </a:solidFill>
                <a:effectLst>
                  <a:outerShdw blurRad="38100" dist="38100" dir="2700000" algn="tl">
                    <a:srgbClr val="000000">
                      <a:alpha val="43137"/>
                    </a:srgbClr>
                  </a:outerShdw>
                </a:effectLst>
                <a:latin typeface="Arial" pitchFamily="34" charset="0"/>
                <a:cs typeface="Arial" pitchFamily="34" charset="0"/>
              </a:rPr>
              <a:t>Model used</a:t>
            </a:r>
          </a:p>
          <a:p>
            <a:pPr algn="ctr"/>
            <a:r>
              <a:rPr lang="en-US" b="1" dirty="0" smtClean="0">
                <a:solidFill>
                  <a:schemeClr val="tx1"/>
                </a:solidFill>
                <a:latin typeface="Arial" pitchFamily="34" charset="0"/>
                <a:cs typeface="Arial" pitchFamily="34" charset="0"/>
              </a:rPr>
              <a:t>K-Mean clustering.</a:t>
            </a:r>
          </a:p>
          <a:p>
            <a:pPr algn="ctr"/>
            <a:r>
              <a:rPr lang="en-US" b="1" dirty="0" smtClean="0">
                <a:solidFill>
                  <a:schemeClr val="tx1"/>
                </a:solidFill>
                <a:latin typeface="Arial" pitchFamily="34" charset="0"/>
                <a:cs typeface="Arial" pitchFamily="34" charset="0"/>
              </a:rPr>
              <a:t>NLP-bag of words</a:t>
            </a:r>
          </a:p>
          <a:p>
            <a:pPr algn="ctr"/>
            <a:r>
              <a:rPr lang="en-US" b="1" dirty="0" smtClean="0">
                <a:solidFill>
                  <a:schemeClr val="tx1"/>
                </a:solidFill>
                <a:latin typeface="Arial" pitchFamily="34" charset="0"/>
                <a:cs typeface="Arial" pitchFamily="34" charset="0"/>
              </a:rPr>
              <a:t>Logistic regression.</a:t>
            </a:r>
          </a:p>
          <a:p>
            <a:pPr algn="ctr"/>
            <a:r>
              <a:rPr lang="en-US" b="1" dirty="0" smtClean="0">
                <a:solidFill>
                  <a:schemeClr val="tx1"/>
                </a:solidFill>
                <a:latin typeface="Arial" pitchFamily="34" charset="0"/>
                <a:cs typeface="Arial" pitchFamily="34" charset="0"/>
              </a:rPr>
              <a:t>Model Ensembles.</a:t>
            </a:r>
          </a:p>
          <a:p>
            <a:pPr algn="ctr"/>
            <a:r>
              <a:rPr lang="en-US" b="1" dirty="0" smtClean="0">
                <a:solidFill>
                  <a:schemeClr val="tx1"/>
                </a:solidFill>
                <a:latin typeface="Arial" pitchFamily="34" charset="0"/>
                <a:cs typeface="Arial" pitchFamily="34" charset="0"/>
              </a:rPr>
              <a:t>Decision Tree.</a:t>
            </a:r>
          </a:p>
          <a:p>
            <a:pPr algn="ctr"/>
            <a:r>
              <a:rPr lang="en-US" b="1" dirty="0" smtClean="0">
                <a:solidFill>
                  <a:schemeClr val="tx1"/>
                </a:solidFill>
                <a:latin typeface="Arial" pitchFamily="34" charset="0"/>
                <a:cs typeface="Arial" pitchFamily="34" charset="0"/>
              </a:rPr>
              <a:t>Naïve Bayes.</a:t>
            </a:r>
          </a:p>
          <a:p>
            <a:pPr algn="ctr"/>
            <a:r>
              <a:rPr lang="en-US" b="1" dirty="0" smtClean="0">
                <a:solidFill>
                  <a:schemeClr val="tx1"/>
                </a:solidFill>
                <a:latin typeface="Arial" pitchFamily="34" charset="0"/>
                <a:cs typeface="Arial" pitchFamily="34" charset="0"/>
              </a:rPr>
              <a:t>Hyper parameter tuning.</a:t>
            </a:r>
          </a:p>
          <a:p>
            <a:pPr algn="ctr"/>
            <a:r>
              <a:rPr lang="en-US" b="1" dirty="0" smtClean="0">
                <a:solidFill>
                  <a:schemeClr val="tx1"/>
                </a:solidFill>
                <a:latin typeface="Arial" pitchFamily="34" charset="0"/>
                <a:cs typeface="Arial" pitchFamily="34" charset="0"/>
              </a:rPr>
              <a:t>(</a:t>
            </a:r>
            <a:r>
              <a:rPr lang="en-US" b="1" dirty="0" err="1" smtClean="0">
                <a:solidFill>
                  <a:schemeClr val="tx1"/>
                </a:solidFill>
                <a:latin typeface="Arial" pitchFamily="34" charset="0"/>
                <a:cs typeface="Arial" pitchFamily="34" charset="0"/>
              </a:rPr>
              <a:t>i</a:t>
            </a:r>
            <a:r>
              <a:rPr lang="en-US" b="1" dirty="0" smtClean="0">
                <a:solidFill>
                  <a:schemeClr val="tx1"/>
                </a:solidFill>
                <a:latin typeface="Arial" pitchFamily="34" charset="0"/>
                <a:cs typeface="Arial" pitchFamily="34" charset="0"/>
              </a:rPr>
              <a:t>)-Cross Validation.</a:t>
            </a:r>
          </a:p>
          <a:p>
            <a:pPr algn="ctr"/>
            <a:r>
              <a:rPr lang="en-US" b="1" dirty="0" smtClean="0">
                <a:solidFill>
                  <a:schemeClr val="tx1"/>
                </a:solidFill>
                <a:latin typeface="Arial" pitchFamily="34" charset="0"/>
                <a:cs typeface="Arial" pitchFamily="34" charset="0"/>
              </a:rPr>
              <a:t>Iterating models using weights.</a:t>
            </a:r>
            <a:endParaRPr lang="en-US" b="1" dirty="0">
              <a:solidFill>
                <a:schemeClr val="tx1"/>
              </a:solidFill>
              <a:latin typeface="Arial" pitchFamily="34" charset="0"/>
              <a:cs typeface="Arial" pitchFamily="34" charset="0"/>
            </a:endParaRPr>
          </a:p>
        </p:txBody>
      </p:sp>
      <p:sp>
        <p:nvSpPr>
          <p:cNvPr id="18438" name="AutoShape 6" descr="474 Walking Down The Stairs Stock Illustrations, Cliparts and Royalty Free Walking  Down The Stairs Vect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0" name="AutoShape 8" descr="474 Walking Down The Stairs Stock Illustrations, Cliparts and Royalty Free Walking  Down The Stairs Vect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2" name="AutoShape 10" descr="474 Walking Down The Stairs Stock Illustrations, Cliparts and Royalty Free Walking  Down The Stairs Vect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262361"/>
            <a:ext cx="6737430" cy="833377"/>
          </a:xfrm>
        </p:spPr>
        <p:txBody>
          <a:bodyPr/>
          <a:lstStyle/>
          <a:p>
            <a:r>
              <a:rPr lang="en-US" sz="2000" b="1" dirty="0" smtClean="0">
                <a:solidFill>
                  <a:srgbClr val="FF0000"/>
                </a:solidFill>
                <a:latin typeface="Arial" pitchFamily="34" charset="0"/>
                <a:cs typeface="Arial" pitchFamily="34" charset="0"/>
              </a:rPr>
              <a:t>Visualization-Top rated restaurant in 2019</a:t>
            </a:r>
            <a:endParaRPr lang="en-US" sz="2000" b="1" dirty="0">
              <a:solidFill>
                <a:srgbClr val="FF0000"/>
              </a:solidFill>
              <a:latin typeface="Arial" pitchFamily="34" charset="0"/>
              <a:cs typeface="Arial" pitchFamily="34" charset="0"/>
            </a:endParaRPr>
          </a:p>
        </p:txBody>
      </p:sp>
      <p:pic>
        <p:nvPicPr>
          <p:cNvPr id="4"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pic>
        <p:nvPicPr>
          <p:cNvPr id="7171" name="Picture 3"/>
          <p:cNvPicPr>
            <a:picLocks noChangeAspect="1" noChangeArrowheads="1"/>
          </p:cNvPicPr>
          <p:nvPr/>
        </p:nvPicPr>
        <p:blipFill>
          <a:blip r:embed="rId4" cstate="print"/>
          <a:srcRect/>
          <a:stretch>
            <a:fillRect/>
          </a:stretch>
        </p:blipFill>
        <p:spPr bwMode="auto">
          <a:xfrm>
            <a:off x="1" y="957263"/>
            <a:ext cx="9143999" cy="5976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262361"/>
            <a:ext cx="8635530" cy="833377"/>
          </a:xfrm>
        </p:spPr>
        <p:txBody>
          <a:bodyPr/>
          <a:lstStyle/>
          <a:p>
            <a:r>
              <a:rPr lang="en-US" sz="2000" b="1" dirty="0" smtClean="0">
                <a:solidFill>
                  <a:srgbClr val="FF0000"/>
                </a:solidFill>
                <a:latin typeface="Arial" pitchFamily="34" charset="0"/>
                <a:cs typeface="Arial" pitchFamily="34" charset="0"/>
              </a:rPr>
              <a:t>Visualization-Top  Restaurant Rated in 2018</a:t>
            </a:r>
            <a:endParaRPr lang="en-US" sz="2000" b="1" dirty="0">
              <a:solidFill>
                <a:srgbClr val="FF0000"/>
              </a:solidFill>
              <a:latin typeface="Arial" pitchFamily="34" charset="0"/>
              <a:cs typeface="Arial" pitchFamily="34" charset="0"/>
            </a:endParaRPr>
          </a:p>
        </p:txBody>
      </p:sp>
      <p:pic>
        <p:nvPicPr>
          <p:cNvPr id="4"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pic>
        <p:nvPicPr>
          <p:cNvPr id="8195" name="Picture 3"/>
          <p:cNvPicPr>
            <a:picLocks noChangeAspect="1" noChangeArrowheads="1"/>
          </p:cNvPicPr>
          <p:nvPr/>
        </p:nvPicPr>
        <p:blipFill>
          <a:blip r:embed="rId4" cstate="print"/>
          <a:srcRect/>
          <a:stretch>
            <a:fillRect/>
          </a:stretch>
        </p:blipFill>
        <p:spPr bwMode="auto">
          <a:xfrm>
            <a:off x="0" y="990600"/>
            <a:ext cx="91440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262361"/>
            <a:ext cx="7499430" cy="833377"/>
          </a:xfrm>
        </p:spPr>
        <p:txBody>
          <a:bodyPr/>
          <a:lstStyle/>
          <a:p>
            <a:r>
              <a:rPr lang="en-US" sz="2000" b="1" dirty="0" smtClean="0">
                <a:solidFill>
                  <a:srgbClr val="FF0000"/>
                </a:solidFill>
                <a:latin typeface="Arial" pitchFamily="34" charset="0"/>
                <a:cs typeface="Arial" pitchFamily="34" charset="0"/>
              </a:rPr>
              <a:t>Visualization-Yearly reviews trend</a:t>
            </a:r>
            <a:endParaRPr lang="en-US" sz="2000" b="1" dirty="0">
              <a:solidFill>
                <a:srgbClr val="FF0000"/>
              </a:solidFill>
              <a:latin typeface="Arial" pitchFamily="34" charset="0"/>
              <a:cs typeface="Arial" pitchFamily="34" charset="0"/>
            </a:endParaRPr>
          </a:p>
        </p:txBody>
      </p:sp>
      <p:pic>
        <p:nvPicPr>
          <p:cNvPr id="4" name="Picture 2" descr="FSSAI asks Zomato to get food safety licence to continue operations"/>
          <p:cNvPicPr>
            <a:picLocks noChangeAspect="1" noChangeArrowheads="1"/>
          </p:cNvPicPr>
          <p:nvPr/>
        </p:nvPicPr>
        <p:blipFill>
          <a:blip r:embed="rId3" cstate="print"/>
          <a:srcRect/>
          <a:stretch>
            <a:fillRect/>
          </a:stretch>
        </p:blipFill>
        <p:spPr bwMode="auto">
          <a:xfrm>
            <a:off x="7777090" y="87924"/>
            <a:ext cx="1295400" cy="685800"/>
          </a:xfrm>
          <a:prstGeom prst="rect">
            <a:avLst/>
          </a:prstGeom>
          <a:noFill/>
        </p:spPr>
      </p:pic>
      <p:pic>
        <p:nvPicPr>
          <p:cNvPr id="9218" name="Picture 2"/>
          <p:cNvPicPr>
            <a:picLocks noChangeAspect="1" noChangeArrowheads="1"/>
          </p:cNvPicPr>
          <p:nvPr/>
        </p:nvPicPr>
        <p:blipFill>
          <a:blip r:embed="rId4" cstate="print"/>
          <a:srcRect/>
          <a:stretch>
            <a:fillRect/>
          </a:stretch>
        </p:blipFill>
        <p:spPr bwMode="auto">
          <a:xfrm>
            <a:off x="0" y="990600"/>
            <a:ext cx="91440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1180</Words>
  <Application>Microsoft Office PowerPoint</Application>
  <PresentationFormat>On-screen Show (4:3)</PresentationFormat>
  <Paragraphs>117</Paragraphs>
  <Slides>23</Slides>
  <Notes>17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Project on Unsupervised learning        Zomato clustering and sentiment analysis                                         Work done by- Sunil Kumar</vt:lpstr>
      <vt:lpstr>Content</vt:lpstr>
      <vt:lpstr>Problem Statement</vt:lpstr>
      <vt:lpstr>Project Steps</vt:lpstr>
      <vt:lpstr>Steps and challenges</vt:lpstr>
      <vt:lpstr>Modeling  and Hyper parameter tuning</vt:lpstr>
      <vt:lpstr>Visualization-Top rated restaurant in 2019</vt:lpstr>
      <vt:lpstr>Visualization-Top  Restaurant Rated in 2018</vt:lpstr>
      <vt:lpstr>Visualization-Yearly reviews trend</vt:lpstr>
      <vt:lpstr>Visualization-Popular cuisines restaurant in Hyderabad</vt:lpstr>
      <vt:lpstr>Visualization-10 most expensive restaurants</vt:lpstr>
      <vt:lpstr>Visualization-10 least expensive restaurants</vt:lpstr>
      <vt:lpstr>Natural Language Processing(NLP)</vt:lpstr>
      <vt:lpstr>NLP(Sentimental analysis)</vt:lpstr>
      <vt:lpstr>Clustering of restaurants</vt:lpstr>
      <vt:lpstr>Most frequent used words in review</vt:lpstr>
      <vt:lpstr>Popular cuisines</vt:lpstr>
      <vt:lpstr>Techniques and accuracies</vt:lpstr>
      <vt:lpstr>Techniques and accuracies continued</vt:lpstr>
      <vt:lpstr>Conclusion</vt:lpstr>
      <vt:lpstr>Conclusion</vt:lpstr>
      <vt:lpstr>Challenges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Unsupervised learning        Zomato clustering and sentiment analysis                                         Work done by- Sunil Kumar</dc:title>
  <dc:creator>Sunny.Kumar</dc:creator>
  <cp:lastModifiedBy>Sunny.Kumar</cp:lastModifiedBy>
  <cp:revision>49</cp:revision>
  <dcterms:created xsi:type="dcterms:W3CDTF">2022-02-17T05:35:24Z</dcterms:created>
  <dcterms:modified xsi:type="dcterms:W3CDTF">2022-02-17T13:43:38Z</dcterms:modified>
</cp:coreProperties>
</file>