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G Jory" charset="1" panose="02000000000000000000"/>
      <p:regular r:id="rId17"/>
    </p:embeddedFont>
    <p:embeddedFont>
      <p:font typeface="League Spartan"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github.com/Sunil0012/TCS_Stock_Analysis"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github.com/Sunil0012/TCS_Stock_Analysis"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6589181" y="6165990"/>
            <a:ext cx="5109638" cy="740867"/>
          </a:xfrm>
          <a:prstGeom prst="rect">
            <a:avLst/>
          </a:prstGeom>
        </p:spPr>
        <p:txBody>
          <a:bodyPr anchor="t" rtlCol="false" tIns="0" lIns="0" bIns="0" rIns="0">
            <a:spAutoFit/>
          </a:bodyPr>
          <a:lstStyle/>
          <a:p>
            <a:pPr algn="ctr">
              <a:lnSpc>
                <a:spcPts val="5759"/>
              </a:lnSpc>
            </a:pPr>
            <a:r>
              <a:rPr lang="en-US" sz="4799">
                <a:solidFill>
                  <a:srgbClr val="000000"/>
                </a:solidFill>
                <a:latin typeface="DG Jory"/>
                <a:ea typeface="DG Jory"/>
                <a:cs typeface="DG Jory"/>
                <a:sym typeface="DG Jory"/>
              </a:rPr>
              <a:t>By Sunil Naik</a:t>
            </a:r>
          </a:p>
        </p:txBody>
      </p:sp>
      <p:sp>
        <p:nvSpPr>
          <p:cNvPr name="TextBox 7" id="7"/>
          <p:cNvSpPr txBox="true"/>
          <p:nvPr/>
        </p:nvSpPr>
        <p:spPr>
          <a:xfrm rot="0">
            <a:off x="4043841" y="3630669"/>
            <a:ext cx="10200318" cy="2533596"/>
          </a:xfrm>
          <a:prstGeom prst="rect">
            <a:avLst/>
          </a:prstGeom>
        </p:spPr>
        <p:txBody>
          <a:bodyPr anchor="t" rtlCol="false" tIns="0" lIns="0" bIns="0" rIns="0">
            <a:spAutoFit/>
          </a:bodyPr>
          <a:lstStyle/>
          <a:p>
            <a:pPr algn="ctr">
              <a:lnSpc>
                <a:spcPts val="10012"/>
              </a:lnSpc>
            </a:pPr>
            <a:r>
              <a:rPr lang="en-US" sz="8344">
                <a:solidFill>
                  <a:srgbClr val="000000"/>
                </a:solidFill>
                <a:latin typeface="League Spartan"/>
                <a:ea typeface="League Spartan"/>
                <a:cs typeface="League Spartan"/>
                <a:sym typeface="League Spartan"/>
              </a:rPr>
              <a:t>PROJECT PRESENTATION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940675" y="3701454"/>
            <a:ext cx="10406650" cy="440678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This project successfully demonstrated the use of machine learning and deep learning for stock price prediction, with LSTM outperforming linear regression in accuracy.</a:t>
            </a:r>
          </a:p>
          <a:p>
            <a:pPr algn="ctr">
              <a:lnSpc>
                <a:spcPts val="4381"/>
              </a:lnSpc>
            </a:pPr>
            <a:r>
              <a:rPr lang="en-US" sz="3129">
                <a:solidFill>
                  <a:srgbClr val="000000"/>
                </a:solidFill>
                <a:latin typeface="DG Jory"/>
                <a:ea typeface="DG Jory"/>
                <a:cs typeface="DG Jory"/>
                <a:sym typeface="DG Jory"/>
              </a:rPr>
              <a:t> Through detailed analysis and modeling, we uncovered valuable trends and patterns in TCS's historical stock behavior.</a:t>
            </a:r>
          </a:p>
          <a:p>
            <a:pPr algn="ctr">
              <a:lnSpc>
                <a:spcPts val="4381"/>
              </a:lnSpc>
            </a:pPr>
            <a:r>
              <a:rPr lang="en-US" sz="3129">
                <a:solidFill>
                  <a:srgbClr val="000000"/>
                </a:solidFill>
                <a:latin typeface="DG Jory"/>
                <a:ea typeface="DG Jory"/>
                <a:cs typeface="DG Jory"/>
                <a:sym typeface="DG Jory"/>
              </a:rPr>
              <a:t> The framework built here can be extended for real-time forecasting, multi-stock analysis, and financial decision support systems.</a:t>
            </a:r>
          </a:p>
        </p:txBody>
      </p:sp>
      <p:grpSp>
        <p:nvGrpSpPr>
          <p:cNvPr name="Group 7" id="7"/>
          <p:cNvGrpSpPr/>
          <p:nvPr/>
        </p:nvGrpSpPr>
        <p:grpSpPr>
          <a:xfrm rot="0">
            <a:off x="6021566" y="1558017"/>
            <a:ext cx="5994124" cy="1773322"/>
            <a:chOff x="0" y="0"/>
            <a:chExt cx="2747400" cy="812800"/>
          </a:xfrm>
        </p:grpSpPr>
        <p:sp>
          <p:nvSpPr>
            <p:cNvPr name="Freeform 8" id="8"/>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9" id="9"/>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163750" y="1700201"/>
            <a:ext cx="5994124" cy="1773322"/>
            <a:chOff x="0" y="0"/>
            <a:chExt cx="2747400" cy="812800"/>
          </a:xfrm>
        </p:grpSpPr>
        <p:sp>
          <p:nvSpPr>
            <p:cNvPr name="Freeform 11" id="11"/>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CONCLUSION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751838" y="4153209"/>
            <a:ext cx="8784324" cy="1261363"/>
          </a:xfrm>
          <a:prstGeom prst="rect">
            <a:avLst/>
          </a:prstGeom>
        </p:spPr>
        <p:txBody>
          <a:bodyPr anchor="t" rtlCol="false" tIns="0" lIns="0" bIns="0" rIns="0">
            <a:spAutoFit/>
          </a:bodyPr>
          <a:lstStyle/>
          <a:p>
            <a:pPr algn="ctr" marL="0" indent="0" lvl="0">
              <a:lnSpc>
                <a:spcPts val="10012"/>
              </a:lnSpc>
              <a:spcBef>
                <a:spcPct val="0"/>
              </a:spcBef>
            </a:pPr>
            <a:r>
              <a:rPr lang="en-US" b="true" sz="8344" strike="noStrike" u="none">
                <a:solidFill>
                  <a:srgbClr val="000000"/>
                </a:solidFill>
                <a:latin typeface="League Spartan"/>
                <a:ea typeface="League Spartan"/>
                <a:cs typeface="League Spartan"/>
                <a:sym typeface="League Spartan"/>
              </a:rPr>
              <a:t>THANK YOU</a:t>
            </a:r>
          </a:p>
        </p:txBody>
      </p:sp>
      <p:sp>
        <p:nvSpPr>
          <p:cNvPr name="TextBox 7" id="7"/>
          <p:cNvSpPr txBox="true"/>
          <p:nvPr/>
        </p:nvSpPr>
        <p:spPr>
          <a:xfrm rot="0">
            <a:off x="6589181" y="5411320"/>
            <a:ext cx="5109638" cy="740867"/>
          </a:xfrm>
          <a:prstGeom prst="rect">
            <a:avLst/>
          </a:prstGeom>
        </p:spPr>
        <p:txBody>
          <a:bodyPr anchor="t" rtlCol="false" tIns="0" lIns="0" bIns="0" rIns="0">
            <a:spAutoFit/>
          </a:bodyPr>
          <a:lstStyle/>
          <a:p>
            <a:pPr algn="ctr">
              <a:lnSpc>
                <a:spcPts val="5759"/>
              </a:lnSpc>
            </a:pPr>
            <a:r>
              <a:rPr lang="en-US" sz="4799">
                <a:solidFill>
                  <a:srgbClr val="000000"/>
                </a:solidFill>
                <a:latin typeface="DG Jory"/>
                <a:ea typeface="DG Jory"/>
                <a:cs typeface="DG Jory"/>
                <a:sym typeface="DG Jory"/>
              </a:rPr>
              <a:t>By Sunil Naik</a:t>
            </a:r>
          </a:p>
        </p:txBody>
      </p:sp>
      <p:sp>
        <p:nvSpPr>
          <p:cNvPr name="TextBox 8" id="8"/>
          <p:cNvSpPr txBox="true"/>
          <p:nvPr/>
        </p:nvSpPr>
        <p:spPr>
          <a:xfrm rot="0">
            <a:off x="6796176" y="8883104"/>
            <a:ext cx="4844736" cy="740867"/>
          </a:xfrm>
          <a:prstGeom prst="rect">
            <a:avLst/>
          </a:prstGeom>
        </p:spPr>
        <p:txBody>
          <a:bodyPr anchor="t" rtlCol="false" tIns="0" lIns="0" bIns="0" rIns="0">
            <a:spAutoFit/>
          </a:bodyPr>
          <a:lstStyle/>
          <a:p>
            <a:pPr algn="ctr">
              <a:lnSpc>
                <a:spcPts val="5759"/>
              </a:lnSpc>
            </a:pPr>
            <a:r>
              <a:rPr lang="en-US" sz="4799" u="sng">
                <a:solidFill>
                  <a:srgbClr val="000000"/>
                </a:solidFill>
                <a:latin typeface="DG Jory"/>
                <a:ea typeface="DG Jory"/>
                <a:cs typeface="DG Jory"/>
                <a:sym typeface="DG Jory"/>
                <a:hlinkClick r:id="rId4" tooltip="https://github.com/Sunil0012/TCS_Stock_Analysis"/>
              </a:rPr>
              <a:t>github/Sunil0012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5718421" y="6102404"/>
            <a:ext cx="6851159" cy="1472210"/>
          </a:xfrm>
          <a:prstGeom prst="rect">
            <a:avLst/>
          </a:prstGeom>
        </p:spPr>
        <p:txBody>
          <a:bodyPr anchor="t" rtlCol="false" tIns="0" lIns="0" bIns="0" rIns="0">
            <a:spAutoFit/>
          </a:bodyPr>
          <a:lstStyle/>
          <a:p>
            <a:pPr algn="ctr">
              <a:lnSpc>
                <a:spcPts val="5759"/>
              </a:lnSpc>
            </a:pPr>
            <a:r>
              <a:rPr lang="en-US" sz="4799">
                <a:solidFill>
                  <a:srgbClr val="000000"/>
                </a:solidFill>
                <a:latin typeface="DG Jory"/>
                <a:ea typeface="DG Jory"/>
                <a:cs typeface="DG Jory"/>
                <a:sym typeface="DG Jory"/>
              </a:rPr>
              <a:t>Khethavath Sunil Naik</a:t>
            </a:r>
          </a:p>
          <a:p>
            <a:pPr algn="ctr">
              <a:lnSpc>
                <a:spcPts val="5759"/>
              </a:lnSpc>
            </a:pPr>
            <a:r>
              <a:rPr lang="en-US" sz="4799">
                <a:solidFill>
                  <a:srgbClr val="000000"/>
                </a:solidFill>
                <a:latin typeface="DG Jory"/>
                <a:ea typeface="DG Jory"/>
                <a:cs typeface="DG Jory"/>
                <a:sym typeface="DG Jory"/>
              </a:rPr>
              <a:t>IIT BHILAI</a:t>
            </a:r>
          </a:p>
        </p:txBody>
      </p:sp>
      <p:sp>
        <p:nvSpPr>
          <p:cNvPr name="TextBox 7" id="7"/>
          <p:cNvSpPr txBox="true"/>
          <p:nvPr/>
        </p:nvSpPr>
        <p:spPr>
          <a:xfrm rot="0">
            <a:off x="4043841" y="1343025"/>
            <a:ext cx="10200318" cy="3800475"/>
          </a:xfrm>
          <a:prstGeom prst="rect">
            <a:avLst/>
          </a:prstGeom>
        </p:spPr>
        <p:txBody>
          <a:bodyPr anchor="t" rtlCol="false" tIns="0" lIns="0" bIns="0" rIns="0">
            <a:spAutoFit/>
          </a:bodyPr>
          <a:lstStyle/>
          <a:p>
            <a:pPr algn="ctr">
              <a:lnSpc>
                <a:spcPts val="10012"/>
              </a:lnSpc>
            </a:pPr>
            <a:r>
              <a:rPr lang="en-US" sz="8344">
                <a:solidFill>
                  <a:srgbClr val="000000"/>
                </a:solidFill>
                <a:latin typeface="League Spartan"/>
                <a:ea typeface="League Spartan"/>
                <a:cs typeface="League Spartan"/>
                <a:sym typeface="League Spartan"/>
              </a:rPr>
              <a:t>TCS STOCK ANALYSIS - LIVE &amp; LATEST</a:t>
            </a:r>
          </a:p>
        </p:txBody>
      </p:sp>
      <p:sp>
        <p:nvSpPr>
          <p:cNvPr name="TextBox 8" id="8"/>
          <p:cNvSpPr txBox="true"/>
          <p:nvPr/>
        </p:nvSpPr>
        <p:spPr>
          <a:xfrm rot="0">
            <a:off x="10328234" y="8883104"/>
            <a:ext cx="4844736" cy="740867"/>
          </a:xfrm>
          <a:prstGeom prst="rect">
            <a:avLst/>
          </a:prstGeom>
        </p:spPr>
        <p:txBody>
          <a:bodyPr anchor="t" rtlCol="false" tIns="0" lIns="0" bIns="0" rIns="0">
            <a:spAutoFit/>
          </a:bodyPr>
          <a:lstStyle/>
          <a:p>
            <a:pPr algn="ctr">
              <a:lnSpc>
                <a:spcPts val="5759"/>
              </a:lnSpc>
            </a:pPr>
            <a:r>
              <a:rPr lang="en-US" sz="4799" u="sng">
                <a:solidFill>
                  <a:srgbClr val="000000"/>
                </a:solidFill>
                <a:latin typeface="DG Jory"/>
                <a:ea typeface="DG Jory"/>
                <a:cs typeface="DG Jory"/>
                <a:sym typeface="DG Jory"/>
                <a:hlinkClick r:id="rId4" tooltip="https://github.com/Sunil0012/TCS_Stock_Analysis"/>
              </a:rPr>
              <a:t>github/Sunil0012</a:t>
            </a:r>
          </a:p>
        </p:txBody>
      </p:sp>
      <p:sp>
        <p:nvSpPr>
          <p:cNvPr name="TextBox 9" id="9"/>
          <p:cNvSpPr txBox="true"/>
          <p:nvPr/>
        </p:nvSpPr>
        <p:spPr>
          <a:xfrm rot="0">
            <a:off x="2616363" y="8892629"/>
            <a:ext cx="6204115" cy="583361"/>
          </a:xfrm>
          <a:prstGeom prst="rect">
            <a:avLst/>
          </a:prstGeom>
        </p:spPr>
        <p:txBody>
          <a:bodyPr anchor="t" rtlCol="false" tIns="0" lIns="0" bIns="0" rIns="0">
            <a:spAutoFit/>
          </a:bodyPr>
          <a:lstStyle/>
          <a:p>
            <a:pPr algn="ctr">
              <a:lnSpc>
                <a:spcPts val="4594"/>
              </a:lnSpc>
            </a:pPr>
            <a:r>
              <a:rPr lang="en-US" sz="3828">
                <a:solidFill>
                  <a:srgbClr val="000000"/>
                </a:solidFill>
                <a:latin typeface="DG Jory"/>
                <a:ea typeface="DG Jory"/>
                <a:cs typeface="DG Jory"/>
                <a:sym typeface="DG Jory"/>
              </a:rPr>
              <a:t>sunilnaikkethavath@gmail.com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237692" y="4257021"/>
            <a:ext cx="3534442" cy="4461471"/>
            <a:chOff x="0" y="0"/>
            <a:chExt cx="547578" cy="691199"/>
          </a:xfrm>
        </p:grpSpPr>
        <p:sp>
          <p:nvSpPr>
            <p:cNvPr name="Freeform 13" id="13"/>
            <p:cNvSpPr/>
            <p:nvPr/>
          </p:nvSpPr>
          <p:spPr>
            <a:xfrm flipH="false" flipV="false" rot="0">
              <a:off x="0" y="0"/>
              <a:ext cx="547578" cy="691199"/>
            </a:xfrm>
            <a:custGeom>
              <a:avLst/>
              <a:gdLst/>
              <a:ahLst/>
              <a:cxnLst/>
              <a:rect r="r" b="b" t="t" l="l"/>
              <a:pathLst>
                <a:path h="691199" w="547578">
                  <a:moveTo>
                    <a:pt x="0" y="0"/>
                  </a:moveTo>
                  <a:lnTo>
                    <a:pt x="547578" y="0"/>
                  </a:lnTo>
                  <a:lnTo>
                    <a:pt x="547578" y="691199"/>
                  </a:lnTo>
                  <a:lnTo>
                    <a:pt x="0" y="691199"/>
                  </a:lnTo>
                  <a:close/>
                </a:path>
              </a:pathLst>
            </a:custGeom>
            <a:blipFill>
              <a:blip r:embed="rId4"/>
              <a:stretch>
                <a:fillRect l="-10486" t="-37735" r="-63374" b="0"/>
              </a:stretch>
            </a:blipFill>
          </p:spPr>
        </p:sp>
      </p:grpSp>
      <p:sp>
        <p:nvSpPr>
          <p:cNvPr name="TextBox 14" id="14"/>
          <p:cNvSpPr txBox="true"/>
          <p:nvPr/>
        </p:nvSpPr>
        <p:spPr>
          <a:xfrm rot="0">
            <a:off x="5406028" y="3585347"/>
            <a:ext cx="9575629" cy="6064137"/>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Welcome to my project on TCS Stock Data – Live and Latest, where I explore how machine learning and deep learning can be applied to predict stock prices with real-world financial data. Using historical records of Tata Consultancy Services (TCS), this project analyzes trends, engineers key features, and builds predictive models to forecast future stock prices. By combining traditional linear regression with advanced LSTM networks, the goal is to demonstrate how data-driven methods can enhance decision-making in financial markets.</a:t>
            </a:r>
          </a:p>
          <a:p>
            <a:pPr algn="l">
              <a:lnSpc>
                <a:spcPts val="4381"/>
              </a:lnSpc>
            </a:pPr>
          </a:p>
        </p:txBody>
      </p:sp>
      <p:sp>
        <p:nvSpPr>
          <p:cNvPr name="TextBox 15" id="15"/>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5994124" cy="1773322"/>
            <a:chOff x="0" y="0"/>
            <a:chExt cx="2747400" cy="812800"/>
          </a:xfrm>
        </p:grpSpPr>
        <p:sp>
          <p:nvSpPr>
            <p:cNvPr name="Freeform 6" id="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7" id="7"/>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1170884"/>
            <a:ext cx="5994124" cy="1773322"/>
            <a:chOff x="0" y="0"/>
            <a:chExt cx="2747400" cy="812800"/>
          </a:xfrm>
        </p:grpSpPr>
        <p:sp>
          <p:nvSpPr>
            <p:cNvPr name="Freeform 9" id="9"/>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3209939"/>
            <a:ext cx="4882567" cy="851368"/>
            <a:chOff x="0" y="0"/>
            <a:chExt cx="1285944" cy="224229"/>
          </a:xfrm>
        </p:grpSpPr>
        <p:sp>
          <p:nvSpPr>
            <p:cNvPr name="Freeform 12" id="12"/>
            <p:cNvSpPr/>
            <p:nvPr/>
          </p:nvSpPr>
          <p:spPr>
            <a:xfrm flipH="false" flipV="false" rot="0">
              <a:off x="0" y="0"/>
              <a:ext cx="1285944" cy="224229"/>
            </a:xfrm>
            <a:custGeom>
              <a:avLst/>
              <a:gdLst/>
              <a:ahLst/>
              <a:cxnLst/>
              <a:rect r="r" b="b" t="t" l="l"/>
              <a:pathLst>
                <a:path h="224229" w="1285944">
                  <a:moveTo>
                    <a:pt x="0" y="0"/>
                  </a:moveTo>
                  <a:lnTo>
                    <a:pt x="1285944" y="0"/>
                  </a:lnTo>
                  <a:lnTo>
                    <a:pt x="1285944" y="224229"/>
                  </a:lnTo>
                  <a:lnTo>
                    <a:pt x="0" y="224229"/>
                  </a:lnTo>
                  <a:close/>
                </a:path>
              </a:pathLst>
            </a:custGeom>
            <a:solidFill>
              <a:srgbClr val="9BDAE9">
                <a:alpha val="49804"/>
              </a:srgbClr>
            </a:solidFill>
          </p:spPr>
        </p:sp>
        <p:sp>
          <p:nvSpPr>
            <p:cNvPr name="TextBox 13" id="13"/>
            <p:cNvSpPr txBox="true"/>
            <p:nvPr/>
          </p:nvSpPr>
          <p:spPr>
            <a:xfrm>
              <a:off x="0" y="-47625"/>
              <a:ext cx="1285944" cy="271854"/>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5895751"/>
            <a:ext cx="2380506" cy="851368"/>
            <a:chOff x="0" y="0"/>
            <a:chExt cx="626964" cy="224229"/>
          </a:xfrm>
        </p:grpSpPr>
        <p:sp>
          <p:nvSpPr>
            <p:cNvPr name="Freeform 15" id="15"/>
            <p:cNvSpPr/>
            <p:nvPr/>
          </p:nvSpPr>
          <p:spPr>
            <a:xfrm flipH="false" flipV="false" rot="0">
              <a:off x="0" y="0"/>
              <a:ext cx="626964" cy="224229"/>
            </a:xfrm>
            <a:custGeom>
              <a:avLst/>
              <a:gdLst/>
              <a:ahLst/>
              <a:cxnLst/>
              <a:rect r="r" b="b" t="t" l="l"/>
              <a:pathLst>
                <a:path h="224229" w="626964">
                  <a:moveTo>
                    <a:pt x="0" y="0"/>
                  </a:moveTo>
                  <a:lnTo>
                    <a:pt x="626964" y="0"/>
                  </a:lnTo>
                  <a:lnTo>
                    <a:pt x="626964" y="224229"/>
                  </a:lnTo>
                  <a:lnTo>
                    <a:pt x="0" y="224229"/>
                  </a:lnTo>
                  <a:close/>
                </a:path>
              </a:pathLst>
            </a:custGeom>
            <a:solidFill>
              <a:srgbClr val="9BDAE9">
                <a:alpha val="49804"/>
              </a:srgbClr>
            </a:solidFill>
          </p:spPr>
        </p:sp>
        <p:sp>
          <p:nvSpPr>
            <p:cNvPr name="TextBox 16" id="16"/>
            <p:cNvSpPr txBox="true"/>
            <p:nvPr/>
          </p:nvSpPr>
          <p:spPr>
            <a:xfrm>
              <a:off x="0" y="-47625"/>
              <a:ext cx="626964" cy="271854"/>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28700" y="4094338"/>
            <a:ext cx="11764373" cy="1644537"/>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St</a:t>
            </a:r>
            <a:r>
              <a:rPr lang="en-US" sz="3129">
                <a:solidFill>
                  <a:srgbClr val="000000"/>
                </a:solidFill>
                <a:latin typeface="DG Jory"/>
                <a:ea typeface="DG Jory"/>
                <a:cs typeface="DG Jory"/>
                <a:sym typeface="DG Jory"/>
              </a:rPr>
              <a:t>ock market prediction is a complex yet valuable task in finance. This project analyzes TCS stock data using machine learning and deep learning to forecast future prices accurately.</a:t>
            </a:r>
          </a:p>
        </p:txBody>
      </p:sp>
      <p:sp>
        <p:nvSpPr>
          <p:cNvPr name="TextBox 18" id="18"/>
          <p:cNvSpPr txBox="true"/>
          <p:nvPr/>
        </p:nvSpPr>
        <p:spPr>
          <a:xfrm rot="0">
            <a:off x="1028700" y="6928095"/>
            <a:ext cx="11764373" cy="2749437"/>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Th</a:t>
            </a:r>
            <a:r>
              <a:rPr lang="en-US" sz="3129">
                <a:solidFill>
                  <a:srgbClr val="000000"/>
                </a:solidFill>
                <a:latin typeface="DG Jory"/>
                <a:ea typeface="DG Jory"/>
                <a:cs typeface="DG Jory"/>
                <a:sym typeface="DG Jory"/>
              </a:rPr>
              <a:t>e history of this project began with the idea of using real-world financial data from Tata Consultancy Services (TCS) to explore how machine learning and deep learning models can predict stock prices. It evolved from basic data exploration into building advanced models like LSTM to capture temporal patterns and enhance forecasting accuracy.</a:t>
            </a:r>
          </a:p>
        </p:txBody>
      </p:sp>
      <p:sp>
        <p:nvSpPr>
          <p:cNvPr name="TextBox 19" id="19"/>
          <p:cNvSpPr txBox="true"/>
          <p:nvPr/>
        </p:nvSpPr>
        <p:spPr>
          <a:xfrm rot="0">
            <a:off x="1099792" y="3376008"/>
            <a:ext cx="4740383" cy="537764"/>
          </a:xfrm>
          <a:prstGeom prst="rect">
            <a:avLst/>
          </a:prstGeom>
        </p:spPr>
        <p:txBody>
          <a:bodyPr anchor="t" rtlCol="false" tIns="0" lIns="0" bIns="0" rIns="0">
            <a:spAutoFit/>
          </a:bodyPr>
          <a:lstStyle/>
          <a:p>
            <a:pPr algn="ctr">
              <a:lnSpc>
                <a:spcPts val="4479"/>
              </a:lnSpc>
            </a:pPr>
            <a:r>
              <a:rPr lang="en-US" sz="3199">
                <a:solidFill>
                  <a:srgbClr val="000000"/>
                </a:solidFill>
                <a:latin typeface="League Spartan"/>
                <a:ea typeface="League Spartan"/>
                <a:cs typeface="League Spartan"/>
                <a:sym typeface="League Spartan"/>
              </a:rPr>
              <a:t>GENERAL OVERVIEW</a:t>
            </a:r>
          </a:p>
        </p:txBody>
      </p:sp>
      <p:sp>
        <p:nvSpPr>
          <p:cNvPr name="TextBox 20" id="20"/>
          <p:cNvSpPr txBox="true"/>
          <p:nvPr/>
        </p:nvSpPr>
        <p:spPr>
          <a:xfrm rot="0">
            <a:off x="1099792" y="6069325"/>
            <a:ext cx="2238322" cy="537764"/>
          </a:xfrm>
          <a:prstGeom prst="rect">
            <a:avLst/>
          </a:prstGeom>
        </p:spPr>
        <p:txBody>
          <a:bodyPr anchor="t" rtlCol="false" tIns="0" lIns="0" bIns="0" rIns="0">
            <a:spAutoFit/>
          </a:bodyPr>
          <a:lstStyle/>
          <a:p>
            <a:pPr algn="ctr">
              <a:lnSpc>
                <a:spcPts val="4479"/>
              </a:lnSpc>
            </a:pPr>
            <a:r>
              <a:rPr lang="en-US" sz="3199">
                <a:solidFill>
                  <a:srgbClr val="000000"/>
                </a:solidFill>
                <a:latin typeface="League Spartan"/>
                <a:ea typeface="League Spartan"/>
                <a:cs typeface="League Spartan"/>
                <a:sym typeface="League Spartan"/>
              </a:rPr>
              <a:t>HISTORY</a:t>
            </a:r>
          </a:p>
        </p:txBody>
      </p:sp>
      <p:sp>
        <p:nvSpPr>
          <p:cNvPr name="TextBox 21" id="21"/>
          <p:cNvSpPr txBox="true"/>
          <p:nvPr/>
        </p:nvSpPr>
        <p:spPr>
          <a:xfrm rot="0">
            <a:off x="1137260" y="1541062"/>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BACKGROUND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834580" y="3617553"/>
            <a:ext cx="5303996" cy="5263546"/>
            <a:chOff x="0" y="0"/>
            <a:chExt cx="1396937" cy="1386284"/>
          </a:xfrm>
        </p:grpSpPr>
        <p:sp>
          <p:nvSpPr>
            <p:cNvPr name="Freeform 4" id="4"/>
            <p:cNvSpPr/>
            <p:nvPr/>
          </p:nvSpPr>
          <p:spPr>
            <a:xfrm flipH="false" flipV="false" rot="0">
              <a:off x="0" y="0"/>
              <a:ext cx="1396937" cy="1386284"/>
            </a:xfrm>
            <a:custGeom>
              <a:avLst/>
              <a:gdLst/>
              <a:ahLst/>
              <a:cxnLst/>
              <a:rect r="r" b="b" t="t" l="l"/>
              <a:pathLst>
                <a:path h="1386284" w="1396937">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name="TextBox 5" id="5"/>
            <p:cNvSpPr txBox="true"/>
            <p:nvPr/>
          </p:nvSpPr>
          <p:spPr>
            <a:xfrm>
              <a:off x="0" y="-47625"/>
              <a:ext cx="1396937" cy="143390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447602" y="3617553"/>
            <a:ext cx="5303996" cy="5263546"/>
            <a:chOff x="0" y="0"/>
            <a:chExt cx="1396937" cy="1386284"/>
          </a:xfrm>
        </p:grpSpPr>
        <p:sp>
          <p:nvSpPr>
            <p:cNvPr name="Freeform 7" id="7"/>
            <p:cNvSpPr/>
            <p:nvPr/>
          </p:nvSpPr>
          <p:spPr>
            <a:xfrm flipH="false" flipV="false" rot="0">
              <a:off x="0" y="0"/>
              <a:ext cx="1396937" cy="1386284"/>
            </a:xfrm>
            <a:custGeom>
              <a:avLst/>
              <a:gdLst/>
              <a:ahLst/>
              <a:cxnLst/>
              <a:rect r="r" b="b" t="t" l="l"/>
              <a:pathLst>
                <a:path h="1386284" w="1396937">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name="TextBox 8" id="8"/>
            <p:cNvSpPr txBox="true"/>
            <p:nvPr/>
          </p:nvSpPr>
          <p:spPr>
            <a:xfrm>
              <a:off x="0" y="-47625"/>
              <a:ext cx="1396937" cy="143390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1" id="11"/>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2" id="12"/>
          <p:cNvSpPr txBox="true"/>
          <p:nvPr/>
        </p:nvSpPr>
        <p:spPr>
          <a:xfrm rot="0">
            <a:off x="5126492" y="4057063"/>
            <a:ext cx="2848535" cy="460321"/>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GOAL </a:t>
            </a:r>
            <a:r>
              <a:rPr lang="en-US" sz="3500">
                <a:solidFill>
                  <a:srgbClr val="000000"/>
                </a:solidFill>
                <a:latin typeface="League Spartan"/>
                <a:ea typeface="League Spartan"/>
                <a:cs typeface="League Spartan"/>
                <a:sym typeface="League Spartan"/>
              </a:rPr>
              <a:t>01</a:t>
            </a:r>
          </a:p>
        </p:txBody>
      </p:sp>
      <p:sp>
        <p:nvSpPr>
          <p:cNvPr name="TextBox 13" id="13"/>
          <p:cNvSpPr txBox="true"/>
          <p:nvPr/>
        </p:nvSpPr>
        <p:spPr>
          <a:xfrm rot="0">
            <a:off x="10723700" y="4057063"/>
            <a:ext cx="2848535" cy="460321"/>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GOAL </a:t>
            </a:r>
            <a:r>
              <a:rPr lang="en-US" sz="3500">
                <a:solidFill>
                  <a:srgbClr val="000000"/>
                </a:solidFill>
                <a:latin typeface="League Spartan"/>
                <a:ea typeface="League Spartan"/>
                <a:cs typeface="League Spartan"/>
                <a:sym typeface="League Spartan"/>
              </a:rPr>
              <a:t>02</a:t>
            </a:r>
          </a:p>
        </p:txBody>
      </p:sp>
      <p:sp>
        <p:nvSpPr>
          <p:cNvPr name="TextBox 14" id="14"/>
          <p:cNvSpPr txBox="true"/>
          <p:nvPr/>
        </p:nvSpPr>
        <p:spPr>
          <a:xfrm rot="0">
            <a:off x="4387343" y="4654116"/>
            <a:ext cx="4326834" cy="330188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To analyze historical TCS stock data and uncover key patterns using exploratory data analysis for better understanding of market behavior.</a:t>
            </a:r>
          </a:p>
        </p:txBody>
      </p:sp>
      <p:sp>
        <p:nvSpPr>
          <p:cNvPr name="TextBox 15" id="15"/>
          <p:cNvSpPr txBox="true"/>
          <p:nvPr/>
        </p:nvSpPr>
        <p:spPr>
          <a:xfrm rot="0">
            <a:off x="9984550" y="4654116"/>
            <a:ext cx="4326834" cy="330188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To engineer new features like moving averages and lag values that help capture market patterns and improve the prediction accuracy of stock prices. </a:t>
            </a:r>
          </a:p>
        </p:txBody>
      </p:sp>
      <p:grpSp>
        <p:nvGrpSpPr>
          <p:cNvPr name="Group 16" id="16"/>
          <p:cNvGrpSpPr/>
          <p:nvPr/>
        </p:nvGrpSpPr>
        <p:grpSpPr>
          <a:xfrm rot="0">
            <a:off x="6021566" y="1558017"/>
            <a:ext cx="5994124" cy="1773322"/>
            <a:chOff x="0" y="0"/>
            <a:chExt cx="2747400" cy="812800"/>
          </a:xfrm>
        </p:grpSpPr>
        <p:sp>
          <p:nvSpPr>
            <p:cNvPr name="Freeform 17" id="1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18" id="1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163750" y="1700201"/>
            <a:ext cx="5994124" cy="1773322"/>
            <a:chOff x="0" y="0"/>
            <a:chExt cx="2747400" cy="812800"/>
          </a:xfrm>
        </p:grpSpPr>
        <p:sp>
          <p:nvSpPr>
            <p:cNvPr name="Freeform 20" id="2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21" id="2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GOALS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100171" y="3898202"/>
            <a:ext cx="9460711" cy="385433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St</a:t>
            </a:r>
            <a:r>
              <a:rPr lang="en-US" sz="3129">
                <a:solidFill>
                  <a:srgbClr val="000000"/>
                </a:solidFill>
                <a:latin typeface="DG Jory"/>
                <a:ea typeface="DG Jory"/>
                <a:cs typeface="DG Jory"/>
                <a:sym typeface="DG Jory"/>
              </a:rPr>
              <a:t>ock market prices are highly volatile, making manual prediction unreliable for investors.</a:t>
            </a:r>
          </a:p>
          <a:p>
            <a:pPr algn="l" marL="675648" indent="-337824" lvl="1">
              <a:lnSpc>
                <a:spcPts val="4381"/>
              </a:lnSpc>
              <a:buFont typeface="Arial"/>
              <a:buChar char="•"/>
            </a:pPr>
            <a:r>
              <a:rPr lang="en-US" sz="3129">
                <a:solidFill>
                  <a:srgbClr val="000000"/>
                </a:solidFill>
                <a:latin typeface="DG Jory"/>
                <a:ea typeface="DG Jory"/>
                <a:cs typeface="DG Jory"/>
                <a:sym typeface="DG Jory"/>
              </a:rPr>
              <a:t>Traditional methods (e.g., technical indicators alone) often fail to capture hidden patterns in historical data.</a:t>
            </a:r>
          </a:p>
          <a:p>
            <a:pPr algn="l" marL="675648" indent="-337824" lvl="1">
              <a:lnSpc>
                <a:spcPts val="4381"/>
              </a:lnSpc>
              <a:buFont typeface="Arial"/>
              <a:buChar char="•"/>
            </a:pPr>
            <a:r>
              <a:rPr lang="en-US" sz="3129">
                <a:solidFill>
                  <a:srgbClr val="000000"/>
                </a:solidFill>
                <a:latin typeface="DG Jory"/>
                <a:ea typeface="DG Jory"/>
                <a:cs typeface="DG Jory"/>
                <a:sym typeface="DG Jory"/>
              </a:rPr>
              <a:t>There is a need for intelligent models that can learn from past trends and predict future prices with better accuracy.</a:t>
            </a:r>
          </a:p>
        </p:txBody>
      </p:sp>
      <p:grpSp>
        <p:nvGrpSpPr>
          <p:cNvPr name="Group 7" id="7"/>
          <p:cNvGrpSpPr/>
          <p:nvPr/>
        </p:nvGrpSpPr>
        <p:grpSpPr>
          <a:xfrm rot="0">
            <a:off x="6021566" y="1558017"/>
            <a:ext cx="5994124" cy="1773322"/>
            <a:chOff x="0" y="0"/>
            <a:chExt cx="2747400" cy="812800"/>
          </a:xfrm>
        </p:grpSpPr>
        <p:sp>
          <p:nvSpPr>
            <p:cNvPr name="Freeform 8" id="8"/>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9" id="9"/>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163750" y="1700201"/>
            <a:ext cx="5994124" cy="1773322"/>
            <a:chOff x="0" y="0"/>
            <a:chExt cx="2747400" cy="812800"/>
          </a:xfrm>
        </p:grpSpPr>
        <p:sp>
          <p:nvSpPr>
            <p:cNvPr name="Freeform 11" id="11"/>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PROBLEMS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1028700" y="3917971"/>
            <a:ext cx="9502038" cy="4406787"/>
          </a:xfrm>
          <a:prstGeom prst="rect">
            <a:avLst/>
          </a:prstGeom>
        </p:spPr>
        <p:txBody>
          <a:bodyPr anchor="t" rtlCol="false" tIns="0" lIns="0" bIns="0" rIns="0">
            <a:spAutoFit/>
          </a:bodyPr>
          <a:lstStyle/>
          <a:p>
            <a:pPr algn="l" marL="675648" indent="-337824" lvl="1">
              <a:lnSpc>
                <a:spcPts val="4381"/>
              </a:lnSpc>
              <a:buFont typeface="Arial"/>
              <a:buChar char="•"/>
            </a:pPr>
            <a:r>
              <a:rPr lang="en-US" sz="3129">
                <a:solidFill>
                  <a:srgbClr val="000000"/>
                </a:solidFill>
                <a:latin typeface="DG Jory"/>
                <a:ea typeface="DG Jory"/>
                <a:cs typeface="DG Jory"/>
                <a:sym typeface="DG Jory"/>
              </a:rPr>
              <a:t>TCS</a:t>
            </a:r>
            <a:r>
              <a:rPr lang="en-US" sz="3129">
                <a:solidFill>
                  <a:srgbClr val="000000"/>
                </a:solidFill>
                <a:latin typeface="DG Jory"/>
                <a:ea typeface="DG Jory"/>
                <a:cs typeface="DG Jory"/>
                <a:sym typeface="DG Jory"/>
              </a:rPr>
              <a:t> stock prices exhibit temporal patterns that can be captured using historical daily trading data.</a:t>
            </a:r>
          </a:p>
          <a:p>
            <a:pPr algn="l" marL="675648" indent="-337824" lvl="1">
              <a:lnSpc>
                <a:spcPts val="4381"/>
              </a:lnSpc>
              <a:buFont typeface="Arial"/>
              <a:buChar char="•"/>
            </a:pPr>
            <a:r>
              <a:rPr lang="en-US" sz="3129">
                <a:solidFill>
                  <a:srgbClr val="000000"/>
                </a:solidFill>
                <a:latin typeface="DG Jory"/>
                <a:ea typeface="DG Jory"/>
                <a:cs typeface="DG Jory"/>
                <a:sym typeface="DG Jory"/>
              </a:rPr>
              <a:t>Machine learning models like Linear Regression can provide a reasonable baseline for stock price prediction.</a:t>
            </a:r>
          </a:p>
          <a:p>
            <a:pPr algn="l" marL="675648" indent="-337824" lvl="1">
              <a:lnSpc>
                <a:spcPts val="4381"/>
              </a:lnSpc>
              <a:buFont typeface="Arial"/>
              <a:buChar char="•"/>
            </a:pPr>
            <a:r>
              <a:rPr lang="en-US" sz="3129">
                <a:solidFill>
                  <a:srgbClr val="000000"/>
                </a:solidFill>
                <a:latin typeface="DG Jory"/>
                <a:ea typeface="DG Jory"/>
                <a:cs typeface="DG Jory"/>
                <a:sym typeface="DG Jory"/>
              </a:rPr>
              <a:t>LSTM models, trained on sequential data, will outperform traditional models by learning complex time-dependent trends.</a:t>
            </a:r>
          </a:p>
        </p:txBody>
      </p:sp>
      <p:grpSp>
        <p:nvGrpSpPr>
          <p:cNvPr name="Group 6" id="6"/>
          <p:cNvGrpSpPr/>
          <p:nvPr/>
        </p:nvGrpSpPr>
        <p:grpSpPr>
          <a:xfrm rot="0">
            <a:off x="1202807" y="1621421"/>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44991" y="1763605"/>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311367" y="2133783"/>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HYPOTHESIS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34580" y="3617553"/>
            <a:ext cx="5303996" cy="5263546"/>
            <a:chOff x="0" y="0"/>
            <a:chExt cx="1396937" cy="1386284"/>
          </a:xfrm>
        </p:grpSpPr>
        <p:sp>
          <p:nvSpPr>
            <p:cNvPr name="Freeform 3" id="3"/>
            <p:cNvSpPr/>
            <p:nvPr/>
          </p:nvSpPr>
          <p:spPr>
            <a:xfrm flipH="false" flipV="false" rot="0">
              <a:off x="0" y="0"/>
              <a:ext cx="1396937" cy="1386284"/>
            </a:xfrm>
            <a:custGeom>
              <a:avLst/>
              <a:gdLst/>
              <a:ahLst/>
              <a:cxnLst/>
              <a:rect r="r" b="b" t="t" l="l"/>
              <a:pathLst>
                <a:path h="1386284" w="1396937">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name="TextBox 4" id="4"/>
            <p:cNvSpPr txBox="true"/>
            <p:nvPr/>
          </p:nvSpPr>
          <p:spPr>
            <a:xfrm>
              <a:off x="0" y="-47625"/>
              <a:ext cx="1396937" cy="143390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447602" y="3617553"/>
            <a:ext cx="5303996" cy="5263546"/>
            <a:chOff x="0" y="0"/>
            <a:chExt cx="1396937" cy="1386284"/>
          </a:xfrm>
        </p:grpSpPr>
        <p:sp>
          <p:nvSpPr>
            <p:cNvPr name="Freeform 6" id="6"/>
            <p:cNvSpPr/>
            <p:nvPr/>
          </p:nvSpPr>
          <p:spPr>
            <a:xfrm flipH="false" flipV="false" rot="0">
              <a:off x="0" y="0"/>
              <a:ext cx="1396937" cy="1386284"/>
            </a:xfrm>
            <a:custGeom>
              <a:avLst/>
              <a:gdLst/>
              <a:ahLst/>
              <a:cxnLst/>
              <a:rect r="r" b="b" t="t" l="l"/>
              <a:pathLst>
                <a:path h="1386284" w="1396937">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name="TextBox 7" id="7"/>
            <p:cNvSpPr txBox="true"/>
            <p:nvPr/>
          </p:nvSpPr>
          <p:spPr>
            <a:xfrm>
              <a:off x="0" y="-47625"/>
              <a:ext cx="1396937" cy="143390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1" id="11"/>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2" id="12"/>
          <p:cNvSpPr txBox="true"/>
          <p:nvPr/>
        </p:nvSpPr>
        <p:spPr>
          <a:xfrm rot="0">
            <a:off x="4249466" y="4100387"/>
            <a:ext cx="4650798" cy="445770"/>
          </a:xfrm>
          <a:prstGeom prst="rect">
            <a:avLst/>
          </a:prstGeom>
        </p:spPr>
        <p:txBody>
          <a:bodyPr anchor="t" rtlCol="false" tIns="0" lIns="0" bIns="0" rIns="0">
            <a:spAutoFit/>
          </a:bodyPr>
          <a:lstStyle/>
          <a:p>
            <a:pPr algn="ctr">
              <a:lnSpc>
                <a:spcPts val="3300"/>
              </a:lnSpc>
            </a:pPr>
            <a:r>
              <a:rPr lang="en-US" sz="3300">
                <a:solidFill>
                  <a:srgbClr val="000000"/>
                </a:solidFill>
                <a:latin typeface="League Spartan"/>
                <a:ea typeface="League Spartan"/>
                <a:cs typeface="League Spartan"/>
                <a:sym typeface="League Spartan"/>
              </a:rPr>
              <a:t>LINEAR REGRESSION</a:t>
            </a:r>
          </a:p>
        </p:txBody>
      </p:sp>
      <p:sp>
        <p:nvSpPr>
          <p:cNvPr name="TextBox 13" id="13"/>
          <p:cNvSpPr txBox="true"/>
          <p:nvPr/>
        </p:nvSpPr>
        <p:spPr>
          <a:xfrm rot="0">
            <a:off x="9862488" y="4109912"/>
            <a:ext cx="4474224" cy="460375"/>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LSTM</a:t>
            </a:r>
          </a:p>
        </p:txBody>
      </p:sp>
      <p:sp>
        <p:nvSpPr>
          <p:cNvPr name="TextBox 14" id="14"/>
          <p:cNvSpPr txBox="true"/>
          <p:nvPr/>
        </p:nvSpPr>
        <p:spPr>
          <a:xfrm rot="0">
            <a:off x="4166923" y="4661713"/>
            <a:ext cx="4639310" cy="4237708"/>
          </a:xfrm>
          <a:prstGeom prst="rect">
            <a:avLst/>
          </a:prstGeom>
        </p:spPr>
        <p:txBody>
          <a:bodyPr anchor="t" rtlCol="false" tIns="0" lIns="0" bIns="0" rIns="0">
            <a:spAutoFit/>
          </a:bodyPr>
          <a:lstStyle/>
          <a:p>
            <a:pPr algn="ctr">
              <a:lnSpc>
                <a:spcPts val="4210"/>
              </a:lnSpc>
            </a:pPr>
            <a:r>
              <a:rPr lang="en-US" sz="3007">
                <a:solidFill>
                  <a:srgbClr val="000000"/>
                </a:solidFill>
                <a:latin typeface="DG Jory"/>
                <a:ea typeface="DG Jory"/>
                <a:cs typeface="DG Jory"/>
                <a:sym typeface="DG Jory"/>
              </a:rPr>
              <a:t>A</a:t>
            </a:r>
            <a:r>
              <a:rPr lang="en-US" sz="3007">
                <a:solidFill>
                  <a:srgbClr val="000000"/>
                </a:solidFill>
                <a:latin typeface="DG Jory"/>
                <a:ea typeface="DG Jory"/>
                <a:cs typeface="DG Jory"/>
                <a:sym typeface="DG Jory"/>
              </a:rPr>
              <a:t> classical supervised ML model that predicts stock closing price using tabular features like Open, High, Low, Volume, and Prev_Close.</a:t>
            </a:r>
          </a:p>
          <a:p>
            <a:pPr algn="ctr">
              <a:lnSpc>
                <a:spcPts val="4210"/>
              </a:lnSpc>
            </a:pPr>
            <a:r>
              <a:rPr lang="en-US" sz="3007">
                <a:solidFill>
                  <a:srgbClr val="000000"/>
                </a:solidFill>
                <a:latin typeface="DG Jory"/>
                <a:ea typeface="DG Jory"/>
                <a:cs typeface="DG Jory"/>
                <a:sym typeface="DG Jory"/>
              </a:rPr>
              <a:t> Assumes a linear relationship between inputs and the closing price.</a:t>
            </a:r>
          </a:p>
        </p:txBody>
      </p:sp>
      <p:sp>
        <p:nvSpPr>
          <p:cNvPr name="TextBox 15" id="15"/>
          <p:cNvSpPr txBox="true"/>
          <p:nvPr/>
        </p:nvSpPr>
        <p:spPr>
          <a:xfrm rot="0">
            <a:off x="9685915" y="4661713"/>
            <a:ext cx="4827372" cy="3854337"/>
          </a:xfrm>
          <a:prstGeom prst="rect">
            <a:avLst/>
          </a:prstGeom>
        </p:spPr>
        <p:txBody>
          <a:bodyPr anchor="t" rtlCol="false" tIns="0" lIns="0" bIns="0" rIns="0">
            <a:spAutoFit/>
          </a:bodyPr>
          <a:lstStyle/>
          <a:p>
            <a:pPr algn="ctr">
              <a:lnSpc>
                <a:spcPts val="4381"/>
              </a:lnSpc>
            </a:pPr>
            <a:r>
              <a:rPr lang="en-US" sz="3129">
                <a:solidFill>
                  <a:srgbClr val="000000"/>
                </a:solidFill>
                <a:latin typeface="DG Jory"/>
                <a:ea typeface="DG Jory"/>
                <a:cs typeface="DG Jory"/>
                <a:sym typeface="DG Jory"/>
              </a:rPr>
              <a:t>A</a:t>
            </a:r>
            <a:r>
              <a:rPr lang="en-US" sz="3129">
                <a:solidFill>
                  <a:srgbClr val="000000"/>
                </a:solidFill>
                <a:latin typeface="DG Jory"/>
                <a:ea typeface="DG Jory"/>
                <a:cs typeface="DG Jory"/>
                <a:sym typeface="DG Jory"/>
              </a:rPr>
              <a:t> deep learning model that captures sequential patterns by learning from past closing prices.</a:t>
            </a:r>
          </a:p>
          <a:p>
            <a:pPr algn="ctr">
              <a:lnSpc>
                <a:spcPts val="4381"/>
              </a:lnSpc>
            </a:pPr>
            <a:r>
              <a:rPr lang="en-US" sz="3129">
                <a:solidFill>
                  <a:srgbClr val="000000"/>
                </a:solidFill>
                <a:latin typeface="DG Jory"/>
                <a:ea typeface="DG Jory"/>
                <a:cs typeface="DG Jory"/>
                <a:sym typeface="DG Jory"/>
              </a:rPr>
              <a:t> Ideal for time series forecasting due to its memory of past trends.</a:t>
            </a:r>
          </a:p>
        </p:txBody>
      </p:sp>
      <p:grpSp>
        <p:nvGrpSpPr>
          <p:cNvPr name="Group 16" id="16"/>
          <p:cNvGrpSpPr/>
          <p:nvPr/>
        </p:nvGrpSpPr>
        <p:grpSpPr>
          <a:xfrm rot="0">
            <a:off x="6021566" y="1558017"/>
            <a:ext cx="5994124" cy="1773322"/>
            <a:chOff x="0" y="0"/>
            <a:chExt cx="2747400" cy="812800"/>
          </a:xfrm>
        </p:grpSpPr>
        <p:sp>
          <p:nvSpPr>
            <p:cNvPr name="Freeform 17" id="1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18" id="1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163750" y="1700201"/>
            <a:ext cx="5994124" cy="1773322"/>
            <a:chOff x="0" y="0"/>
            <a:chExt cx="2747400" cy="812800"/>
          </a:xfrm>
        </p:grpSpPr>
        <p:sp>
          <p:nvSpPr>
            <p:cNvPr name="Freeform 20" id="2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21" id="2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30237" y="3463436"/>
            <a:ext cx="8431595" cy="5133086"/>
          </a:xfrm>
          <a:custGeom>
            <a:avLst/>
            <a:gdLst/>
            <a:ahLst/>
            <a:cxnLst/>
            <a:rect r="r" b="b" t="t" l="l"/>
            <a:pathLst>
              <a:path h="5133086" w="8431595">
                <a:moveTo>
                  <a:pt x="0" y="0"/>
                </a:moveTo>
                <a:lnTo>
                  <a:pt x="8431595" y="0"/>
                </a:lnTo>
                <a:lnTo>
                  <a:pt x="8431595" y="5133086"/>
                </a:lnTo>
                <a:lnTo>
                  <a:pt x="0" y="5133086"/>
                </a:lnTo>
                <a:lnTo>
                  <a:pt x="0" y="0"/>
                </a:lnTo>
                <a:close/>
              </a:path>
            </a:pathLst>
          </a:custGeom>
          <a:blipFill>
            <a:blip r:embed="rId4"/>
            <a:stretch>
              <a:fillRect l="0" t="0" r="0" b="-2662"/>
            </a:stretch>
          </a:blipFill>
        </p:spPr>
      </p:sp>
      <p:sp>
        <p:nvSpPr>
          <p:cNvPr name="Freeform 4" id="4"/>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6021566" y="1325533"/>
            <a:ext cx="5994124" cy="1773322"/>
            <a:chOff x="0" y="0"/>
            <a:chExt cx="2747400" cy="812800"/>
          </a:xfrm>
        </p:grpSpPr>
        <p:sp>
          <p:nvSpPr>
            <p:cNvPr name="Freeform 8" id="8"/>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9" id="9"/>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163750" y="1467717"/>
            <a:ext cx="5994124" cy="1773322"/>
            <a:chOff x="0" y="0"/>
            <a:chExt cx="2747400" cy="812800"/>
          </a:xfrm>
        </p:grpSpPr>
        <p:sp>
          <p:nvSpPr>
            <p:cNvPr name="Freeform 11" id="11"/>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512895" y="3775510"/>
            <a:ext cx="7017342" cy="5482790"/>
          </a:xfrm>
          <a:prstGeom prst="rect">
            <a:avLst/>
          </a:prstGeom>
        </p:spPr>
        <p:txBody>
          <a:bodyPr anchor="t" rtlCol="false" tIns="0" lIns="0" bIns="0" rIns="0">
            <a:spAutoFit/>
          </a:bodyPr>
          <a:lstStyle/>
          <a:p>
            <a:pPr algn="l">
              <a:lnSpc>
                <a:spcPts val="3956"/>
              </a:lnSpc>
            </a:pPr>
            <a:r>
              <a:rPr lang="en-US" sz="2826">
                <a:solidFill>
                  <a:srgbClr val="000000"/>
                </a:solidFill>
                <a:latin typeface="DG Jory"/>
                <a:ea typeface="DG Jory"/>
                <a:cs typeface="DG Jory"/>
                <a:sym typeface="DG Jory"/>
              </a:rPr>
              <a:t>The inte</a:t>
            </a:r>
            <a:r>
              <a:rPr lang="en-US" sz="2826">
                <a:solidFill>
                  <a:srgbClr val="000000"/>
                </a:solidFill>
                <a:latin typeface="DG Jory"/>
                <a:ea typeface="DG Jory"/>
                <a:cs typeface="DG Jory"/>
                <a:sym typeface="DG Jory"/>
              </a:rPr>
              <a:t>ractive bubble plot shows a strong alignment between actual and predicted closing prices, with most points clustering near the diagonal. Smaller bubbles indicate low prediction errors, confirming model reliability in the majority of cases. Larger bubbles, mostly at price extremes, highlight where the model struggled to capture sharp fluctuations.</a:t>
            </a:r>
          </a:p>
          <a:p>
            <a:pPr algn="l">
              <a:lnSpc>
                <a:spcPts val="3956"/>
              </a:lnSpc>
            </a:pPr>
            <a:r>
              <a:rPr lang="en-US" sz="2826">
                <a:solidFill>
                  <a:srgbClr val="000000"/>
                </a:solidFill>
                <a:latin typeface="DG Jory"/>
                <a:ea typeface="DG Jory"/>
                <a:cs typeface="DG Jory"/>
                <a:sym typeface="DG Jory"/>
              </a:rPr>
              <a:t> Overall, the model demonstrates high accuracy with minimal deviation in most of the predicted values.</a:t>
            </a:r>
          </a:p>
        </p:txBody>
      </p:sp>
      <p:sp>
        <p:nvSpPr>
          <p:cNvPr name="TextBox 14" id="14"/>
          <p:cNvSpPr txBox="true"/>
          <p:nvPr/>
        </p:nvSpPr>
        <p:spPr>
          <a:xfrm rot="0">
            <a:off x="6130126" y="1837895"/>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DATA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DAGrRihymdk</dc:identifier>
  <dcterms:modified xsi:type="dcterms:W3CDTF">2011-08-01T06:04:30Z</dcterms:modified>
  <cp:revision>1</cp:revision>
  <dc:title>Blue and White Minimalist Project Presentation</dc:title>
</cp:coreProperties>
</file>