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Semi-Bold" charset="1" panose="00000700000000000000"/>
      <p:regular r:id="rId16"/>
    </p:embeddedFont>
    <p:embeddedFont>
      <p:font typeface="Poppins" charset="1" panose="00000500000000000000"/>
      <p:regular r:id="rId17"/>
    </p:embeddedFont>
    <p:embeddedFont>
      <p:font typeface="Poppins Bold" charset="1" panose="00000800000000000000"/>
      <p:regular r:id="rId18"/>
    </p:embeddedFont>
    <p:embeddedFont>
      <p:font typeface="DM Sans" charset="1" panose="00000000000000000000"/>
      <p:regular r:id="rId19"/>
    </p:embeddedFont>
    <p:embeddedFont>
      <p:font typeface="League Spartan" charset="1" panose="000008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3.jpeg" Type="http://schemas.openxmlformats.org/officeDocument/2006/relationships/image"/><Relationship Id="rId4"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571132" y="6449964"/>
            <a:ext cx="6983181" cy="669188"/>
            <a:chOff x="0" y="0"/>
            <a:chExt cx="1839192" cy="176247"/>
          </a:xfrm>
        </p:grpSpPr>
        <p:sp>
          <p:nvSpPr>
            <p:cNvPr name="Freeform 7" id="7"/>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610563" y="3491698"/>
            <a:ext cx="13066873" cy="3032670"/>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PROJECT PRESENTATION</a:t>
            </a:r>
          </a:p>
        </p:txBody>
      </p:sp>
      <p:sp>
        <p:nvSpPr>
          <p:cNvPr name="TextBox 10" id="10"/>
          <p:cNvSpPr txBox="true"/>
          <p:nvPr/>
        </p:nvSpPr>
        <p:spPr>
          <a:xfrm rot="0">
            <a:off x="5835017" y="6562438"/>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SUNIL NAIK</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340056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grpSp>
        <p:nvGrpSpPr>
          <p:cNvPr name="Group 3" id="3"/>
          <p:cNvGrpSpPr/>
          <p:nvPr/>
        </p:nvGrpSpPr>
        <p:grpSpPr>
          <a:xfrm rot="0">
            <a:off x="5652409" y="6483944"/>
            <a:ext cx="6983181" cy="669188"/>
            <a:chOff x="0" y="0"/>
            <a:chExt cx="1839192" cy="176247"/>
          </a:xfrm>
        </p:grpSpPr>
        <p:sp>
          <p:nvSpPr>
            <p:cNvPr name="Freeform 4" id="4"/>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5" id="5"/>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916295" y="6596419"/>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SUNIL NAIK</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82951" y="-293428"/>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968534" y="1352550"/>
            <a:ext cx="13066873" cy="3032670"/>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UBER TRIP </a:t>
            </a:r>
            <a:r>
              <a:rPr lang="en-US" b="true" sz="12998" spc="-701">
                <a:solidFill>
                  <a:srgbClr val="0097B2"/>
                </a:solidFill>
                <a:latin typeface="Poppins Semi-Bold"/>
                <a:ea typeface="Poppins Semi-Bold"/>
                <a:cs typeface="Poppins Semi-Bold"/>
                <a:sym typeface="Poppins Semi-Bold"/>
              </a:rPr>
              <a:t>ANALYSIS</a:t>
            </a:r>
          </a:p>
        </p:txBody>
      </p:sp>
      <p:sp>
        <p:nvSpPr>
          <p:cNvPr name="TextBox 6" id="6"/>
          <p:cNvSpPr txBox="true"/>
          <p:nvPr/>
        </p:nvSpPr>
        <p:spPr>
          <a:xfrm rot="0">
            <a:off x="2868058" y="5938305"/>
            <a:ext cx="13267825" cy="2039775"/>
          </a:xfrm>
          <a:prstGeom prst="rect">
            <a:avLst/>
          </a:prstGeom>
        </p:spPr>
        <p:txBody>
          <a:bodyPr anchor="t" rtlCol="false" tIns="0" lIns="0" bIns="0" rIns="0">
            <a:spAutoFit/>
          </a:bodyPr>
          <a:lstStyle/>
          <a:p>
            <a:pPr algn="ctr">
              <a:lnSpc>
                <a:spcPts val="6025"/>
              </a:lnSpc>
            </a:pPr>
            <a:r>
              <a:rPr lang="en-US" b="true" sz="7173" spc="-387">
                <a:solidFill>
                  <a:srgbClr val="1C2120"/>
                </a:solidFill>
                <a:latin typeface="Poppins Semi-Bold"/>
                <a:ea typeface="Poppins Semi-Bold"/>
                <a:cs typeface="Poppins Semi-Bold"/>
                <a:sym typeface="Poppins Semi-Bold"/>
              </a:rPr>
              <a:t>UNCOVERING </a:t>
            </a:r>
            <a:r>
              <a:rPr lang="en-US" b="true" sz="7173" spc="-387">
                <a:solidFill>
                  <a:srgbClr val="0097B2"/>
                </a:solidFill>
                <a:latin typeface="Poppins Semi-Bold"/>
                <a:ea typeface="Poppins Semi-Bold"/>
                <a:cs typeface="Poppins Semi-Bold"/>
                <a:sym typeface="Poppins Semi-Bold"/>
              </a:rPr>
              <a:t>TRAVEL</a:t>
            </a:r>
            <a:r>
              <a:rPr lang="en-US" b="true" sz="7173" spc="-387">
                <a:solidFill>
                  <a:srgbClr val="1C2120"/>
                </a:solidFill>
                <a:latin typeface="Poppins Semi-Bold"/>
                <a:ea typeface="Poppins Semi-Bold"/>
                <a:cs typeface="Poppins Semi-Bold"/>
                <a:sym typeface="Poppins Semi-Bold"/>
              </a:rPr>
              <a:t> TRENDS IN </a:t>
            </a:r>
            <a:r>
              <a:rPr lang="en-US" b="true" sz="7173" spc="-387">
                <a:solidFill>
                  <a:srgbClr val="0097B2"/>
                </a:solidFill>
                <a:latin typeface="Poppins Semi-Bold"/>
                <a:ea typeface="Poppins Semi-Bold"/>
                <a:cs typeface="Poppins Semi-Bold"/>
                <a:sym typeface="Poppins Semi-Bold"/>
              </a:rPr>
              <a:t>NYC</a:t>
            </a:r>
            <a:r>
              <a:rPr lang="en-US" b="true" sz="7173" spc="-387">
                <a:solidFill>
                  <a:srgbClr val="1C2120"/>
                </a:solidFill>
                <a:latin typeface="Poppins Semi-Bold"/>
                <a:ea typeface="Poppins Semi-Bold"/>
                <a:cs typeface="Poppins Semi-Bold"/>
                <a:sym typeface="Poppins Semi-Bold"/>
              </a:rPr>
              <a:t> USING DATA </a:t>
            </a:r>
            <a:r>
              <a:rPr lang="en-US" b="true" sz="7173" spc="-387">
                <a:solidFill>
                  <a:srgbClr val="0097B2"/>
                </a:solidFill>
                <a:latin typeface="Poppins Semi-Bold"/>
                <a:ea typeface="Poppins Semi-Bold"/>
                <a:cs typeface="Poppins Semi-Bold"/>
                <a:sym typeface="Poppins Semi-Bold"/>
              </a:rPr>
              <a:t>SCIENCE</a:t>
            </a:r>
          </a:p>
          <a:p>
            <a:pPr algn="ctr">
              <a:lnSpc>
                <a:spcPts val="3476"/>
              </a:lnSpc>
            </a:pPr>
          </a:p>
        </p:txBody>
      </p:sp>
      <p:sp>
        <p:nvSpPr>
          <p:cNvPr name="TextBox 7" id="7"/>
          <p:cNvSpPr txBox="true"/>
          <p:nvPr/>
        </p:nvSpPr>
        <p:spPr>
          <a:xfrm rot="0">
            <a:off x="3936497" y="8759267"/>
            <a:ext cx="11909189" cy="1093316"/>
          </a:xfrm>
          <a:prstGeom prst="rect">
            <a:avLst/>
          </a:prstGeom>
        </p:spPr>
        <p:txBody>
          <a:bodyPr anchor="t" rtlCol="false" tIns="0" lIns="0" bIns="0" rIns="0">
            <a:spAutoFit/>
          </a:bodyPr>
          <a:lstStyle/>
          <a:p>
            <a:pPr algn="ctr">
              <a:lnSpc>
                <a:spcPts val="3225"/>
              </a:lnSpc>
            </a:pPr>
            <a:r>
              <a:rPr lang="en-US" b="true" sz="3839" spc="-207">
                <a:solidFill>
                  <a:srgbClr val="1C2120"/>
                </a:solidFill>
                <a:latin typeface="Poppins Bold"/>
                <a:ea typeface="Poppins Bold"/>
                <a:cs typeface="Poppins Bold"/>
                <a:sym typeface="Poppins Bold"/>
              </a:rPr>
              <a:t>KHETHAVATH SUNIL NAIK</a:t>
            </a:r>
          </a:p>
          <a:p>
            <a:pPr algn="ctr">
              <a:lnSpc>
                <a:spcPts val="3225"/>
              </a:lnSpc>
            </a:pPr>
            <a:r>
              <a:rPr lang="en-US" b="true" sz="3839" spc="-207">
                <a:solidFill>
                  <a:srgbClr val="1C2120"/>
                </a:solidFill>
                <a:latin typeface="Poppins Bold"/>
                <a:ea typeface="Poppins Bold"/>
                <a:cs typeface="Poppins Bold"/>
                <a:sym typeface="Poppins Bold"/>
              </a:rPr>
              <a:t>IIT BHILAI</a:t>
            </a:r>
          </a:p>
          <a:p>
            <a:pPr algn="ctr">
              <a:lnSpc>
                <a:spcPts val="18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7788" y="-177024"/>
            <a:ext cx="7097803" cy="11057957"/>
          </a:xfrm>
          <a:custGeom>
            <a:avLst/>
            <a:gdLst/>
            <a:ahLst/>
            <a:cxnLst/>
            <a:rect r="r" b="b" t="t" l="l"/>
            <a:pathLst>
              <a:path h="11057957" w="7097803">
                <a:moveTo>
                  <a:pt x="0" y="0"/>
                </a:moveTo>
                <a:lnTo>
                  <a:pt x="7097803" y="0"/>
                </a:lnTo>
                <a:lnTo>
                  <a:pt x="7097803" y="11057957"/>
                </a:lnTo>
                <a:lnTo>
                  <a:pt x="0" y="11057957"/>
                </a:lnTo>
                <a:lnTo>
                  <a:pt x="0" y="0"/>
                </a:lnTo>
                <a:close/>
              </a:path>
            </a:pathLst>
          </a:custGeom>
          <a:blipFill>
            <a:blip r:embed="rId2"/>
            <a:stretch>
              <a:fillRect l="-131569" t="0" r="-2267" b="0"/>
            </a:stretch>
          </a:blipFill>
        </p:spPr>
      </p:sp>
      <p:grpSp>
        <p:nvGrpSpPr>
          <p:cNvPr name="Group 3" id="3"/>
          <p:cNvGrpSpPr/>
          <p:nvPr/>
        </p:nvGrpSpPr>
        <p:grpSpPr>
          <a:xfrm rot="0">
            <a:off x="-514350" y="-177024"/>
            <a:ext cx="7454365" cy="10601584"/>
            <a:chOff x="0" y="0"/>
            <a:chExt cx="1963290" cy="2792187"/>
          </a:xfrm>
        </p:grpSpPr>
        <p:sp>
          <p:nvSpPr>
            <p:cNvPr name="Freeform 4" id="4"/>
            <p:cNvSpPr/>
            <p:nvPr/>
          </p:nvSpPr>
          <p:spPr>
            <a:xfrm flipH="false" flipV="false" rot="0">
              <a:off x="0" y="0"/>
              <a:ext cx="1963290" cy="2792187"/>
            </a:xfrm>
            <a:custGeom>
              <a:avLst/>
              <a:gdLst/>
              <a:ahLst/>
              <a:cxnLst/>
              <a:rect r="r" b="b" t="t" l="l"/>
              <a:pathLst>
                <a:path h="2792187" w="1963290">
                  <a:moveTo>
                    <a:pt x="0" y="0"/>
                  </a:moveTo>
                  <a:lnTo>
                    <a:pt x="1963290" y="0"/>
                  </a:lnTo>
                  <a:lnTo>
                    <a:pt x="1963290" y="2792187"/>
                  </a:lnTo>
                  <a:lnTo>
                    <a:pt x="0" y="2792187"/>
                  </a:lnTo>
                  <a:close/>
                </a:path>
              </a:pathLst>
            </a:custGeom>
            <a:solidFill>
              <a:srgbClr val="AAD7D4">
                <a:alpha val="55686"/>
              </a:srgbClr>
            </a:solidFill>
          </p:spPr>
        </p:sp>
        <p:sp>
          <p:nvSpPr>
            <p:cNvPr name="TextBox 5" id="5"/>
            <p:cNvSpPr txBox="true"/>
            <p:nvPr/>
          </p:nvSpPr>
          <p:spPr>
            <a:xfrm>
              <a:off x="0" y="-38100"/>
              <a:ext cx="1963290" cy="283028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8652271" y="7656324"/>
            <a:ext cx="4845334" cy="582575"/>
            <a:chOff x="0" y="0"/>
            <a:chExt cx="1276137" cy="153435"/>
          </a:xfrm>
        </p:grpSpPr>
        <p:sp>
          <p:nvSpPr>
            <p:cNvPr name="Freeform 7" id="7"/>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8" id="8"/>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8595420" y="2134178"/>
            <a:ext cx="8011990" cy="2152289"/>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Origin of the creative idea</a:t>
            </a:r>
          </a:p>
        </p:txBody>
      </p:sp>
      <p:sp>
        <p:nvSpPr>
          <p:cNvPr name="TextBox 10" id="10"/>
          <p:cNvSpPr txBox="true"/>
          <p:nvPr/>
        </p:nvSpPr>
        <p:spPr>
          <a:xfrm rot="0">
            <a:off x="8863500" y="4454518"/>
            <a:ext cx="7898287" cy="3014704"/>
          </a:xfrm>
          <a:prstGeom prst="rect">
            <a:avLst/>
          </a:prstGeom>
        </p:spPr>
        <p:txBody>
          <a:bodyPr anchor="t" rtlCol="false" tIns="0" lIns="0" bIns="0" rIns="0">
            <a:spAutoFit/>
          </a:bodyPr>
          <a:lstStyle/>
          <a:p>
            <a:pPr algn="l">
              <a:lnSpc>
                <a:spcPts val="2454"/>
              </a:lnSpc>
            </a:pPr>
            <a:r>
              <a:rPr lang="en-US" sz="1817" spc="109">
                <a:solidFill>
                  <a:srgbClr val="000000"/>
                </a:solidFill>
                <a:latin typeface="DM Sans"/>
                <a:ea typeface="DM Sans"/>
                <a:cs typeface="DM Sans"/>
                <a:sym typeface="DM Sans"/>
              </a:rPr>
              <a:t>Inspiration from Real-World Mobility Challenges</a:t>
            </a:r>
          </a:p>
          <a:p>
            <a:pPr algn="l" marL="392493" indent="-196247" lvl="1">
              <a:lnSpc>
                <a:spcPts val="2454"/>
              </a:lnSpc>
              <a:buFont typeface="Arial"/>
              <a:buChar char="•"/>
            </a:pPr>
            <a:r>
              <a:rPr lang="en-US" sz="1817" spc="109">
                <a:solidFill>
                  <a:srgbClr val="000000"/>
                </a:solidFill>
                <a:latin typeface="DM Sans"/>
                <a:ea typeface="DM Sans"/>
                <a:cs typeface="DM Sans"/>
                <a:sym typeface="DM Sans"/>
              </a:rPr>
              <a:t>Rapid urbanization and the surge in ride-sharing services like Uber prompted the need for better urban mobility understanding.</a:t>
            </a:r>
          </a:p>
          <a:p>
            <a:pPr algn="l" marL="0" indent="0" lvl="0">
              <a:lnSpc>
                <a:spcPts val="2454"/>
              </a:lnSpc>
              <a:spcBef>
                <a:spcPct val="0"/>
              </a:spcBef>
            </a:pPr>
            <a:r>
              <a:rPr lang="en-US" sz="1817" spc="109">
                <a:solidFill>
                  <a:srgbClr val="000000"/>
                </a:solidFill>
                <a:latin typeface="DM Sans"/>
                <a:ea typeface="DM Sans"/>
                <a:cs typeface="DM Sans"/>
                <a:sym typeface="DM Sans"/>
              </a:rPr>
              <a:t>P</a:t>
            </a:r>
            <a:r>
              <a:rPr lang="en-US" sz="1817" spc="109" u="none">
                <a:solidFill>
                  <a:srgbClr val="000000"/>
                </a:solidFill>
                <a:latin typeface="DM Sans"/>
                <a:ea typeface="DM Sans"/>
                <a:cs typeface="DM Sans"/>
                <a:sym typeface="DM Sans"/>
              </a:rPr>
              <a:t>roblem Framing</a:t>
            </a:r>
          </a:p>
          <a:p>
            <a:pPr algn="l" marL="392493" indent="-196247" lvl="1">
              <a:lnSpc>
                <a:spcPts val="2454"/>
              </a:lnSpc>
              <a:spcBef>
                <a:spcPct val="0"/>
              </a:spcBef>
              <a:buFont typeface="Arial"/>
              <a:buChar char="•"/>
            </a:pPr>
            <a:r>
              <a:rPr lang="en-US" sz="1817" spc="109" u="none">
                <a:solidFill>
                  <a:srgbClr val="000000"/>
                </a:solidFill>
                <a:latin typeface="DM Sans"/>
                <a:ea typeface="DM Sans"/>
                <a:cs typeface="DM Sans"/>
                <a:sym typeface="DM Sans"/>
              </a:rPr>
              <a:t>Instead of just analyzing data, the goal was to uncover why, when, and how ride demand fluctuates—leading to a predictive analytics approach.</a:t>
            </a:r>
          </a:p>
          <a:p>
            <a:pPr algn="l">
              <a:lnSpc>
                <a:spcPts val="2454"/>
              </a:lnSpc>
              <a:spcBef>
                <a:spcPct val="0"/>
              </a:spcBef>
            </a:pPr>
          </a:p>
          <a:p>
            <a:pPr algn="l" marL="0" indent="0" lvl="0">
              <a:lnSpc>
                <a:spcPts val="2454"/>
              </a:lnSpc>
              <a:spcBef>
                <a:spcPct val="0"/>
              </a:spcBef>
            </a:pPr>
          </a:p>
        </p:txBody>
      </p:sp>
      <p:sp>
        <p:nvSpPr>
          <p:cNvPr name="TextBox 11" id="11"/>
          <p:cNvSpPr txBox="true"/>
          <p:nvPr/>
        </p:nvSpPr>
        <p:spPr>
          <a:xfrm rot="0">
            <a:off x="9593710" y="7792824"/>
            <a:ext cx="3007705" cy="319099"/>
          </a:xfrm>
          <a:prstGeom prst="rect">
            <a:avLst/>
          </a:prstGeom>
        </p:spPr>
        <p:txBody>
          <a:bodyPr anchor="t" rtlCol="false" tIns="0" lIns="0" bIns="0" rIns="0">
            <a:spAutoFit/>
          </a:bodyPr>
          <a:lstStyle/>
          <a:p>
            <a:pPr algn="ctr">
              <a:lnSpc>
                <a:spcPts val="2365"/>
              </a:lnSpc>
            </a:pPr>
            <a:r>
              <a:rPr lang="en-US" sz="2190">
                <a:solidFill>
                  <a:srgbClr val="1C2120"/>
                </a:solidFill>
                <a:latin typeface="Poppins"/>
                <a:ea typeface="Poppins"/>
                <a:cs typeface="Poppins"/>
                <a:sym typeface="Poppins"/>
              </a:rPr>
              <a:t>Exploring creativity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58798" y="2697161"/>
            <a:ext cx="4892678" cy="48926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1222" t="0" r="-69951" b="0"/>
              </a:stretch>
            </a:blipFill>
          </p:spPr>
        </p:sp>
      </p:grpSp>
      <p:grpSp>
        <p:nvGrpSpPr>
          <p:cNvPr name="Group 4" id="4"/>
          <p:cNvGrpSpPr/>
          <p:nvPr/>
        </p:nvGrpSpPr>
        <p:grpSpPr>
          <a:xfrm rot="0">
            <a:off x="12796261" y="1028700"/>
            <a:ext cx="1463216" cy="146321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5567318" y="2697161"/>
            <a:ext cx="1463216" cy="146321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567318" y="5927221"/>
            <a:ext cx="1463216" cy="146321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0028119" y="1639405"/>
            <a:ext cx="1463216" cy="146321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0388852" y="2066895"/>
            <a:ext cx="741751" cy="608236"/>
          </a:xfrm>
          <a:custGeom>
            <a:avLst/>
            <a:gdLst/>
            <a:ahLst/>
            <a:cxnLst/>
            <a:rect r="r" b="b" t="t" l="l"/>
            <a:pathLst>
              <a:path h="608236" w="741751">
                <a:moveTo>
                  <a:pt x="0" y="0"/>
                </a:moveTo>
                <a:lnTo>
                  <a:pt x="741751" y="0"/>
                </a:lnTo>
                <a:lnTo>
                  <a:pt x="741751" y="608236"/>
                </a:lnTo>
                <a:lnTo>
                  <a:pt x="0" y="6082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3175910" y="1332986"/>
            <a:ext cx="703917" cy="854645"/>
          </a:xfrm>
          <a:custGeom>
            <a:avLst/>
            <a:gdLst/>
            <a:ahLst/>
            <a:cxnLst/>
            <a:rect r="r" b="b" t="t" l="l"/>
            <a:pathLst>
              <a:path h="854645" w="703917">
                <a:moveTo>
                  <a:pt x="0" y="0"/>
                </a:moveTo>
                <a:lnTo>
                  <a:pt x="703917" y="0"/>
                </a:lnTo>
                <a:lnTo>
                  <a:pt x="703917" y="854645"/>
                </a:lnTo>
                <a:lnTo>
                  <a:pt x="0" y="8546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5804764" y="3102622"/>
            <a:ext cx="988326" cy="652295"/>
          </a:xfrm>
          <a:custGeom>
            <a:avLst/>
            <a:gdLst/>
            <a:ahLst/>
            <a:cxnLst/>
            <a:rect r="r" b="b" t="t" l="l"/>
            <a:pathLst>
              <a:path h="652295" w="988326">
                <a:moveTo>
                  <a:pt x="0" y="0"/>
                </a:moveTo>
                <a:lnTo>
                  <a:pt x="988326" y="0"/>
                </a:lnTo>
                <a:lnTo>
                  <a:pt x="988326" y="652295"/>
                </a:lnTo>
                <a:lnTo>
                  <a:pt x="0" y="6522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875201" y="6240496"/>
            <a:ext cx="847451" cy="836665"/>
          </a:xfrm>
          <a:custGeom>
            <a:avLst/>
            <a:gdLst/>
            <a:ahLst/>
            <a:cxnLst/>
            <a:rect r="r" b="b" t="t" l="l"/>
            <a:pathLst>
              <a:path h="836665" w="847451">
                <a:moveTo>
                  <a:pt x="0" y="0"/>
                </a:moveTo>
                <a:lnTo>
                  <a:pt x="847451" y="0"/>
                </a:lnTo>
                <a:lnTo>
                  <a:pt x="847451" y="836665"/>
                </a:lnTo>
                <a:lnTo>
                  <a:pt x="0" y="8366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0" id="20"/>
          <p:cNvSpPr txBox="true"/>
          <p:nvPr/>
        </p:nvSpPr>
        <p:spPr>
          <a:xfrm rot="0">
            <a:off x="1028700" y="1812751"/>
            <a:ext cx="8537476" cy="254164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Executive Summary</a:t>
            </a:r>
          </a:p>
        </p:txBody>
      </p:sp>
      <p:sp>
        <p:nvSpPr>
          <p:cNvPr name="TextBox 21" id="21"/>
          <p:cNvSpPr txBox="true"/>
          <p:nvPr/>
        </p:nvSpPr>
        <p:spPr>
          <a:xfrm rot="0">
            <a:off x="1028700" y="4953247"/>
            <a:ext cx="7086304" cy="3016664"/>
          </a:xfrm>
          <a:prstGeom prst="rect">
            <a:avLst/>
          </a:prstGeom>
        </p:spPr>
        <p:txBody>
          <a:bodyPr anchor="t" rtlCol="false" tIns="0" lIns="0" bIns="0" rIns="0">
            <a:spAutoFit/>
          </a:bodyPr>
          <a:lstStyle/>
          <a:p>
            <a:pPr algn="l" marL="435562" indent="-217781" lvl="1">
              <a:lnSpc>
                <a:spcPts val="2723"/>
              </a:lnSpc>
              <a:spcBef>
                <a:spcPct val="0"/>
              </a:spcBef>
              <a:buFont typeface="Arial"/>
              <a:buChar char="•"/>
            </a:pPr>
            <a:r>
              <a:rPr lang="en-US" sz="2017" spc="121">
                <a:solidFill>
                  <a:srgbClr val="000000"/>
                </a:solidFill>
                <a:latin typeface="DM Sans"/>
                <a:ea typeface="DM Sans"/>
                <a:cs typeface="DM Sans"/>
                <a:sym typeface="DM Sans"/>
              </a:rPr>
              <a:t>Obj</a:t>
            </a:r>
            <a:r>
              <a:rPr lang="en-US" sz="2017" spc="121" u="none">
                <a:solidFill>
                  <a:srgbClr val="000000"/>
                </a:solidFill>
                <a:latin typeface="DM Sans"/>
                <a:ea typeface="DM Sans"/>
                <a:cs typeface="DM Sans"/>
                <a:sym typeface="DM Sans"/>
              </a:rPr>
              <a:t>ective: Analyze 6 months of Uber trip data in NYC.</a:t>
            </a:r>
          </a:p>
          <a:p>
            <a:pPr algn="l" marL="435562" indent="-217781" lvl="1">
              <a:lnSpc>
                <a:spcPts val="2723"/>
              </a:lnSpc>
              <a:spcBef>
                <a:spcPct val="0"/>
              </a:spcBef>
              <a:buFont typeface="Arial"/>
              <a:buChar char="•"/>
            </a:pPr>
            <a:r>
              <a:rPr lang="en-US" sz="2017" spc="121" u="none">
                <a:solidFill>
                  <a:srgbClr val="000000"/>
                </a:solidFill>
                <a:latin typeface="DM Sans"/>
                <a:ea typeface="DM Sans"/>
                <a:cs typeface="DM Sans"/>
                <a:sym typeface="DM Sans"/>
              </a:rPr>
              <a:t>Methods: Data cleaning, feature extraction, visualization, and machine learning.</a:t>
            </a:r>
          </a:p>
          <a:p>
            <a:pPr algn="l" marL="435562" indent="-217781" lvl="1">
              <a:lnSpc>
                <a:spcPts val="2723"/>
              </a:lnSpc>
              <a:spcBef>
                <a:spcPct val="0"/>
              </a:spcBef>
              <a:buFont typeface="Arial"/>
              <a:buChar char="•"/>
            </a:pPr>
            <a:r>
              <a:rPr lang="en-US" sz="2017" spc="121" u="none">
                <a:solidFill>
                  <a:srgbClr val="000000"/>
                </a:solidFill>
                <a:latin typeface="DM Sans"/>
                <a:ea typeface="DM Sans"/>
                <a:cs typeface="DM Sans"/>
                <a:sym typeface="DM Sans"/>
              </a:rPr>
              <a:t>Key Findings: Evening peak hours, Friday busiest, growth from April to Sept.</a:t>
            </a:r>
          </a:p>
          <a:p>
            <a:pPr algn="l" marL="435562" indent="-217781" lvl="1">
              <a:lnSpc>
                <a:spcPts val="2723"/>
              </a:lnSpc>
              <a:spcBef>
                <a:spcPct val="0"/>
              </a:spcBef>
              <a:buFont typeface="Arial"/>
              <a:buChar char="•"/>
            </a:pPr>
            <a:r>
              <a:rPr lang="en-US" sz="2017" spc="121" u="none">
                <a:solidFill>
                  <a:srgbClr val="000000"/>
                </a:solidFill>
                <a:latin typeface="DM Sans"/>
                <a:ea typeface="DM Sans"/>
                <a:cs typeface="DM Sans"/>
                <a:sym typeface="DM Sans"/>
              </a:rPr>
              <a:t>Outcome: Insightful visual patterns and predictive modeling for demand estimation.</a:t>
            </a:r>
          </a:p>
          <a:p>
            <a:pPr algn="l" marL="0" indent="0" lvl="0">
              <a:lnSpc>
                <a:spcPts val="2723"/>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83134" y="1616740"/>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Freeform 5" id="5"/>
          <p:cNvSpPr/>
          <p:nvPr/>
        </p:nvSpPr>
        <p:spPr>
          <a:xfrm flipH="false" flipV="false" rot="0">
            <a:off x="10685802" y="2275139"/>
            <a:ext cx="1023822" cy="839534"/>
          </a:xfrm>
          <a:custGeom>
            <a:avLst/>
            <a:gdLst/>
            <a:ahLst/>
            <a:cxnLst/>
            <a:rect r="r" b="b" t="t" l="l"/>
            <a:pathLst>
              <a:path h="839534" w="1023822">
                <a:moveTo>
                  <a:pt x="0" y="0"/>
                </a:moveTo>
                <a:lnTo>
                  <a:pt x="1023822" y="0"/>
                </a:lnTo>
                <a:lnTo>
                  <a:pt x="1023822" y="839533"/>
                </a:lnTo>
                <a:lnTo>
                  <a:pt x="0" y="8395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083134" y="4079914"/>
            <a:ext cx="6830714" cy="2128485"/>
            <a:chOff x="0" y="0"/>
            <a:chExt cx="2286638" cy="712528"/>
          </a:xfrm>
        </p:grpSpPr>
        <p:sp>
          <p:nvSpPr>
            <p:cNvPr name="Freeform 7" id="7"/>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8" id="8"/>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10083134" y="6560131"/>
            <a:ext cx="6830714" cy="2128485"/>
            <a:chOff x="0" y="0"/>
            <a:chExt cx="2286638" cy="712528"/>
          </a:xfrm>
        </p:grpSpPr>
        <p:sp>
          <p:nvSpPr>
            <p:cNvPr name="Freeform 10" id="10"/>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11" id="11"/>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Freeform 12" id="12"/>
          <p:cNvSpPr/>
          <p:nvPr/>
        </p:nvSpPr>
        <p:spPr>
          <a:xfrm flipH="false" flipV="false" rot="0">
            <a:off x="10677950" y="4517864"/>
            <a:ext cx="1031674" cy="1252584"/>
          </a:xfrm>
          <a:custGeom>
            <a:avLst/>
            <a:gdLst/>
            <a:ahLst/>
            <a:cxnLst/>
            <a:rect r="r" b="b" t="t" l="l"/>
            <a:pathLst>
              <a:path h="1252584" w="1031674">
                <a:moveTo>
                  <a:pt x="0" y="0"/>
                </a:moveTo>
                <a:lnTo>
                  <a:pt x="1031674" y="0"/>
                </a:lnTo>
                <a:lnTo>
                  <a:pt x="1031674" y="1252585"/>
                </a:lnTo>
                <a:lnTo>
                  <a:pt x="0" y="1252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0497275" y="7308439"/>
            <a:ext cx="1400875" cy="924578"/>
          </a:xfrm>
          <a:custGeom>
            <a:avLst/>
            <a:gdLst/>
            <a:ahLst/>
            <a:cxnLst/>
            <a:rect r="r" b="b" t="t" l="l"/>
            <a:pathLst>
              <a:path h="924578" w="1400875">
                <a:moveTo>
                  <a:pt x="0" y="0"/>
                </a:moveTo>
                <a:lnTo>
                  <a:pt x="1400875" y="0"/>
                </a:lnTo>
                <a:lnTo>
                  <a:pt x="1400875" y="924577"/>
                </a:lnTo>
                <a:lnTo>
                  <a:pt x="0" y="9245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18937" y="3473830"/>
            <a:ext cx="8537476"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INTRODUCTION</a:t>
            </a:r>
          </a:p>
        </p:txBody>
      </p:sp>
      <p:sp>
        <p:nvSpPr>
          <p:cNvPr name="TextBox 15" id="15"/>
          <p:cNvSpPr txBox="true"/>
          <p:nvPr/>
        </p:nvSpPr>
        <p:spPr>
          <a:xfrm rot="0">
            <a:off x="1218937" y="5031261"/>
            <a:ext cx="6887766" cy="2991595"/>
          </a:xfrm>
          <a:prstGeom prst="rect">
            <a:avLst/>
          </a:prstGeom>
        </p:spPr>
        <p:txBody>
          <a:bodyPr anchor="t" rtlCol="false" tIns="0" lIns="0" bIns="0" rIns="0">
            <a:spAutoFit/>
          </a:bodyPr>
          <a:lstStyle/>
          <a:p>
            <a:pPr algn="l">
              <a:lnSpc>
                <a:spcPts val="2647"/>
              </a:lnSpc>
            </a:pPr>
            <a:r>
              <a:rPr lang="en-US" sz="1960" spc="117">
                <a:solidFill>
                  <a:srgbClr val="0097B2"/>
                </a:solidFill>
                <a:latin typeface="League Spartan"/>
                <a:ea typeface="League Spartan"/>
                <a:cs typeface="League Spartan"/>
                <a:sym typeface="League Spartan"/>
              </a:rPr>
              <a:t>BACKGROUND</a:t>
            </a:r>
          </a:p>
          <a:p>
            <a:pPr algn="l">
              <a:lnSpc>
                <a:spcPts val="2647"/>
              </a:lnSpc>
              <a:spcBef>
                <a:spcPct val="0"/>
              </a:spcBef>
            </a:pPr>
            <a:r>
              <a:rPr lang="en-US" sz="1960" spc="117" u="none">
                <a:solidFill>
                  <a:srgbClr val="000000"/>
                </a:solidFill>
                <a:latin typeface="DM Sans"/>
                <a:ea typeface="DM Sans"/>
                <a:cs typeface="DM Sans"/>
                <a:sym typeface="DM Sans"/>
              </a:rPr>
              <a:t>Rise of ride-sharing data, opportunity for operational insights.</a:t>
            </a:r>
          </a:p>
          <a:p>
            <a:pPr algn="l">
              <a:lnSpc>
                <a:spcPts val="2647"/>
              </a:lnSpc>
              <a:spcBef>
                <a:spcPct val="0"/>
              </a:spcBef>
            </a:pPr>
            <a:r>
              <a:rPr lang="en-US" sz="1960" spc="117" u="none">
                <a:solidFill>
                  <a:srgbClr val="0097B2"/>
                </a:solidFill>
                <a:latin typeface="League Spartan"/>
                <a:ea typeface="League Spartan"/>
                <a:cs typeface="League Spartan"/>
                <a:sym typeface="League Spartan"/>
              </a:rPr>
              <a:t>AIM</a:t>
            </a:r>
          </a:p>
          <a:p>
            <a:pPr algn="l">
              <a:lnSpc>
                <a:spcPts val="2647"/>
              </a:lnSpc>
              <a:spcBef>
                <a:spcPct val="0"/>
              </a:spcBef>
            </a:pPr>
            <a:r>
              <a:rPr lang="en-US" sz="1960" spc="117" u="none">
                <a:solidFill>
                  <a:srgbClr val="000000"/>
                </a:solidFill>
                <a:latin typeface="DM Sans"/>
                <a:ea typeface="DM Sans"/>
                <a:cs typeface="DM Sans"/>
                <a:sym typeface="DM Sans"/>
              </a:rPr>
              <a:t>Understand hourly/weekly patterns and identify busy zones.</a:t>
            </a:r>
          </a:p>
          <a:p>
            <a:pPr algn="l">
              <a:lnSpc>
                <a:spcPts val="2647"/>
              </a:lnSpc>
              <a:spcBef>
                <a:spcPct val="0"/>
              </a:spcBef>
            </a:pPr>
            <a:r>
              <a:rPr lang="en-US" sz="1960" spc="117" u="none">
                <a:solidFill>
                  <a:srgbClr val="0097B2"/>
                </a:solidFill>
                <a:latin typeface="League Spartan"/>
                <a:ea typeface="League Spartan"/>
                <a:cs typeface="League Spartan"/>
                <a:sym typeface="League Spartan"/>
              </a:rPr>
              <a:t>USE CASES</a:t>
            </a:r>
          </a:p>
          <a:p>
            <a:pPr algn="l">
              <a:lnSpc>
                <a:spcPts val="2647"/>
              </a:lnSpc>
              <a:spcBef>
                <a:spcPct val="0"/>
              </a:spcBef>
            </a:pPr>
            <a:r>
              <a:rPr lang="en-US" sz="1960" spc="117" u="none">
                <a:solidFill>
                  <a:srgbClr val="000000"/>
                </a:solidFill>
                <a:latin typeface="DM Sans"/>
                <a:ea typeface="DM Sans"/>
                <a:cs typeface="DM Sans"/>
                <a:sym typeface="DM Sans"/>
              </a:rPr>
              <a:t>City planning, surge pricing, driver deployment.</a:t>
            </a:r>
          </a:p>
          <a:p>
            <a:pPr algn="l" marL="0" indent="0" lvl="0">
              <a:lnSpc>
                <a:spcPts val="2647"/>
              </a:lnSpc>
              <a:spcBef>
                <a:spcPct val="0"/>
              </a:spcBef>
            </a:pPr>
          </a:p>
        </p:txBody>
      </p:sp>
      <p:sp>
        <p:nvSpPr>
          <p:cNvPr name="TextBox 16" id="16"/>
          <p:cNvSpPr txBox="true"/>
          <p:nvPr/>
        </p:nvSpPr>
        <p:spPr>
          <a:xfrm rot="0">
            <a:off x="12527837" y="1903132"/>
            <a:ext cx="3855494" cy="1546178"/>
          </a:xfrm>
          <a:prstGeom prst="rect">
            <a:avLst/>
          </a:prstGeom>
        </p:spPr>
        <p:txBody>
          <a:bodyPr anchor="t" rtlCol="false" tIns="0" lIns="0" bIns="0" rIns="0">
            <a:spAutoFit/>
          </a:bodyPr>
          <a:lstStyle/>
          <a:p>
            <a:pPr algn="just" marL="0" indent="0" lvl="0">
              <a:lnSpc>
                <a:spcPts val="1770"/>
              </a:lnSpc>
              <a:spcBef>
                <a:spcPct val="0"/>
              </a:spcBef>
            </a:pPr>
            <a:r>
              <a:rPr lang="en-US" sz="1311" spc="20">
                <a:solidFill>
                  <a:srgbClr val="1C2120"/>
                </a:solidFill>
                <a:latin typeface="DM Sans"/>
                <a:ea typeface="DM Sans"/>
                <a:cs typeface="DM Sans"/>
                <a:sym typeface="DM Sans"/>
              </a:rPr>
              <a:t>With th</a:t>
            </a:r>
            <a:r>
              <a:rPr lang="en-US" sz="1311" spc="20" u="none">
                <a:solidFill>
                  <a:srgbClr val="1C2120"/>
                </a:solidFill>
                <a:latin typeface="DM Sans"/>
                <a:ea typeface="DM Sans"/>
                <a:cs typeface="DM Sans"/>
                <a:sym typeface="DM Sans"/>
              </a:rPr>
              <a:t>e rise of ride-sharing platforms like Uber, large-scale transportation data became publicly accessible. This project leverages six months of Uber pickup data in New York City to uncover patterns in urban mobility using data science techniques, enabling smarter planning and predictive insights.</a:t>
            </a:r>
          </a:p>
        </p:txBody>
      </p:sp>
      <p:sp>
        <p:nvSpPr>
          <p:cNvPr name="TextBox 17" id="17"/>
          <p:cNvSpPr txBox="true"/>
          <p:nvPr/>
        </p:nvSpPr>
        <p:spPr>
          <a:xfrm rot="0">
            <a:off x="12613891" y="4447362"/>
            <a:ext cx="3769440" cy="1323086"/>
          </a:xfrm>
          <a:prstGeom prst="rect">
            <a:avLst/>
          </a:prstGeom>
        </p:spPr>
        <p:txBody>
          <a:bodyPr anchor="t" rtlCol="false" tIns="0" lIns="0" bIns="0" rIns="0">
            <a:spAutoFit/>
          </a:bodyPr>
          <a:lstStyle/>
          <a:p>
            <a:pPr algn="just" marL="0" indent="0" lvl="0">
              <a:lnSpc>
                <a:spcPts val="1770"/>
              </a:lnSpc>
              <a:spcBef>
                <a:spcPct val="0"/>
              </a:spcBef>
            </a:pPr>
            <a:r>
              <a:rPr lang="en-US" sz="1311" spc="20">
                <a:solidFill>
                  <a:srgbClr val="1C2120"/>
                </a:solidFill>
                <a:latin typeface="DM Sans"/>
                <a:ea typeface="DM Sans"/>
                <a:cs typeface="DM Sans"/>
                <a:sym typeface="DM Sans"/>
              </a:rPr>
              <a:t>The aim </a:t>
            </a:r>
            <a:r>
              <a:rPr lang="en-US" sz="1311" spc="20" u="none">
                <a:solidFill>
                  <a:srgbClr val="1C2120"/>
                </a:solidFill>
                <a:latin typeface="DM Sans"/>
                <a:ea typeface="DM Sans"/>
                <a:cs typeface="DM Sans"/>
                <a:sym typeface="DM Sans"/>
              </a:rPr>
              <a:t>of this project is to analyze Uber trip data to understand temporal and spatial patterns in ride demand, visualize peak usage trends, and build predictive models to forecast future trip volumes, aiding in operational decision-making and resource optimization.</a:t>
            </a:r>
          </a:p>
        </p:txBody>
      </p:sp>
      <p:sp>
        <p:nvSpPr>
          <p:cNvPr name="TextBox 18" id="18"/>
          <p:cNvSpPr txBox="true"/>
          <p:nvPr/>
        </p:nvSpPr>
        <p:spPr>
          <a:xfrm rot="0">
            <a:off x="12613891" y="6846522"/>
            <a:ext cx="3769440" cy="1546178"/>
          </a:xfrm>
          <a:prstGeom prst="rect">
            <a:avLst/>
          </a:prstGeom>
        </p:spPr>
        <p:txBody>
          <a:bodyPr anchor="t" rtlCol="false" tIns="0" lIns="0" bIns="0" rIns="0">
            <a:spAutoFit/>
          </a:bodyPr>
          <a:lstStyle/>
          <a:p>
            <a:pPr algn="just" marL="0" indent="0" lvl="0">
              <a:lnSpc>
                <a:spcPts val="1770"/>
              </a:lnSpc>
              <a:spcBef>
                <a:spcPct val="0"/>
              </a:spcBef>
            </a:pPr>
            <a:r>
              <a:rPr lang="en-US" sz="1311" spc="20">
                <a:solidFill>
                  <a:srgbClr val="1C2120"/>
                </a:solidFill>
                <a:latin typeface="DM Sans"/>
                <a:ea typeface="DM Sans"/>
                <a:cs typeface="DM Sans"/>
                <a:sym typeface="DM Sans"/>
              </a:rPr>
              <a:t>Insights f</a:t>
            </a:r>
            <a:r>
              <a:rPr lang="en-US" sz="1311" spc="20" u="none">
                <a:solidFill>
                  <a:srgbClr val="1C2120"/>
                </a:solidFill>
                <a:latin typeface="DM Sans"/>
                <a:ea typeface="DM Sans"/>
                <a:cs typeface="DM Sans"/>
                <a:sym typeface="DM Sans"/>
              </a:rPr>
              <a:t>rom this analysis can help ride-sharing companies optimize driver allocation, implement dynamic pricing strategies, and improve customer experience. Urban planners can also use these patterns to enhance public transportation and reduce congestion in high-demand zones.</a:t>
            </a:r>
          </a:p>
        </p:txBody>
      </p:sp>
      <p:sp>
        <p:nvSpPr>
          <p:cNvPr name="AutoShape 19" id="19"/>
          <p:cNvSpPr/>
          <p:nvPr/>
        </p:nvSpPr>
        <p:spPr>
          <a:xfrm flipV="true">
            <a:off x="12118262" y="2375876"/>
            <a:ext cx="0" cy="738797"/>
          </a:xfrm>
          <a:prstGeom prst="line">
            <a:avLst/>
          </a:prstGeom>
          <a:ln cap="flat" w="38100">
            <a:solidFill>
              <a:srgbClr val="000000"/>
            </a:solidFill>
            <a:prstDash val="solid"/>
            <a:headEnd type="none" len="sm" w="sm"/>
            <a:tailEnd type="none" len="sm" w="sm"/>
          </a:ln>
        </p:spPr>
      </p:sp>
      <p:sp>
        <p:nvSpPr>
          <p:cNvPr name="AutoShape 20" id="20"/>
          <p:cNvSpPr/>
          <p:nvPr/>
        </p:nvSpPr>
        <p:spPr>
          <a:xfrm flipV="true">
            <a:off x="12118262" y="4774758"/>
            <a:ext cx="0" cy="738797"/>
          </a:xfrm>
          <a:prstGeom prst="line">
            <a:avLst/>
          </a:prstGeom>
          <a:ln cap="flat" w="38100">
            <a:solidFill>
              <a:srgbClr val="000000"/>
            </a:solidFill>
            <a:prstDash val="solid"/>
            <a:headEnd type="none" len="sm" w="sm"/>
            <a:tailEnd type="none" len="sm" w="sm"/>
          </a:ln>
        </p:spPr>
      </p:sp>
      <p:sp>
        <p:nvSpPr>
          <p:cNvPr name="AutoShape 21" id="21"/>
          <p:cNvSpPr/>
          <p:nvPr/>
        </p:nvSpPr>
        <p:spPr>
          <a:xfrm flipV="true">
            <a:off x="12137312" y="7300910"/>
            <a:ext cx="0" cy="738797"/>
          </a:xfrm>
          <a:prstGeom prst="line">
            <a:avLst/>
          </a:prstGeom>
          <a:ln cap="flat" w="38100">
            <a:solidFill>
              <a:srgbClr val="000000"/>
            </a:solidFill>
            <a:prstDash val="solid"/>
            <a:headEnd type="none" len="sm" w="sm"/>
            <a:tailEnd type="none" len="sm" w="sm"/>
          </a:ln>
        </p:spPr>
      </p:sp>
      <p:grpSp>
        <p:nvGrpSpPr>
          <p:cNvPr name="Group 22" id="22"/>
          <p:cNvGrpSpPr/>
          <p:nvPr/>
        </p:nvGrpSpPr>
        <p:grpSpPr>
          <a:xfrm rot="0">
            <a:off x="1218937" y="8233016"/>
            <a:ext cx="4845334" cy="582575"/>
            <a:chOff x="0" y="0"/>
            <a:chExt cx="1276137" cy="153435"/>
          </a:xfrm>
        </p:grpSpPr>
        <p:sp>
          <p:nvSpPr>
            <p:cNvPr name="Freeform 23" id="23"/>
            <p:cNvSpPr/>
            <p:nvPr/>
          </p:nvSpPr>
          <p:spPr>
            <a:xfrm flipH="false" flipV="false" rot="0">
              <a:off x="0" y="0"/>
              <a:ext cx="1276137" cy="153435"/>
            </a:xfrm>
            <a:custGeom>
              <a:avLst/>
              <a:gdLst/>
              <a:ahLst/>
              <a:cxnLst/>
              <a:rect r="r" b="b" t="t" l="l"/>
              <a:pathLst>
                <a:path h="153435" w="1276137">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24" id="24"/>
            <p:cNvSpPr txBox="true"/>
            <p:nvPr/>
          </p:nvSpPr>
          <p:spPr>
            <a:xfrm>
              <a:off x="0" y="-38100"/>
              <a:ext cx="1276137" cy="191535"/>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2160376" y="8369517"/>
            <a:ext cx="3007705" cy="319099"/>
          </a:xfrm>
          <a:prstGeom prst="rect">
            <a:avLst/>
          </a:prstGeom>
        </p:spPr>
        <p:txBody>
          <a:bodyPr anchor="t" rtlCol="false" tIns="0" lIns="0" bIns="0" rIns="0">
            <a:spAutoFit/>
          </a:bodyPr>
          <a:lstStyle/>
          <a:p>
            <a:pPr algn="ctr">
              <a:lnSpc>
                <a:spcPts val="2365"/>
              </a:lnSpc>
            </a:pPr>
            <a:r>
              <a:rPr lang="en-US" sz="2190">
                <a:solidFill>
                  <a:srgbClr val="1C2120"/>
                </a:solidFill>
                <a:latin typeface="Poppins"/>
                <a:ea typeface="Poppins"/>
                <a:cs typeface="Poppins"/>
                <a:sym typeface="Poppins"/>
              </a:rPr>
              <a:t>Exploring creativity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1903" y="3956783"/>
            <a:ext cx="2333479" cy="582575"/>
            <a:chOff x="0" y="0"/>
            <a:chExt cx="614579" cy="153435"/>
          </a:xfrm>
        </p:grpSpPr>
        <p:sp>
          <p:nvSpPr>
            <p:cNvPr name="Freeform 3" id="3"/>
            <p:cNvSpPr/>
            <p:nvPr/>
          </p:nvSpPr>
          <p:spPr>
            <a:xfrm flipH="false" flipV="false" rot="0">
              <a:off x="0" y="0"/>
              <a:ext cx="614579" cy="153435"/>
            </a:xfrm>
            <a:custGeom>
              <a:avLst/>
              <a:gdLst/>
              <a:ahLst/>
              <a:cxnLst/>
              <a:rect r="r" b="b" t="t" l="l"/>
              <a:pathLst>
                <a:path h="153435" w="614579">
                  <a:moveTo>
                    <a:pt x="76718" y="0"/>
                  </a:moveTo>
                  <a:lnTo>
                    <a:pt x="537861" y="0"/>
                  </a:lnTo>
                  <a:cubicBezTo>
                    <a:pt x="558208" y="0"/>
                    <a:pt x="577721" y="8083"/>
                    <a:pt x="592109" y="22470"/>
                  </a:cubicBezTo>
                  <a:cubicBezTo>
                    <a:pt x="606496" y="36857"/>
                    <a:pt x="614579" y="56371"/>
                    <a:pt x="614579" y="76718"/>
                  </a:cubicBezTo>
                  <a:lnTo>
                    <a:pt x="614579" y="76718"/>
                  </a:lnTo>
                  <a:cubicBezTo>
                    <a:pt x="614579" y="97064"/>
                    <a:pt x="606496" y="116578"/>
                    <a:pt x="592109" y="130965"/>
                  </a:cubicBezTo>
                  <a:cubicBezTo>
                    <a:pt x="577721" y="145353"/>
                    <a:pt x="558208" y="153435"/>
                    <a:pt x="537861"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4" id="4"/>
            <p:cNvSpPr txBox="true"/>
            <p:nvPr/>
          </p:nvSpPr>
          <p:spPr>
            <a:xfrm>
              <a:off x="0" y="-38100"/>
              <a:ext cx="614579" cy="19153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11903" y="7214501"/>
            <a:ext cx="2333479" cy="582575"/>
            <a:chOff x="0" y="0"/>
            <a:chExt cx="614579" cy="153435"/>
          </a:xfrm>
        </p:grpSpPr>
        <p:sp>
          <p:nvSpPr>
            <p:cNvPr name="Freeform 6" id="6"/>
            <p:cNvSpPr/>
            <p:nvPr/>
          </p:nvSpPr>
          <p:spPr>
            <a:xfrm flipH="false" flipV="false" rot="0">
              <a:off x="0" y="0"/>
              <a:ext cx="614579" cy="153435"/>
            </a:xfrm>
            <a:custGeom>
              <a:avLst/>
              <a:gdLst/>
              <a:ahLst/>
              <a:cxnLst/>
              <a:rect r="r" b="b" t="t" l="l"/>
              <a:pathLst>
                <a:path h="153435" w="614579">
                  <a:moveTo>
                    <a:pt x="76718" y="0"/>
                  </a:moveTo>
                  <a:lnTo>
                    <a:pt x="537861" y="0"/>
                  </a:lnTo>
                  <a:cubicBezTo>
                    <a:pt x="558208" y="0"/>
                    <a:pt x="577721" y="8083"/>
                    <a:pt x="592109" y="22470"/>
                  </a:cubicBezTo>
                  <a:cubicBezTo>
                    <a:pt x="606496" y="36857"/>
                    <a:pt x="614579" y="56371"/>
                    <a:pt x="614579" y="76718"/>
                  </a:cubicBezTo>
                  <a:lnTo>
                    <a:pt x="614579" y="76718"/>
                  </a:lnTo>
                  <a:cubicBezTo>
                    <a:pt x="614579" y="97064"/>
                    <a:pt x="606496" y="116578"/>
                    <a:pt x="592109" y="130965"/>
                  </a:cubicBezTo>
                  <a:cubicBezTo>
                    <a:pt x="577721" y="145353"/>
                    <a:pt x="558208" y="153435"/>
                    <a:pt x="537861"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7" id="7"/>
            <p:cNvSpPr txBox="true"/>
            <p:nvPr/>
          </p:nvSpPr>
          <p:spPr>
            <a:xfrm>
              <a:off x="0" y="-38100"/>
              <a:ext cx="614579" cy="19153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489830" y="3794858"/>
            <a:ext cx="2333479" cy="582575"/>
            <a:chOff x="0" y="0"/>
            <a:chExt cx="614579" cy="153435"/>
          </a:xfrm>
        </p:grpSpPr>
        <p:sp>
          <p:nvSpPr>
            <p:cNvPr name="Freeform 9" id="9"/>
            <p:cNvSpPr/>
            <p:nvPr/>
          </p:nvSpPr>
          <p:spPr>
            <a:xfrm flipH="false" flipV="false" rot="0">
              <a:off x="0" y="0"/>
              <a:ext cx="614579" cy="153435"/>
            </a:xfrm>
            <a:custGeom>
              <a:avLst/>
              <a:gdLst/>
              <a:ahLst/>
              <a:cxnLst/>
              <a:rect r="r" b="b" t="t" l="l"/>
              <a:pathLst>
                <a:path h="153435" w="614579">
                  <a:moveTo>
                    <a:pt x="76718" y="0"/>
                  </a:moveTo>
                  <a:lnTo>
                    <a:pt x="537861" y="0"/>
                  </a:lnTo>
                  <a:cubicBezTo>
                    <a:pt x="558208" y="0"/>
                    <a:pt x="577721" y="8083"/>
                    <a:pt x="592109" y="22470"/>
                  </a:cubicBezTo>
                  <a:cubicBezTo>
                    <a:pt x="606496" y="36857"/>
                    <a:pt x="614579" y="56371"/>
                    <a:pt x="614579" y="76718"/>
                  </a:cubicBezTo>
                  <a:lnTo>
                    <a:pt x="614579" y="76718"/>
                  </a:lnTo>
                  <a:cubicBezTo>
                    <a:pt x="614579" y="97064"/>
                    <a:pt x="606496" y="116578"/>
                    <a:pt x="592109" y="130965"/>
                  </a:cubicBezTo>
                  <a:cubicBezTo>
                    <a:pt x="577721" y="145353"/>
                    <a:pt x="558208" y="153435"/>
                    <a:pt x="537861"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10" id="10"/>
            <p:cNvSpPr txBox="true"/>
            <p:nvPr/>
          </p:nvSpPr>
          <p:spPr>
            <a:xfrm>
              <a:off x="0" y="-38100"/>
              <a:ext cx="614579" cy="19153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489830" y="7052576"/>
            <a:ext cx="2333479" cy="582575"/>
            <a:chOff x="0" y="0"/>
            <a:chExt cx="614579" cy="153435"/>
          </a:xfrm>
        </p:grpSpPr>
        <p:sp>
          <p:nvSpPr>
            <p:cNvPr name="Freeform 12" id="12"/>
            <p:cNvSpPr/>
            <p:nvPr/>
          </p:nvSpPr>
          <p:spPr>
            <a:xfrm flipH="false" flipV="false" rot="0">
              <a:off x="0" y="0"/>
              <a:ext cx="614579" cy="153435"/>
            </a:xfrm>
            <a:custGeom>
              <a:avLst/>
              <a:gdLst/>
              <a:ahLst/>
              <a:cxnLst/>
              <a:rect r="r" b="b" t="t" l="l"/>
              <a:pathLst>
                <a:path h="153435" w="614579">
                  <a:moveTo>
                    <a:pt x="76718" y="0"/>
                  </a:moveTo>
                  <a:lnTo>
                    <a:pt x="537861" y="0"/>
                  </a:lnTo>
                  <a:cubicBezTo>
                    <a:pt x="558208" y="0"/>
                    <a:pt x="577721" y="8083"/>
                    <a:pt x="592109" y="22470"/>
                  </a:cubicBezTo>
                  <a:cubicBezTo>
                    <a:pt x="606496" y="36857"/>
                    <a:pt x="614579" y="56371"/>
                    <a:pt x="614579" y="76718"/>
                  </a:cubicBezTo>
                  <a:lnTo>
                    <a:pt x="614579" y="76718"/>
                  </a:lnTo>
                  <a:cubicBezTo>
                    <a:pt x="614579" y="97064"/>
                    <a:pt x="606496" y="116578"/>
                    <a:pt x="592109" y="130965"/>
                  </a:cubicBezTo>
                  <a:cubicBezTo>
                    <a:pt x="577721" y="145353"/>
                    <a:pt x="558208" y="153435"/>
                    <a:pt x="537861"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13" id="13"/>
            <p:cNvSpPr txBox="true"/>
            <p:nvPr/>
          </p:nvSpPr>
          <p:spPr>
            <a:xfrm>
              <a:off x="0" y="-38100"/>
              <a:ext cx="614579" cy="19153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832883" y="398725"/>
            <a:ext cx="11823686" cy="1231375"/>
          </a:xfrm>
          <a:prstGeom prst="rect">
            <a:avLst/>
          </a:prstGeom>
        </p:spPr>
        <p:txBody>
          <a:bodyPr anchor="t" rtlCol="false" tIns="0" lIns="0" bIns="0" rIns="0">
            <a:spAutoFit/>
          </a:bodyPr>
          <a:lstStyle/>
          <a:p>
            <a:pPr algn="ctr">
              <a:lnSpc>
                <a:spcPts val="9049"/>
              </a:lnSpc>
            </a:pPr>
            <a:r>
              <a:rPr lang="en-US" b="true" sz="7938">
                <a:solidFill>
                  <a:srgbClr val="1C2120"/>
                </a:solidFill>
                <a:latin typeface="Poppins Bold"/>
                <a:ea typeface="Poppins Bold"/>
                <a:cs typeface="Poppins Bold"/>
                <a:sym typeface="Poppins Bold"/>
              </a:rPr>
              <a:t>Most Active Trip Hours</a:t>
            </a:r>
          </a:p>
        </p:txBody>
      </p:sp>
      <p:sp>
        <p:nvSpPr>
          <p:cNvPr name="TextBox 15" id="15"/>
          <p:cNvSpPr txBox="true"/>
          <p:nvPr/>
        </p:nvSpPr>
        <p:spPr>
          <a:xfrm rot="0">
            <a:off x="1311903" y="2665205"/>
            <a:ext cx="2333479" cy="1120142"/>
          </a:xfrm>
          <a:prstGeom prst="rect">
            <a:avLst/>
          </a:prstGeom>
        </p:spPr>
        <p:txBody>
          <a:bodyPr anchor="t" rtlCol="false" tIns="0" lIns="0" bIns="0" rIns="0">
            <a:spAutoFit/>
          </a:bodyPr>
          <a:lstStyle/>
          <a:p>
            <a:pPr algn="l">
              <a:lnSpc>
                <a:spcPts val="8282"/>
              </a:lnSpc>
            </a:pPr>
            <a:r>
              <a:rPr lang="en-US" sz="7265" b="true">
                <a:solidFill>
                  <a:srgbClr val="1C2120"/>
                </a:solidFill>
                <a:latin typeface="Poppins Bold"/>
                <a:ea typeface="Poppins Bold"/>
                <a:cs typeface="Poppins Bold"/>
                <a:sym typeface="Poppins Bold"/>
              </a:rPr>
              <a:t>320k</a:t>
            </a:r>
          </a:p>
        </p:txBody>
      </p:sp>
      <p:sp>
        <p:nvSpPr>
          <p:cNvPr name="TextBox 16" id="16"/>
          <p:cNvSpPr txBox="true"/>
          <p:nvPr/>
        </p:nvSpPr>
        <p:spPr>
          <a:xfrm rot="0">
            <a:off x="1393908" y="4106822"/>
            <a:ext cx="2169471" cy="282528"/>
          </a:xfrm>
          <a:prstGeom prst="rect">
            <a:avLst/>
          </a:prstGeom>
        </p:spPr>
        <p:txBody>
          <a:bodyPr anchor="t" rtlCol="false" tIns="0" lIns="0" bIns="0" rIns="0">
            <a:spAutoFit/>
          </a:bodyPr>
          <a:lstStyle/>
          <a:p>
            <a:pPr algn="ctr">
              <a:lnSpc>
                <a:spcPts val="2033"/>
              </a:lnSpc>
            </a:pPr>
            <a:r>
              <a:rPr lang="en-US" sz="1883">
                <a:solidFill>
                  <a:srgbClr val="1C2120"/>
                </a:solidFill>
                <a:latin typeface="Poppins"/>
                <a:ea typeface="Poppins"/>
                <a:cs typeface="Poppins"/>
                <a:sym typeface="Poppins"/>
              </a:rPr>
              <a:t>5 PM</a:t>
            </a:r>
          </a:p>
        </p:txBody>
      </p:sp>
      <p:sp>
        <p:nvSpPr>
          <p:cNvPr name="TextBox 17" id="17"/>
          <p:cNvSpPr txBox="true"/>
          <p:nvPr/>
        </p:nvSpPr>
        <p:spPr>
          <a:xfrm rot="0">
            <a:off x="1028700" y="4691757"/>
            <a:ext cx="3428979" cy="1135660"/>
          </a:xfrm>
          <a:prstGeom prst="rect">
            <a:avLst/>
          </a:prstGeom>
        </p:spPr>
        <p:txBody>
          <a:bodyPr anchor="t" rtlCol="false" tIns="0" lIns="0" bIns="0" rIns="0">
            <a:spAutoFit/>
          </a:bodyPr>
          <a:lstStyle/>
          <a:p>
            <a:pPr algn="l" marL="0" indent="0" lvl="0">
              <a:lnSpc>
                <a:spcPts val="1870"/>
              </a:lnSpc>
              <a:spcBef>
                <a:spcPct val="0"/>
              </a:spcBef>
            </a:pPr>
            <a:r>
              <a:rPr lang="en-US" sz="1385" spc="83">
                <a:solidFill>
                  <a:srgbClr val="000000"/>
                </a:solidFill>
                <a:latin typeface="DM Sans"/>
                <a:ea typeface="DM Sans"/>
                <a:cs typeface="DM Sans"/>
                <a:sym typeface="DM Sans"/>
              </a:rPr>
              <a:t>Rid</a:t>
            </a:r>
            <a:r>
              <a:rPr lang="en-US" sz="1385" spc="83" u="none">
                <a:solidFill>
                  <a:srgbClr val="000000"/>
                </a:solidFill>
                <a:latin typeface="DM Sans"/>
                <a:ea typeface="DM Sans"/>
                <a:cs typeface="DM Sans"/>
                <a:sym typeface="DM Sans"/>
              </a:rPr>
              <a:t>es peak at 5 PM due to the evening rush hour when most people leave work. This time marks a high demand for commuting, especially in business hubs like Manhattan.</a:t>
            </a:r>
          </a:p>
        </p:txBody>
      </p:sp>
      <p:sp>
        <p:nvSpPr>
          <p:cNvPr name="TextBox 18" id="18"/>
          <p:cNvSpPr txBox="true"/>
          <p:nvPr/>
        </p:nvSpPr>
        <p:spPr>
          <a:xfrm rot="0">
            <a:off x="1311903" y="5922923"/>
            <a:ext cx="2178165" cy="1120142"/>
          </a:xfrm>
          <a:prstGeom prst="rect">
            <a:avLst/>
          </a:prstGeom>
        </p:spPr>
        <p:txBody>
          <a:bodyPr anchor="t" rtlCol="false" tIns="0" lIns="0" bIns="0" rIns="0">
            <a:spAutoFit/>
          </a:bodyPr>
          <a:lstStyle/>
          <a:p>
            <a:pPr algn="l">
              <a:lnSpc>
                <a:spcPts val="8282"/>
              </a:lnSpc>
            </a:pPr>
            <a:r>
              <a:rPr lang="en-US" sz="7265" b="true">
                <a:solidFill>
                  <a:srgbClr val="1C2120"/>
                </a:solidFill>
                <a:latin typeface="Poppins Bold"/>
                <a:ea typeface="Poppins Bold"/>
                <a:cs typeface="Poppins Bold"/>
                <a:sym typeface="Poppins Bold"/>
              </a:rPr>
              <a:t>310k</a:t>
            </a:r>
          </a:p>
        </p:txBody>
      </p:sp>
      <p:sp>
        <p:nvSpPr>
          <p:cNvPr name="TextBox 19" id="19"/>
          <p:cNvSpPr txBox="true"/>
          <p:nvPr/>
        </p:nvSpPr>
        <p:spPr>
          <a:xfrm rot="0">
            <a:off x="1393908" y="7364540"/>
            <a:ext cx="2169471" cy="282528"/>
          </a:xfrm>
          <a:prstGeom prst="rect">
            <a:avLst/>
          </a:prstGeom>
        </p:spPr>
        <p:txBody>
          <a:bodyPr anchor="t" rtlCol="false" tIns="0" lIns="0" bIns="0" rIns="0">
            <a:spAutoFit/>
          </a:bodyPr>
          <a:lstStyle/>
          <a:p>
            <a:pPr algn="ctr">
              <a:lnSpc>
                <a:spcPts val="2033"/>
              </a:lnSpc>
            </a:pPr>
            <a:r>
              <a:rPr lang="en-US" sz="1883">
                <a:solidFill>
                  <a:srgbClr val="1C2120"/>
                </a:solidFill>
                <a:latin typeface="Poppins"/>
                <a:ea typeface="Poppins"/>
                <a:cs typeface="Poppins"/>
                <a:sym typeface="Poppins"/>
              </a:rPr>
              <a:t>6 PM</a:t>
            </a:r>
          </a:p>
        </p:txBody>
      </p:sp>
      <p:sp>
        <p:nvSpPr>
          <p:cNvPr name="TextBox 20" id="20"/>
          <p:cNvSpPr txBox="true"/>
          <p:nvPr/>
        </p:nvSpPr>
        <p:spPr>
          <a:xfrm rot="0">
            <a:off x="13489830" y="2503280"/>
            <a:ext cx="2333479" cy="1120142"/>
          </a:xfrm>
          <a:prstGeom prst="rect">
            <a:avLst/>
          </a:prstGeom>
        </p:spPr>
        <p:txBody>
          <a:bodyPr anchor="t" rtlCol="false" tIns="0" lIns="0" bIns="0" rIns="0">
            <a:spAutoFit/>
          </a:bodyPr>
          <a:lstStyle/>
          <a:p>
            <a:pPr algn="l">
              <a:lnSpc>
                <a:spcPts val="8282"/>
              </a:lnSpc>
            </a:pPr>
            <a:r>
              <a:rPr lang="en-US" sz="7265" b="true">
                <a:solidFill>
                  <a:srgbClr val="1C2120"/>
                </a:solidFill>
                <a:latin typeface="Poppins Bold"/>
                <a:ea typeface="Poppins Bold"/>
                <a:cs typeface="Poppins Bold"/>
                <a:sym typeface="Poppins Bold"/>
              </a:rPr>
              <a:t>298k</a:t>
            </a:r>
          </a:p>
        </p:txBody>
      </p:sp>
      <p:sp>
        <p:nvSpPr>
          <p:cNvPr name="TextBox 21" id="21"/>
          <p:cNvSpPr txBox="true"/>
          <p:nvPr/>
        </p:nvSpPr>
        <p:spPr>
          <a:xfrm rot="0">
            <a:off x="13571834" y="3944897"/>
            <a:ext cx="2169471" cy="282528"/>
          </a:xfrm>
          <a:prstGeom prst="rect">
            <a:avLst/>
          </a:prstGeom>
        </p:spPr>
        <p:txBody>
          <a:bodyPr anchor="t" rtlCol="false" tIns="0" lIns="0" bIns="0" rIns="0">
            <a:spAutoFit/>
          </a:bodyPr>
          <a:lstStyle/>
          <a:p>
            <a:pPr algn="ctr">
              <a:lnSpc>
                <a:spcPts val="2033"/>
              </a:lnSpc>
            </a:pPr>
            <a:r>
              <a:rPr lang="en-US" sz="1883">
                <a:solidFill>
                  <a:srgbClr val="1C2120"/>
                </a:solidFill>
                <a:latin typeface="Poppins"/>
                <a:ea typeface="Poppins"/>
                <a:cs typeface="Poppins"/>
                <a:sym typeface="Poppins"/>
              </a:rPr>
              <a:t>7 PM</a:t>
            </a:r>
          </a:p>
        </p:txBody>
      </p:sp>
      <p:sp>
        <p:nvSpPr>
          <p:cNvPr name="TextBox 22" id="22"/>
          <p:cNvSpPr txBox="true"/>
          <p:nvPr/>
        </p:nvSpPr>
        <p:spPr>
          <a:xfrm rot="0">
            <a:off x="13489830" y="5760998"/>
            <a:ext cx="2333479" cy="1120142"/>
          </a:xfrm>
          <a:prstGeom prst="rect">
            <a:avLst/>
          </a:prstGeom>
        </p:spPr>
        <p:txBody>
          <a:bodyPr anchor="t" rtlCol="false" tIns="0" lIns="0" bIns="0" rIns="0">
            <a:spAutoFit/>
          </a:bodyPr>
          <a:lstStyle/>
          <a:p>
            <a:pPr algn="l">
              <a:lnSpc>
                <a:spcPts val="8282"/>
              </a:lnSpc>
            </a:pPr>
            <a:r>
              <a:rPr lang="en-US" sz="7265" b="true">
                <a:solidFill>
                  <a:srgbClr val="1C2120"/>
                </a:solidFill>
                <a:latin typeface="Poppins Bold"/>
                <a:ea typeface="Poppins Bold"/>
                <a:cs typeface="Poppins Bold"/>
                <a:sym typeface="Poppins Bold"/>
              </a:rPr>
              <a:t>275k</a:t>
            </a:r>
          </a:p>
        </p:txBody>
      </p:sp>
      <p:sp>
        <p:nvSpPr>
          <p:cNvPr name="TextBox 23" id="23"/>
          <p:cNvSpPr txBox="true"/>
          <p:nvPr/>
        </p:nvSpPr>
        <p:spPr>
          <a:xfrm rot="0">
            <a:off x="13571834" y="7202615"/>
            <a:ext cx="2169471" cy="282528"/>
          </a:xfrm>
          <a:prstGeom prst="rect">
            <a:avLst/>
          </a:prstGeom>
        </p:spPr>
        <p:txBody>
          <a:bodyPr anchor="t" rtlCol="false" tIns="0" lIns="0" bIns="0" rIns="0">
            <a:spAutoFit/>
          </a:bodyPr>
          <a:lstStyle/>
          <a:p>
            <a:pPr algn="ctr">
              <a:lnSpc>
                <a:spcPts val="2033"/>
              </a:lnSpc>
            </a:pPr>
            <a:r>
              <a:rPr lang="en-US" sz="1883">
                <a:solidFill>
                  <a:srgbClr val="1C2120"/>
                </a:solidFill>
                <a:latin typeface="Poppins"/>
                <a:ea typeface="Poppins"/>
                <a:cs typeface="Poppins"/>
                <a:sym typeface="Poppins"/>
              </a:rPr>
              <a:t>4 PM</a:t>
            </a:r>
          </a:p>
        </p:txBody>
      </p:sp>
      <p:sp>
        <p:nvSpPr>
          <p:cNvPr name="TextBox 24" id="24"/>
          <p:cNvSpPr txBox="true"/>
          <p:nvPr/>
        </p:nvSpPr>
        <p:spPr>
          <a:xfrm rot="0">
            <a:off x="1028700" y="7983825"/>
            <a:ext cx="3428979" cy="1135660"/>
          </a:xfrm>
          <a:prstGeom prst="rect">
            <a:avLst/>
          </a:prstGeom>
        </p:spPr>
        <p:txBody>
          <a:bodyPr anchor="t" rtlCol="false" tIns="0" lIns="0" bIns="0" rIns="0">
            <a:spAutoFit/>
          </a:bodyPr>
          <a:lstStyle/>
          <a:p>
            <a:pPr algn="l" marL="0" indent="0" lvl="0">
              <a:lnSpc>
                <a:spcPts val="1870"/>
              </a:lnSpc>
              <a:spcBef>
                <a:spcPct val="0"/>
              </a:spcBef>
            </a:pPr>
            <a:r>
              <a:rPr lang="en-US" sz="1385" spc="83">
                <a:solidFill>
                  <a:srgbClr val="000000"/>
                </a:solidFill>
                <a:latin typeface="DM Sans"/>
                <a:ea typeface="DM Sans"/>
                <a:cs typeface="DM Sans"/>
                <a:sym typeface="DM Sans"/>
              </a:rPr>
              <a:t>Rid</a:t>
            </a:r>
            <a:r>
              <a:rPr lang="en-US" sz="1385" spc="83" u="none">
                <a:solidFill>
                  <a:srgbClr val="000000"/>
                </a:solidFill>
                <a:latin typeface="DM Sans"/>
                <a:ea typeface="DM Sans"/>
                <a:cs typeface="DM Sans"/>
                <a:sym typeface="DM Sans"/>
              </a:rPr>
              <a:t>es peak at 6 PM due to the evening rush hour when most people leave work. It's also a popular time for heading to social events, restaurants, or commuting home.</a:t>
            </a:r>
          </a:p>
        </p:txBody>
      </p:sp>
      <p:sp>
        <p:nvSpPr>
          <p:cNvPr name="TextBox 25" id="25"/>
          <p:cNvSpPr txBox="true"/>
          <p:nvPr/>
        </p:nvSpPr>
        <p:spPr>
          <a:xfrm rot="0">
            <a:off x="13128874" y="7939950"/>
            <a:ext cx="3428979" cy="1364260"/>
          </a:xfrm>
          <a:prstGeom prst="rect">
            <a:avLst/>
          </a:prstGeom>
        </p:spPr>
        <p:txBody>
          <a:bodyPr anchor="t" rtlCol="false" tIns="0" lIns="0" bIns="0" rIns="0">
            <a:spAutoFit/>
          </a:bodyPr>
          <a:lstStyle/>
          <a:p>
            <a:pPr algn="l" marL="0" indent="0" lvl="0">
              <a:lnSpc>
                <a:spcPts val="1870"/>
              </a:lnSpc>
              <a:spcBef>
                <a:spcPct val="0"/>
              </a:spcBef>
            </a:pPr>
            <a:r>
              <a:rPr lang="en-US" sz="1385" spc="83">
                <a:solidFill>
                  <a:srgbClr val="000000"/>
                </a:solidFill>
                <a:latin typeface="DM Sans"/>
                <a:ea typeface="DM Sans"/>
                <a:cs typeface="DM Sans"/>
                <a:sym typeface="DM Sans"/>
              </a:rPr>
              <a:t>Rid</a:t>
            </a:r>
            <a:r>
              <a:rPr lang="en-US" sz="1385" spc="83" u="none">
                <a:solidFill>
                  <a:srgbClr val="000000"/>
                </a:solidFill>
                <a:latin typeface="DM Sans"/>
                <a:ea typeface="DM Sans"/>
                <a:cs typeface="DM Sans"/>
                <a:sym typeface="DM Sans"/>
              </a:rPr>
              <a:t>es peak at 4 PM as people begin leaving work or heading to after-school activities. It marks the start of the evening rush, especially in business-heavy areas like Manhattan.</a:t>
            </a:r>
          </a:p>
        </p:txBody>
      </p:sp>
      <p:sp>
        <p:nvSpPr>
          <p:cNvPr name="TextBox 26" id="26"/>
          <p:cNvSpPr txBox="true"/>
          <p:nvPr/>
        </p:nvSpPr>
        <p:spPr>
          <a:xfrm rot="0">
            <a:off x="13128874" y="4518658"/>
            <a:ext cx="3853938" cy="1135660"/>
          </a:xfrm>
          <a:prstGeom prst="rect">
            <a:avLst/>
          </a:prstGeom>
        </p:spPr>
        <p:txBody>
          <a:bodyPr anchor="t" rtlCol="false" tIns="0" lIns="0" bIns="0" rIns="0">
            <a:spAutoFit/>
          </a:bodyPr>
          <a:lstStyle/>
          <a:p>
            <a:pPr algn="l" marL="0" indent="0" lvl="0">
              <a:lnSpc>
                <a:spcPts val="1870"/>
              </a:lnSpc>
              <a:spcBef>
                <a:spcPct val="0"/>
              </a:spcBef>
            </a:pPr>
            <a:r>
              <a:rPr lang="en-US" sz="1385" spc="83">
                <a:solidFill>
                  <a:srgbClr val="000000"/>
                </a:solidFill>
                <a:latin typeface="DM Sans"/>
                <a:ea typeface="DM Sans"/>
                <a:cs typeface="DM Sans"/>
                <a:sym typeface="DM Sans"/>
              </a:rPr>
              <a:t>Rid</a:t>
            </a:r>
            <a:r>
              <a:rPr lang="en-US" sz="1385" spc="83" u="none">
                <a:solidFill>
                  <a:srgbClr val="000000"/>
                </a:solidFill>
                <a:latin typeface="DM Sans"/>
                <a:ea typeface="DM Sans"/>
                <a:cs typeface="DM Sans"/>
                <a:sym typeface="DM Sans"/>
              </a:rPr>
              <a:t>es peak at 7 PM due to people heading out for dinner, social events, or returning home after extended work hours. It's a prime time for evening leisure and post-commute travel in urban areas like NYC.</a:t>
            </a:r>
          </a:p>
        </p:txBody>
      </p:sp>
      <p:pic>
        <p:nvPicPr>
          <p:cNvPr name="Picture 27" id="27"/>
          <p:cNvPicPr>
            <a:picLocks noChangeAspect="true"/>
          </p:cNvPicPr>
          <p:nvPr/>
        </p:nvPicPr>
        <p:blipFill>
          <a:blip r:embed="rId2"/>
          <a:stretch>
            <a:fillRect/>
          </a:stretch>
        </p:blipFill>
        <p:spPr>
          <a:xfrm rot="0">
            <a:off x="4469843" y="1618540"/>
            <a:ext cx="8646868" cy="8646868"/>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36740" y="2932889"/>
            <a:ext cx="3443373" cy="5819980"/>
            <a:chOff x="0" y="0"/>
            <a:chExt cx="612460" cy="1035178"/>
          </a:xfrm>
        </p:grpSpPr>
        <p:sp>
          <p:nvSpPr>
            <p:cNvPr name="Freeform 3" id="3"/>
            <p:cNvSpPr/>
            <p:nvPr/>
          </p:nvSpPr>
          <p:spPr>
            <a:xfrm flipH="false" flipV="false" rot="0">
              <a:off x="0" y="0"/>
              <a:ext cx="612460" cy="1035178"/>
            </a:xfrm>
            <a:custGeom>
              <a:avLst/>
              <a:gdLst/>
              <a:ahLst/>
              <a:cxnLst/>
              <a:rect r="r" b="b" t="t" l="l"/>
              <a:pathLst>
                <a:path h="1035178" w="612460">
                  <a:moveTo>
                    <a:pt x="0" y="0"/>
                  </a:moveTo>
                  <a:lnTo>
                    <a:pt x="612460" y="0"/>
                  </a:lnTo>
                  <a:lnTo>
                    <a:pt x="612460" y="1035178"/>
                  </a:lnTo>
                  <a:lnTo>
                    <a:pt x="0" y="1035178"/>
                  </a:lnTo>
                  <a:close/>
                </a:path>
              </a:pathLst>
            </a:custGeom>
            <a:blipFill>
              <a:blip r:embed="rId2"/>
              <a:stretch>
                <a:fillRect l="-9171" t="0" r="-4705" b="0"/>
              </a:stretch>
            </a:blipFill>
          </p:spPr>
        </p:sp>
      </p:grpSp>
      <p:grpSp>
        <p:nvGrpSpPr>
          <p:cNvPr name="Group 4" id="4"/>
          <p:cNvGrpSpPr/>
          <p:nvPr/>
        </p:nvGrpSpPr>
        <p:grpSpPr>
          <a:xfrm rot="0">
            <a:off x="5780113" y="2932889"/>
            <a:ext cx="3363887" cy="5819980"/>
            <a:chOff x="0" y="0"/>
            <a:chExt cx="1017147" cy="1759802"/>
          </a:xfrm>
        </p:grpSpPr>
        <p:sp>
          <p:nvSpPr>
            <p:cNvPr name="Freeform 5" id="5"/>
            <p:cNvSpPr/>
            <p:nvPr/>
          </p:nvSpPr>
          <p:spPr>
            <a:xfrm flipH="false" flipV="false" rot="0">
              <a:off x="0" y="0"/>
              <a:ext cx="1017147" cy="1759802"/>
            </a:xfrm>
            <a:custGeom>
              <a:avLst/>
              <a:gdLst/>
              <a:ahLst/>
              <a:cxnLst/>
              <a:rect r="r" b="b" t="t" l="l"/>
              <a:pathLst>
                <a:path h="1759802" w="1017147">
                  <a:moveTo>
                    <a:pt x="0" y="0"/>
                  </a:moveTo>
                  <a:lnTo>
                    <a:pt x="1017147" y="0"/>
                  </a:lnTo>
                  <a:lnTo>
                    <a:pt x="1017147" y="1759802"/>
                  </a:lnTo>
                  <a:lnTo>
                    <a:pt x="0" y="1759802"/>
                  </a:lnTo>
                  <a:close/>
                </a:path>
              </a:pathLst>
            </a:custGeom>
            <a:solidFill>
              <a:srgbClr val="AAD7D4"/>
            </a:solidFill>
          </p:spPr>
        </p:sp>
        <p:sp>
          <p:nvSpPr>
            <p:cNvPr name="TextBox 6" id="6"/>
            <p:cNvSpPr txBox="true"/>
            <p:nvPr/>
          </p:nvSpPr>
          <p:spPr>
            <a:xfrm>
              <a:off x="0" y="-38100"/>
              <a:ext cx="1017147" cy="179790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9144000" y="2932889"/>
            <a:ext cx="3443373" cy="5819980"/>
            <a:chOff x="0" y="0"/>
            <a:chExt cx="612460" cy="1035178"/>
          </a:xfrm>
        </p:grpSpPr>
        <p:sp>
          <p:nvSpPr>
            <p:cNvPr name="Freeform 8" id="8"/>
            <p:cNvSpPr/>
            <p:nvPr/>
          </p:nvSpPr>
          <p:spPr>
            <a:xfrm flipH="false" flipV="false" rot="0">
              <a:off x="0" y="0"/>
              <a:ext cx="612460" cy="1035178"/>
            </a:xfrm>
            <a:custGeom>
              <a:avLst/>
              <a:gdLst/>
              <a:ahLst/>
              <a:cxnLst/>
              <a:rect r="r" b="b" t="t" l="l"/>
              <a:pathLst>
                <a:path h="1035178" w="612460">
                  <a:moveTo>
                    <a:pt x="0" y="0"/>
                  </a:moveTo>
                  <a:lnTo>
                    <a:pt x="612460" y="0"/>
                  </a:lnTo>
                  <a:lnTo>
                    <a:pt x="612460" y="1035178"/>
                  </a:lnTo>
                  <a:lnTo>
                    <a:pt x="0" y="1035178"/>
                  </a:lnTo>
                  <a:close/>
                </a:path>
              </a:pathLst>
            </a:custGeom>
            <a:blipFill>
              <a:blip r:embed="rId3"/>
              <a:stretch>
                <a:fillRect l="-6304" t="0" r="-6304" b="0"/>
              </a:stretch>
            </a:blipFill>
          </p:spPr>
        </p:sp>
      </p:grpSp>
      <p:grpSp>
        <p:nvGrpSpPr>
          <p:cNvPr name="Group 9" id="9"/>
          <p:cNvGrpSpPr/>
          <p:nvPr/>
        </p:nvGrpSpPr>
        <p:grpSpPr>
          <a:xfrm rot="0">
            <a:off x="12587373" y="2932889"/>
            <a:ext cx="3363887" cy="5819980"/>
            <a:chOff x="0" y="0"/>
            <a:chExt cx="1017147" cy="1759802"/>
          </a:xfrm>
        </p:grpSpPr>
        <p:sp>
          <p:nvSpPr>
            <p:cNvPr name="Freeform 10" id="10"/>
            <p:cNvSpPr/>
            <p:nvPr/>
          </p:nvSpPr>
          <p:spPr>
            <a:xfrm flipH="false" flipV="false" rot="0">
              <a:off x="0" y="0"/>
              <a:ext cx="1017147" cy="1759802"/>
            </a:xfrm>
            <a:custGeom>
              <a:avLst/>
              <a:gdLst/>
              <a:ahLst/>
              <a:cxnLst/>
              <a:rect r="r" b="b" t="t" l="l"/>
              <a:pathLst>
                <a:path h="1759802" w="1017147">
                  <a:moveTo>
                    <a:pt x="0" y="0"/>
                  </a:moveTo>
                  <a:lnTo>
                    <a:pt x="1017147" y="0"/>
                  </a:lnTo>
                  <a:lnTo>
                    <a:pt x="1017147" y="1759802"/>
                  </a:lnTo>
                  <a:lnTo>
                    <a:pt x="0" y="1759802"/>
                  </a:lnTo>
                  <a:close/>
                </a:path>
              </a:pathLst>
            </a:custGeom>
            <a:solidFill>
              <a:srgbClr val="AAD7D4"/>
            </a:solidFill>
          </p:spPr>
        </p:sp>
        <p:sp>
          <p:nvSpPr>
            <p:cNvPr name="TextBox 11" id="11"/>
            <p:cNvSpPr txBox="true"/>
            <p:nvPr/>
          </p:nvSpPr>
          <p:spPr>
            <a:xfrm>
              <a:off x="0" y="-38100"/>
              <a:ext cx="1017147" cy="1797902"/>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6168623" y="3983913"/>
            <a:ext cx="706138" cy="579034"/>
          </a:xfrm>
          <a:custGeom>
            <a:avLst/>
            <a:gdLst/>
            <a:ahLst/>
            <a:cxnLst/>
            <a:rect r="r" b="b" t="t" l="l"/>
            <a:pathLst>
              <a:path h="579034" w="706138">
                <a:moveTo>
                  <a:pt x="0" y="0"/>
                </a:moveTo>
                <a:lnTo>
                  <a:pt x="706139" y="0"/>
                </a:lnTo>
                <a:lnTo>
                  <a:pt x="706139" y="579033"/>
                </a:lnTo>
                <a:lnTo>
                  <a:pt x="0" y="5790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6168623" y="5043287"/>
            <a:ext cx="2584852" cy="1205523"/>
          </a:xfrm>
          <a:prstGeom prst="rect">
            <a:avLst/>
          </a:prstGeom>
        </p:spPr>
        <p:txBody>
          <a:bodyPr anchor="t" rtlCol="false" tIns="0" lIns="0" bIns="0" rIns="0">
            <a:spAutoFit/>
          </a:bodyPr>
          <a:lstStyle/>
          <a:p>
            <a:pPr algn="just" marL="225351" indent="-112676" lvl="1">
              <a:lnSpc>
                <a:spcPts val="1409"/>
              </a:lnSpc>
              <a:spcBef>
                <a:spcPct val="0"/>
              </a:spcBef>
              <a:buFont typeface="Arial"/>
              <a:buChar char="•"/>
            </a:pPr>
            <a:r>
              <a:rPr lang="en-US" sz="1043" spc="16">
                <a:solidFill>
                  <a:srgbClr val="1C2120"/>
                </a:solidFill>
                <a:latin typeface="DM Sans"/>
                <a:ea typeface="DM Sans"/>
                <a:cs typeface="DM Sans"/>
                <a:sym typeface="DM Sans"/>
              </a:rPr>
              <a:t>C</a:t>
            </a:r>
            <a:r>
              <a:rPr lang="en-US" sz="1043" spc="16" u="none">
                <a:solidFill>
                  <a:srgbClr val="1C2120"/>
                </a:solidFill>
                <a:latin typeface="DM Sans"/>
                <a:ea typeface="DM Sans"/>
                <a:cs typeface="DM Sans"/>
                <a:sym typeface="DM Sans"/>
              </a:rPr>
              <a:t>ombined monthly data files</a:t>
            </a:r>
          </a:p>
          <a:p>
            <a:pPr algn="just" marL="225351" indent="-112676" lvl="1">
              <a:lnSpc>
                <a:spcPts val="1409"/>
              </a:lnSpc>
              <a:spcBef>
                <a:spcPct val="0"/>
              </a:spcBef>
              <a:buFont typeface="Arial"/>
              <a:buChar char="•"/>
            </a:pPr>
            <a:r>
              <a:rPr lang="en-US" sz="1043" spc="16" u="none">
                <a:solidFill>
                  <a:srgbClr val="1C2120"/>
                </a:solidFill>
                <a:latin typeface="DM Sans"/>
                <a:ea typeface="DM Sans"/>
                <a:cs typeface="DM Sans"/>
                <a:sym typeface="DM Sans"/>
              </a:rPr>
              <a:t>Converted string to datetime objects</a:t>
            </a:r>
          </a:p>
          <a:p>
            <a:pPr algn="just" marL="225351" indent="-112676" lvl="1">
              <a:lnSpc>
                <a:spcPts val="1409"/>
              </a:lnSpc>
              <a:spcBef>
                <a:spcPct val="0"/>
              </a:spcBef>
              <a:buFont typeface="Arial"/>
              <a:buChar char="•"/>
            </a:pPr>
            <a:r>
              <a:rPr lang="en-US" sz="1043" spc="16" u="none">
                <a:solidFill>
                  <a:srgbClr val="1C2120"/>
                </a:solidFill>
                <a:latin typeface="DM Sans"/>
                <a:ea typeface="DM Sans"/>
                <a:cs typeface="DM Sans"/>
                <a:sym typeface="DM Sans"/>
              </a:rPr>
              <a:t>Extracted hour, day, weekday, month</a:t>
            </a:r>
          </a:p>
          <a:p>
            <a:pPr algn="just" marL="225351" indent="-112676" lvl="1">
              <a:lnSpc>
                <a:spcPts val="1409"/>
              </a:lnSpc>
              <a:spcBef>
                <a:spcPct val="0"/>
              </a:spcBef>
              <a:buFont typeface="Arial"/>
              <a:buChar char="•"/>
            </a:pPr>
            <a:r>
              <a:rPr lang="en-US" sz="1043" spc="16" u="none">
                <a:solidFill>
                  <a:srgbClr val="1C2120"/>
                </a:solidFill>
                <a:latin typeface="DM Sans"/>
                <a:ea typeface="DM Sans"/>
                <a:cs typeface="DM Sans"/>
                <a:sym typeface="DM Sans"/>
              </a:rPr>
              <a:t>Verified data quality (no nulls, consistent types)</a:t>
            </a:r>
          </a:p>
          <a:p>
            <a:pPr algn="just" marL="0" indent="0" lvl="0">
              <a:lnSpc>
                <a:spcPts val="1409"/>
              </a:lnSpc>
              <a:spcBef>
                <a:spcPct val="0"/>
              </a:spcBef>
            </a:pPr>
          </a:p>
        </p:txBody>
      </p:sp>
      <p:sp>
        <p:nvSpPr>
          <p:cNvPr name="TextBox 14" id="14"/>
          <p:cNvSpPr txBox="true"/>
          <p:nvPr/>
        </p:nvSpPr>
        <p:spPr>
          <a:xfrm rot="0">
            <a:off x="6168623" y="4700431"/>
            <a:ext cx="2408376" cy="255334"/>
          </a:xfrm>
          <a:prstGeom prst="rect">
            <a:avLst/>
          </a:prstGeom>
        </p:spPr>
        <p:txBody>
          <a:bodyPr anchor="t" rtlCol="false" tIns="0" lIns="0" bIns="0" rIns="0">
            <a:spAutoFit/>
          </a:bodyPr>
          <a:lstStyle/>
          <a:p>
            <a:pPr algn="l">
              <a:lnSpc>
                <a:spcPts val="1894"/>
              </a:lnSpc>
            </a:pPr>
            <a:r>
              <a:rPr lang="en-US" sz="1754" b="true">
                <a:solidFill>
                  <a:srgbClr val="1C2120"/>
                </a:solidFill>
                <a:latin typeface="Poppins Bold"/>
                <a:ea typeface="Poppins Bold"/>
                <a:cs typeface="Poppins Bold"/>
                <a:sym typeface="Poppins Bold"/>
              </a:rPr>
              <a:t>Data Pre-processing</a:t>
            </a:r>
          </a:p>
        </p:txBody>
      </p:sp>
      <p:sp>
        <p:nvSpPr>
          <p:cNvPr name="Freeform 15" id="15"/>
          <p:cNvSpPr/>
          <p:nvPr/>
        </p:nvSpPr>
        <p:spPr>
          <a:xfrm flipH="false" flipV="false" rot="0">
            <a:off x="6168623" y="6263881"/>
            <a:ext cx="787259" cy="519591"/>
          </a:xfrm>
          <a:custGeom>
            <a:avLst/>
            <a:gdLst/>
            <a:ahLst/>
            <a:cxnLst/>
            <a:rect r="r" b="b" t="t" l="l"/>
            <a:pathLst>
              <a:path h="519591" w="787259">
                <a:moveTo>
                  <a:pt x="0" y="0"/>
                </a:moveTo>
                <a:lnTo>
                  <a:pt x="787260" y="0"/>
                </a:lnTo>
                <a:lnTo>
                  <a:pt x="787260" y="519591"/>
                </a:lnTo>
                <a:lnTo>
                  <a:pt x="0" y="519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6126405" y="7254657"/>
            <a:ext cx="2492814" cy="1264994"/>
          </a:xfrm>
          <a:prstGeom prst="rect">
            <a:avLst/>
          </a:prstGeom>
        </p:spPr>
        <p:txBody>
          <a:bodyPr anchor="t" rtlCol="false" tIns="0" lIns="0" bIns="0" rIns="0">
            <a:spAutoFit/>
          </a:bodyPr>
          <a:lstStyle/>
          <a:p>
            <a:pPr algn="just" marL="236647" indent="-118323" lvl="1">
              <a:lnSpc>
                <a:spcPts val="1479"/>
              </a:lnSpc>
              <a:spcBef>
                <a:spcPct val="0"/>
              </a:spcBef>
              <a:buFont typeface="Arial"/>
              <a:buChar char="•"/>
            </a:pPr>
            <a:r>
              <a:rPr lang="en-US" sz="1096" spc="17">
                <a:solidFill>
                  <a:srgbClr val="1C2120"/>
                </a:solidFill>
                <a:latin typeface="DM Sans"/>
                <a:ea typeface="DM Sans"/>
                <a:cs typeface="DM Sans"/>
                <a:sym typeface="DM Sans"/>
              </a:rPr>
              <a:t>T</a:t>
            </a:r>
            <a:r>
              <a:rPr lang="en-US" sz="1096" spc="17" u="none">
                <a:solidFill>
                  <a:srgbClr val="1C2120"/>
                </a:solidFill>
                <a:latin typeface="DM Sans"/>
                <a:ea typeface="DM Sans"/>
                <a:cs typeface="DM Sans"/>
                <a:sym typeface="DM Sans"/>
              </a:rPr>
              <a:t>rips per Hour: Peak: 5 PM - 8 PM; Drop: 3 AM - 6 AM</a:t>
            </a:r>
          </a:p>
          <a:p>
            <a:pPr algn="just" marL="236647" indent="-118323" lvl="1">
              <a:lnSpc>
                <a:spcPts val="1479"/>
              </a:lnSpc>
              <a:spcBef>
                <a:spcPct val="0"/>
              </a:spcBef>
              <a:buFont typeface="Arial"/>
              <a:buChar char="•"/>
            </a:pPr>
            <a:r>
              <a:rPr lang="en-US" sz="1096" spc="17" u="none">
                <a:solidFill>
                  <a:srgbClr val="1C2120"/>
                </a:solidFill>
                <a:latin typeface="DM Sans"/>
                <a:ea typeface="DM Sans"/>
                <a:cs typeface="DM Sans"/>
                <a:sym typeface="DM Sans"/>
              </a:rPr>
              <a:t>Trips per Weekday: Friday &amp; Saturday busiest</a:t>
            </a:r>
          </a:p>
          <a:p>
            <a:pPr algn="just" marL="236647" indent="-118323" lvl="1">
              <a:lnSpc>
                <a:spcPts val="1479"/>
              </a:lnSpc>
              <a:spcBef>
                <a:spcPct val="0"/>
              </a:spcBef>
              <a:buFont typeface="Arial"/>
              <a:buChar char="•"/>
            </a:pPr>
            <a:r>
              <a:rPr lang="en-US" sz="1096" spc="17" u="none">
                <a:solidFill>
                  <a:srgbClr val="1C2120"/>
                </a:solidFill>
                <a:latin typeface="DM Sans"/>
                <a:ea typeface="DM Sans"/>
                <a:cs typeface="DM Sans"/>
                <a:sym typeface="DM Sans"/>
              </a:rPr>
              <a:t>Trips per Month: Steady rise; September peak</a:t>
            </a:r>
          </a:p>
          <a:p>
            <a:pPr algn="just" marL="0" indent="0" lvl="0">
              <a:lnSpc>
                <a:spcPts val="1479"/>
              </a:lnSpc>
              <a:spcBef>
                <a:spcPct val="0"/>
              </a:spcBef>
            </a:pPr>
          </a:p>
        </p:txBody>
      </p:sp>
      <p:sp>
        <p:nvSpPr>
          <p:cNvPr name="TextBox 17" id="17"/>
          <p:cNvSpPr txBox="true"/>
          <p:nvPr/>
        </p:nvSpPr>
        <p:spPr>
          <a:xfrm rot="0">
            <a:off x="6168623" y="6954746"/>
            <a:ext cx="2715472" cy="223711"/>
          </a:xfrm>
          <a:prstGeom prst="rect">
            <a:avLst/>
          </a:prstGeom>
        </p:spPr>
        <p:txBody>
          <a:bodyPr anchor="t" rtlCol="false" tIns="0" lIns="0" bIns="0" rIns="0">
            <a:spAutoFit/>
          </a:bodyPr>
          <a:lstStyle/>
          <a:p>
            <a:pPr algn="l">
              <a:lnSpc>
                <a:spcPts val="1678"/>
              </a:lnSpc>
            </a:pPr>
            <a:r>
              <a:rPr lang="en-US" sz="1554" b="true">
                <a:solidFill>
                  <a:srgbClr val="1C2120"/>
                </a:solidFill>
                <a:latin typeface="Poppins Bold"/>
                <a:ea typeface="Poppins Bold"/>
                <a:cs typeface="Poppins Bold"/>
                <a:sym typeface="Poppins Bold"/>
              </a:rPr>
              <a:t>Exploratory Data Analysis</a:t>
            </a:r>
          </a:p>
        </p:txBody>
      </p:sp>
      <p:sp>
        <p:nvSpPr>
          <p:cNvPr name="Freeform 18" id="18"/>
          <p:cNvSpPr/>
          <p:nvPr/>
        </p:nvSpPr>
        <p:spPr>
          <a:xfrm flipH="false" flipV="false" rot="0">
            <a:off x="12977898" y="3983913"/>
            <a:ext cx="706138" cy="579034"/>
          </a:xfrm>
          <a:custGeom>
            <a:avLst/>
            <a:gdLst/>
            <a:ahLst/>
            <a:cxnLst/>
            <a:rect r="r" b="b" t="t" l="l"/>
            <a:pathLst>
              <a:path h="579034" w="706138">
                <a:moveTo>
                  <a:pt x="0" y="0"/>
                </a:moveTo>
                <a:lnTo>
                  <a:pt x="706138" y="0"/>
                </a:lnTo>
                <a:lnTo>
                  <a:pt x="706138" y="579033"/>
                </a:lnTo>
                <a:lnTo>
                  <a:pt x="0" y="5790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2977898" y="4944522"/>
            <a:ext cx="2623434" cy="1397636"/>
          </a:xfrm>
          <a:prstGeom prst="rect">
            <a:avLst/>
          </a:prstGeom>
        </p:spPr>
        <p:txBody>
          <a:bodyPr anchor="t" rtlCol="false" tIns="0" lIns="0" bIns="0" rIns="0">
            <a:spAutoFit/>
          </a:bodyPr>
          <a:lstStyle/>
          <a:p>
            <a:pPr algn="just" marL="228631" indent="-114316" lvl="1">
              <a:lnSpc>
                <a:spcPts val="1429"/>
              </a:lnSpc>
              <a:spcBef>
                <a:spcPct val="0"/>
              </a:spcBef>
              <a:buFont typeface="Arial"/>
              <a:buChar char="•"/>
            </a:pPr>
            <a:r>
              <a:rPr lang="en-US" sz="1058" spc="16">
                <a:solidFill>
                  <a:srgbClr val="1C2120"/>
                </a:solidFill>
                <a:latin typeface="DM Sans"/>
                <a:ea typeface="DM Sans"/>
                <a:cs typeface="DM Sans"/>
                <a:sym typeface="DM Sans"/>
              </a:rPr>
              <a:t>Ext</a:t>
            </a:r>
            <a:r>
              <a:rPr lang="en-US" sz="1058" spc="16" u="none">
                <a:solidFill>
                  <a:srgbClr val="1C2120"/>
                </a:solidFill>
                <a:latin typeface="DM Sans"/>
                <a:ea typeface="DM Sans"/>
                <a:cs typeface="DM Sans"/>
                <a:sym typeface="DM Sans"/>
              </a:rPr>
              <a:t>racted: Hour, Day, Month, Weekday, Date</a:t>
            </a:r>
          </a:p>
          <a:p>
            <a:pPr algn="just" marL="228631" indent="-114316" lvl="1">
              <a:lnSpc>
                <a:spcPts val="1429"/>
              </a:lnSpc>
              <a:spcBef>
                <a:spcPct val="0"/>
              </a:spcBef>
              <a:buFont typeface="Arial"/>
              <a:buChar char="•"/>
            </a:pPr>
            <a:r>
              <a:rPr lang="en-US" sz="1058" spc="16" u="none">
                <a:solidFill>
                  <a:srgbClr val="1C2120"/>
                </a:solidFill>
                <a:latin typeface="DM Sans"/>
                <a:ea typeface="DM Sans"/>
                <a:cs typeface="DM Sans"/>
                <a:sym typeface="DM Sans"/>
              </a:rPr>
              <a:t>Aggregated: Trips per Base, Month, Weekday</a:t>
            </a:r>
          </a:p>
          <a:p>
            <a:pPr algn="just" marL="228631" indent="-114316" lvl="1">
              <a:lnSpc>
                <a:spcPts val="1429"/>
              </a:lnSpc>
              <a:spcBef>
                <a:spcPct val="0"/>
              </a:spcBef>
              <a:buFont typeface="Arial"/>
              <a:buChar char="•"/>
            </a:pPr>
            <a:r>
              <a:rPr lang="en-US" sz="1058" spc="16" u="none">
                <a:solidFill>
                  <a:srgbClr val="1C2120"/>
                </a:solidFill>
                <a:latin typeface="DM Sans"/>
                <a:ea typeface="DM Sans"/>
                <a:cs typeface="DM Sans"/>
                <a:sym typeface="DM Sans"/>
              </a:rPr>
              <a:t>Flags: Weekend, Rush Hour</a:t>
            </a:r>
          </a:p>
          <a:p>
            <a:pPr algn="just" marL="228631" indent="-114316" lvl="1">
              <a:lnSpc>
                <a:spcPts val="1429"/>
              </a:lnSpc>
              <a:spcBef>
                <a:spcPct val="0"/>
              </a:spcBef>
              <a:buFont typeface="Arial"/>
              <a:buChar char="•"/>
            </a:pPr>
            <a:r>
              <a:rPr lang="en-US" sz="1058" spc="16" u="none">
                <a:solidFill>
                  <a:srgbClr val="1C2120"/>
                </a:solidFill>
                <a:latin typeface="DM Sans"/>
                <a:ea typeface="DM Sans"/>
                <a:cs typeface="DM Sans"/>
                <a:sym typeface="DM Sans"/>
              </a:rPr>
              <a:t>Spatial Tags (future work): GPS-based clustering zones</a:t>
            </a:r>
          </a:p>
          <a:p>
            <a:pPr algn="just" marL="0" indent="0" lvl="0">
              <a:lnSpc>
                <a:spcPts val="1429"/>
              </a:lnSpc>
              <a:spcBef>
                <a:spcPct val="0"/>
              </a:spcBef>
            </a:pPr>
          </a:p>
        </p:txBody>
      </p:sp>
      <p:sp>
        <p:nvSpPr>
          <p:cNvPr name="TextBox 20" id="20"/>
          <p:cNvSpPr txBox="true"/>
          <p:nvPr/>
        </p:nvSpPr>
        <p:spPr>
          <a:xfrm rot="0">
            <a:off x="12977898" y="4700431"/>
            <a:ext cx="2408376" cy="255334"/>
          </a:xfrm>
          <a:prstGeom prst="rect">
            <a:avLst/>
          </a:prstGeom>
        </p:spPr>
        <p:txBody>
          <a:bodyPr anchor="t" rtlCol="false" tIns="0" lIns="0" bIns="0" rIns="0">
            <a:spAutoFit/>
          </a:bodyPr>
          <a:lstStyle/>
          <a:p>
            <a:pPr algn="l">
              <a:lnSpc>
                <a:spcPts val="1894"/>
              </a:lnSpc>
            </a:pPr>
            <a:r>
              <a:rPr lang="en-US" sz="1754" b="true">
                <a:solidFill>
                  <a:srgbClr val="1C2120"/>
                </a:solidFill>
                <a:latin typeface="Poppins Bold"/>
                <a:ea typeface="Poppins Bold"/>
                <a:cs typeface="Poppins Bold"/>
                <a:sym typeface="Poppins Bold"/>
              </a:rPr>
              <a:t>Feature Engineering</a:t>
            </a:r>
          </a:p>
        </p:txBody>
      </p:sp>
      <p:sp>
        <p:nvSpPr>
          <p:cNvPr name="Freeform 21" id="21"/>
          <p:cNvSpPr/>
          <p:nvPr/>
        </p:nvSpPr>
        <p:spPr>
          <a:xfrm flipH="false" flipV="false" rot="0">
            <a:off x="12977898" y="6263881"/>
            <a:ext cx="787259" cy="519591"/>
          </a:xfrm>
          <a:custGeom>
            <a:avLst/>
            <a:gdLst/>
            <a:ahLst/>
            <a:cxnLst/>
            <a:rect r="r" b="b" t="t" l="l"/>
            <a:pathLst>
              <a:path h="519591" w="787259">
                <a:moveTo>
                  <a:pt x="0" y="0"/>
                </a:moveTo>
                <a:lnTo>
                  <a:pt x="787259" y="0"/>
                </a:lnTo>
                <a:lnTo>
                  <a:pt x="787259" y="519591"/>
                </a:lnTo>
                <a:lnTo>
                  <a:pt x="0" y="519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12977898" y="7198837"/>
            <a:ext cx="2492814" cy="1445969"/>
          </a:xfrm>
          <a:prstGeom prst="rect">
            <a:avLst/>
          </a:prstGeom>
        </p:spPr>
        <p:txBody>
          <a:bodyPr anchor="t" rtlCol="false" tIns="0" lIns="0" bIns="0" rIns="0">
            <a:spAutoFit/>
          </a:bodyPr>
          <a:lstStyle/>
          <a:p>
            <a:pPr algn="just" marL="236647" indent="-118323" lvl="1">
              <a:lnSpc>
                <a:spcPts val="1479"/>
              </a:lnSpc>
              <a:spcBef>
                <a:spcPct val="0"/>
              </a:spcBef>
              <a:buFont typeface="Arial"/>
              <a:buChar char="•"/>
            </a:pPr>
            <a:r>
              <a:rPr lang="en-US" sz="1096" spc="17">
                <a:solidFill>
                  <a:srgbClr val="1C2120"/>
                </a:solidFill>
                <a:latin typeface="DM Sans"/>
                <a:ea typeface="DM Sans"/>
                <a:cs typeface="DM Sans"/>
                <a:sym typeface="DM Sans"/>
              </a:rPr>
              <a:t>Obj</a:t>
            </a:r>
            <a:r>
              <a:rPr lang="en-US" sz="1096" spc="17" u="none">
                <a:solidFill>
                  <a:srgbClr val="1C2120"/>
                </a:solidFill>
                <a:latin typeface="DM Sans"/>
                <a:ea typeface="DM Sans"/>
                <a:cs typeface="DM Sans"/>
                <a:sym typeface="DM Sans"/>
              </a:rPr>
              <a:t>ective: Predict hourly/daily trip counts</a:t>
            </a:r>
          </a:p>
          <a:p>
            <a:pPr algn="just" marL="236647" indent="-118323" lvl="1">
              <a:lnSpc>
                <a:spcPts val="1479"/>
              </a:lnSpc>
              <a:spcBef>
                <a:spcPct val="0"/>
              </a:spcBef>
              <a:buFont typeface="Arial"/>
              <a:buChar char="•"/>
            </a:pPr>
            <a:r>
              <a:rPr lang="en-US" sz="1096" spc="17" u="none">
                <a:solidFill>
                  <a:srgbClr val="1C2120"/>
                </a:solidFill>
                <a:latin typeface="DM Sans"/>
                <a:ea typeface="DM Sans"/>
                <a:cs typeface="DM Sans"/>
                <a:sym typeface="DM Sans"/>
              </a:rPr>
              <a:t>Models:</a:t>
            </a:r>
          </a:p>
          <a:p>
            <a:pPr algn="just" marL="473294" indent="-157765" lvl="2">
              <a:lnSpc>
                <a:spcPts val="1479"/>
              </a:lnSpc>
              <a:spcBef>
                <a:spcPct val="0"/>
              </a:spcBef>
              <a:buFont typeface="Arial"/>
              <a:buChar char="⚬"/>
            </a:pPr>
            <a:r>
              <a:rPr lang="en-US" sz="1096" spc="17" u="none">
                <a:solidFill>
                  <a:srgbClr val="1C2120"/>
                </a:solidFill>
                <a:latin typeface="DM Sans"/>
                <a:ea typeface="DM Sans"/>
                <a:cs typeface="DM Sans"/>
                <a:sym typeface="DM Sans"/>
              </a:rPr>
              <a:t>Random Forest Regressor</a:t>
            </a:r>
          </a:p>
          <a:p>
            <a:pPr algn="just" marL="473294" indent="-157765" lvl="2">
              <a:lnSpc>
                <a:spcPts val="1479"/>
              </a:lnSpc>
              <a:spcBef>
                <a:spcPct val="0"/>
              </a:spcBef>
              <a:buFont typeface="Arial"/>
              <a:buChar char="⚬"/>
            </a:pPr>
            <a:r>
              <a:rPr lang="en-US" sz="1096" spc="17" u="none">
                <a:solidFill>
                  <a:srgbClr val="1C2120"/>
                </a:solidFill>
                <a:latin typeface="DM Sans"/>
                <a:ea typeface="DM Sans"/>
                <a:cs typeface="DM Sans"/>
                <a:sym typeface="DM Sans"/>
              </a:rPr>
              <a:t>Gradient Boosting Regressor</a:t>
            </a:r>
          </a:p>
          <a:p>
            <a:pPr algn="just" marL="473294" indent="-157765" lvl="2">
              <a:lnSpc>
                <a:spcPts val="1479"/>
              </a:lnSpc>
              <a:spcBef>
                <a:spcPct val="0"/>
              </a:spcBef>
              <a:buFont typeface="Arial"/>
              <a:buChar char="⚬"/>
            </a:pPr>
            <a:r>
              <a:rPr lang="en-US" sz="1096" spc="17" u="none">
                <a:solidFill>
                  <a:srgbClr val="1C2120"/>
                </a:solidFill>
                <a:latin typeface="DM Sans"/>
                <a:ea typeface="DM Sans"/>
                <a:cs typeface="DM Sans"/>
                <a:sym typeface="DM Sans"/>
              </a:rPr>
              <a:t>XGBoost Regressor</a:t>
            </a:r>
          </a:p>
          <a:p>
            <a:pPr algn="just" marL="236647" indent="-118323" lvl="1">
              <a:lnSpc>
                <a:spcPts val="1479"/>
              </a:lnSpc>
              <a:spcBef>
                <a:spcPct val="0"/>
              </a:spcBef>
              <a:buFont typeface="Arial"/>
              <a:buChar char="•"/>
            </a:pPr>
            <a:r>
              <a:rPr lang="en-US" sz="1096" spc="17" u="none">
                <a:solidFill>
                  <a:srgbClr val="1C2120"/>
                </a:solidFill>
                <a:latin typeface="DM Sans"/>
                <a:ea typeface="DM Sans"/>
                <a:cs typeface="DM Sans"/>
                <a:sym typeface="DM Sans"/>
              </a:rPr>
              <a:t>Metrics: MAE, RMSE, R²</a:t>
            </a:r>
          </a:p>
          <a:p>
            <a:pPr algn="just" marL="0" indent="0" lvl="0">
              <a:lnSpc>
                <a:spcPts val="1479"/>
              </a:lnSpc>
              <a:spcBef>
                <a:spcPct val="0"/>
              </a:spcBef>
            </a:pPr>
          </a:p>
        </p:txBody>
      </p:sp>
      <p:sp>
        <p:nvSpPr>
          <p:cNvPr name="TextBox 23" id="23"/>
          <p:cNvSpPr txBox="true"/>
          <p:nvPr/>
        </p:nvSpPr>
        <p:spPr>
          <a:xfrm rot="0">
            <a:off x="12977898" y="6877775"/>
            <a:ext cx="2408376" cy="255334"/>
          </a:xfrm>
          <a:prstGeom prst="rect">
            <a:avLst/>
          </a:prstGeom>
        </p:spPr>
        <p:txBody>
          <a:bodyPr anchor="t" rtlCol="false" tIns="0" lIns="0" bIns="0" rIns="0">
            <a:spAutoFit/>
          </a:bodyPr>
          <a:lstStyle/>
          <a:p>
            <a:pPr algn="l">
              <a:lnSpc>
                <a:spcPts val="1894"/>
              </a:lnSpc>
            </a:pPr>
            <a:r>
              <a:rPr lang="en-US" sz="1754" b="true">
                <a:solidFill>
                  <a:srgbClr val="1C2120"/>
                </a:solidFill>
                <a:latin typeface="Poppins Bold"/>
                <a:ea typeface="Poppins Bold"/>
                <a:cs typeface="Poppins Bold"/>
                <a:sym typeface="Poppins Bold"/>
              </a:rPr>
              <a:t>Modeling</a:t>
            </a:r>
          </a:p>
        </p:txBody>
      </p:sp>
      <p:sp>
        <p:nvSpPr>
          <p:cNvPr name="TextBox 24" id="24"/>
          <p:cNvSpPr txBox="true"/>
          <p:nvPr/>
        </p:nvSpPr>
        <p:spPr>
          <a:xfrm rot="0">
            <a:off x="4354896" y="1254733"/>
            <a:ext cx="9578208" cy="947826"/>
          </a:xfrm>
          <a:prstGeom prst="rect">
            <a:avLst/>
          </a:prstGeom>
        </p:spPr>
        <p:txBody>
          <a:bodyPr anchor="t" rtlCol="false" tIns="0" lIns="0" bIns="0" rIns="0">
            <a:spAutoFit/>
          </a:bodyPr>
          <a:lstStyle/>
          <a:p>
            <a:pPr algn="ctr">
              <a:lnSpc>
                <a:spcPts val="6596"/>
              </a:lnSpc>
            </a:pPr>
            <a:r>
              <a:rPr lang="en-US" b="true" sz="6800">
                <a:solidFill>
                  <a:srgbClr val="1C2120"/>
                </a:solidFill>
                <a:latin typeface="Poppins Bold"/>
                <a:ea typeface="Poppins Bold"/>
                <a:cs typeface="Poppins Bold"/>
                <a:sym typeface="Poppins Bold"/>
              </a:rPr>
              <a:t>Creation process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841611" y="0"/>
            <a:ext cx="4446389" cy="10287000"/>
            <a:chOff x="0" y="0"/>
            <a:chExt cx="569412" cy="1317369"/>
          </a:xfrm>
        </p:grpSpPr>
        <p:sp>
          <p:nvSpPr>
            <p:cNvPr name="Freeform 3" id="3"/>
            <p:cNvSpPr/>
            <p:nvPr/>
          </p:nvSpPr>
          <p:spPr>
            <a:xfrm flipH="false" flipV="false" rot="0">
              <a:off x="0" y="0"/>
              <a:ext cx="569412" cy="1317369"/>
            </a:xfrm>
            <a:custGeom>
              <a:avLst/>
              <a:gdLst/>
              <a:ahLst/>
              <a:cxnLst/>
              <a:rect r="r" b="b" t="t" l="l"/>
              <a:pathLst>
                <a:path h="1317369" w="569412">
                  <a:moveTo>
                    <a:pt x="0" y="0"/>
                  </a:moveTo>
                  <a:lnTo>
                    <a:pt x="569412" y="0"/>
                  </a:lnTo>
                  <a:lnTo>
                    <a:pt x="569412" y="1317369"/>
                  </a:lnTo>
                  <a:lnTo>
                    <a:pt x="0" y="1317369"/>
                  </a:lnTo>
                  <a:close/>
                </a:path>
              </a:pathLst>
            </a:custGeom>
            <a:blipFill>
              <a:blip r:embed="rId2"/>
              <a:stretch>
                <a:fillRect l="-27070" t="0" r="-27070" b="0"/>
              </a:stretch>
            </a:blipFill>
          </p:spPr>
        </p:sp>
      </p:grpSp>
      <p:grpSp>
        <p:nvGrpSpPr>
          <p:cNvPr name="Group 4" id="4"/>
          <p:cNvGrpSpPr/>
          <p:nvPr/>
        </p:nvGrpSpPr>
        <p:grpSpPr>
          <a:xfrm rot="0">
            <a:off x="0" y="0"/>
            <a:ext cx="3587251" cy="10287000"/>
            <a:chOff x="0" y="0"/>
            <a:chExt cx="360984" cy="1035178"/>
          </a:xfrm>
        </p:grpSpPr>
        <p:sp>
          <p:nvSpPr>
            <p:cNvPr name="Freeform 5" id="5"/>
            <p:cNvSpPr/>
            <p:nvPr/>
          </p:nvSpPr>
          <p:spPr>
            <a:xfrm flipH="false" flipV="false" rot="0">
              <a:off x="0" y="0"/>
              <a:ext cx="360984" cy="1035178"/>
            </a:xfrm>
            <a:custGeom>
              <a:avLst/>
              <a:gdLst/>
              <a:ahLst/>
              <a:cxnLst/>
              <a:rect r="r" b="b" t="t" l="l"/>
              <a:pathLst>
                <a:path h="1035178" w="360984">
                  <a:moveTo>
                    <a:pt x="0" y="0"/>
                  </a:moveTo>
                  <a:lnTo>
                    <a:pt x="360984" y="0"/>
                  </a:lnTo>
                  <a:lnTo>
                    <a:pt x="360984" y="1035178"/>
                  </a:lnTo>
                  <a:lnTo>
                    <a:pt x="0" y="1035178"/>
                  </a:lnTo>
                  <a:close/>
                </a:path>
              </a:pathLst>
            </a:custGeom>
            <a:blipFill>
              <a:blip r:embed="rId3"/>
              <a:stretch>
                <a:fillRect l="-50392" t="0" r="-42815" b="0"/>
              </a:stretch>
            </a:blipFill>
          </p:spPr>
        </p:sp>
      </p:grpSp>
      <p:sp>
        <p:nvSpPr>
          <p:cNvPr name="Freeform 6" id="6"/>
          <p:cNvSpPr/>
          <p:nvPr/>
        </p:nvSpPr>
        <p:spPr>
          <a:xfrm flipH="false" flipV="false" rot="0">
            <a:off x="3587251" y="2510478"/>
            <a:ext cx="10254360" cy="7404286"/>
          </a:xfrm>
          <a:custGeom>
            <a:avLst/>
            <a:gdLst/>
            <a:ahLst/>
            <a:cxnLst/>
            <a:rect r="r" b="b" t="t" l="l"/>
            <a:pathLst>
              <a:path h="7404286" w="10254360">
                <a:moveTo>
                  <a:pt x="0" y="0"/>
                </a:moveTo>
                <a:lnTo>
                  <a:pt x="10254360" y="0"/>
                </a:lnTo>
                <a:lnTo>
                  <a:pt x="10254360" y="7404286"/>
                </a:lnTo>
                <a:lnTo>
                  <a:pt x="0" y="7404286"/>
                </a:lnTo>
                <a:lnTo>
                  <a:pt x="0" y="0"/>
                </a:lnTo>
                <a:close/>
              </a:path>
            </a:pathLst>
          </a:custGeom>
          <a:blipFill>
            <a:blip r:embed="rId4"/>
            <a:stretch>
              <a:fillRect l="0" t="-113" r="0" b="-113"/>
            </a:stretch>
          </a:blipFill>
        </p:spPr>
      </p:sp>
      <p:sp>
        <p:nvSpPr>
          <p:cNvPr name="TextBox 7" id="7"/>
          <p:cNvSpPr txBox="true"/>
          <p:nvPr/>
        </p:nvSpPr>
        <p:spPr>
          <a:xfrm rot="0">
            <a:off x="6041655" y="923383"/>
            <a:ext cx="6204689" cy="1587094"/>
          </a:xfrm>
          <a:prstGeom prst="rect">
            <a:avLst/>
          </a:prstGeom>
        </p:spPr>
        <p:txBody>
          <a:bodyPr anchor="t" rtlCol="false" tIns="0" lIns="0" bIns="0" rIns="0">
            <a:spAutoFit/>
          </a:bodyPr>
          <a:lstStyle/>
          <a:p>
            <a:pPr algn="l">
              <a:lnSpc>
                <a:spcPts val="11096"/>
              </a:lnSpc>
            </a:pPr>
            <a:r>
              <a:rPr lang="en-US" sz="11439" b="true">
                <a:solidFill>
                  <a:srgbClr val="1C2120"/>
                </a:solidFill>
                <a:latin typeface="Poppins Bold"/>
                <a:ea typeface="Poppins Bold"/>
                <a:cs typeface="Poppins Bold"/>
                <a:sym typeface="Poppins Bold"/>
              </a:rPr>
              <a:t>RESULTS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68367" y="3654033"/>
            <a:ext cx="4812609" cy="4786358"/>
          </a:xfrm>
          <a:custGeom>
            <a:avLst/>
            <a:gdLst/>
            <a:ahLst/>
            <a:cxnLst/>
            <a:rect r="r" b="b" t="t" l="l"/>
            <a:pathLst>
              <a:path h="4786358" w="4812609">
                <a:moveTo>
                  <a:pt x="0" y="0"/>
                </a:moveTo>
                <a:lnTo>
                  <a:pt x="4812609" y="0"/>
                </a:lnTo>
                <a:lnTo>
                  <a:pt x="4812609" y="4786359"/>
                </a:lnTo>
                <a:lnTo>
                  <a:pt x="0" y="47863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72684" y="827506"/>
            <a:ext cx="10647836" cy="1616085"/>
          </a:xfrm>
          <a:prstGeom prst="rect">
            <a:avLst/>
          </a:prstGeom>
        </p:spPr>
        <p:txBody>
          <a:bodyPr anchor="t" rtlCol="false" tIns="0" lIns="0" bIns="0" rIns="0">
            <a:spAutoFit/>
          </a:bodyPr>
          <a:lstStyle/>
          <a:p>
            <a:pPr algn="ctr">
              <a:lnSpc>
                <a:spcPts val="11281"/>
              </a:lnSpc>
            </a:pPr>
            <a:r>
              <a:rPr lang="en-US" b="true" sz="11630">
                <a:solidFill>
                  <a:srgbClr val="1C2120"/>
                </a:solidFill>
                <a:latin typeface="Poppins Bold"/>
                <a:ea typeface="Poppins Bold"/>
                <a:cs typeface="Poppins Bold"/>
                <a:sym typeface="Poppins Bold"/>
              </a:rPr>
              <a:t>CONCLUSION</a:t>
            </a:r>
          </a:p>
        </p:txBody>
      </p:sp>
      <p:sp>
        <p:nvSpPr>
          <p:cNvPr name="TextBox 4" id="4"/>
          <p:cNvSpPr txBox="true"/>
          <p:nvPr/>
        </p:nvSpPr>
        <p:spPr>
          <a:xfrm rot="0">
            <a:off x="1587277" y="3205925"/>
            <a:ext cx="4170814" cy="1686611"/>
          </a:xfrm>
          <a:prstGeom prst="rect">
            <a:avLst/>
          </a:prstGeom>
        </p:spPr>
        <p:txBody>
          <a:bodyPr anchor="t" rtlCol="false" tIns="0" lIns="0" bIns="0" rIns="0">
            <a:spAutoFit/>
          </a:bodyPr>
          <a:lstStyle/>
          <a:p>
            <a:pPr algn="just" marL="0" indent="0" lvl="0">
              <a:lnSpc>
                <a:spcPts val="3435"/>
              </a:lnSpc>
              <a:spcBef>
                <a:spcPct val="0"/>
              </a:spcBef>
            </a:pPr>
            <a:r>
              <a:rPr lang="en-US" sz="2545" spc="152">
                <a:solidFill>
                  <a:srgbClr val="000000"/>
                </a:solidFill>
                <a:latin typeface="DM Sans"/>
                <a:ea typeface="DM Sans"/>
                <a:cs typeface="DM Sans"/>
                <a:sym typeface="DM Sans"/>
              </a:rPr>
              <a:t>Unc</a:t>
            </a:r>
            <a:r>
              <a:rPr lang="en-US" sz="2545" spc="152" u="none">
                <a:solidFill>
                  <a:srgbClr val="000000"/>
                </a:solidFill>
                <a:latin typeface="DM Sans"/>
                <a:ea typeface="DM Sans"/>
                <a:cs typeface="DM Sans"/>
                <a:sym typeface="DM Sans"/>
              </a:rPr>
              <a:t>overed key travel patterns like peak hours, busiest days, and base performance using EDA.</a:t>
            </a:r>
          </a:p>
        </p:txBody>
      </p:sp>
      <p:sp>
        <p:nvSpPr>
          <p:cNvPr name="TextBox 5" id="5"/>
          <p:cNvSpPr txBox="true"/>
          <p:nvPr/>
        </p:nvSpPr>
        <p:spPr>
          <a:xfrm rot="0">
            <a:off x="1587277" y="6245117"/>
            <a:ext cx="4170814" cy="1686611"/>
          </a:xfrm>
          <a:prstGeom prst="rect">
            <a:avLst/>
          </a:prstGeom>
        </p:spPr>
        <p:txBody>
          <a:bodyPr anchor="t" rtlCol="false" tIns="0" lIns="0" bIns="0" rIns="0">
            <a:spAutoFit/>
          </a:bodyPr>
          <a:lstStyle/>
          <a:p>
            <a:pPr algn="just" marL="0" indent="0" lvl="0">
              <a:lnSpc>
                <a:spcPts val="3435"/>
              </a:lnSpc>
              <a:spcBef>
                <a:spcPct val="0"/>
              </a:spcBef>
            </a:pPr>
            <a:r>
              <a:rPr lang="en-US" sz="2545" spc="152">
                <a:solidFill>
                  <a:srgbClr val="000000"/>
                </a:solidFill>
                <a:latin typeface="DM Sans"/>
                <a:ea typeface="DM Sans"/>
                <a:cs typeface="DM Sans"/>
                <a:sym typeface="DM Sans"/>
              </a:rPr>
              <a:t>Engine</a:t>
            </a:r>
            <a:r>
              <a:rPr lang="en-US" sz="2545" spc="152" u="none">
                <a:solidFill>
                  <a:srgbClr val="000000"/>
                </a:solidFill>
                <a:latin typeface="DM Sans"/>
                <a:ea typeface="DM Sans"/>
                <a:cs typeface="DM Sans"/>
                <a:sym typeface="DM Sans"/>
              </a:rPr>
              <a:t>ered time-based features that enabled trend discovery and modeling.</a:t>
            </a:r>
          </a:p>
        </p:txBody>
      </p:sp>
      <p:sp>
        <p:nvSpPr>
          <p:cNvPr name="TextBox 6" id="6"/>
          <p:cNvSpPr txBox="true"/>
          <p:nvPr/>
        </p:nvSpPr>
        <p:spPr>
          <a:xfrm rot="0">
            <a:off x="12235113" y="6245117"/>
            <a:ext cx="4170814" cy="2110860"/>
          </a:xfrm>
          <a:prstGeom prst="rect">
            <a:avLst/>
          </a:prstGeom>
        </p:spPr>
        <p:txBody>
          <a:bodyPr anchor="t" rtlCol="false" tIns="0" lIns="0" bIns="0" rIns="0">
            <a:spAutoFit/>
          </a:bodyPr>
          <a:lstStyle/>
          <a:p>
            <a:pPr algn="just" marL="0" indent="0" lvl="0">
              <a:lnSpc>
                <a:spcPts val="3435"/>
              </a:lnSpc>
              <a:spcBef>
                <a:spcPct val="0"/>
              </a:spcBef>
            </a:pPr>
            <a:r>
              <a:rPr lang="en-US" sz="2545" spc="152">
                <a:solidFill>
                  <a:srgbClr val="000000"/>
                </a:solidFill>
                <a:latin typeface="DM Sans"/>
                <a:ea typeface="DM Sans"/>
                <a:cs typeface="DM Sans"/>
                <a:sym typeface="DM Sans"/>
              </a:rPr>
              <a:t>D</a:t>
            </a:r>
            <a:r>
              <a:rPr lang="en-US" sz="2545" spc="152" u="none">
                <a:solidFill>
                  <a:srgbClr val="000000"/>
                </a:solidFill>
                <a:latin typeface="DM Sans"/>
                <a:ea typeface="DM Sans"/>
                <a:cs typeface="DM Sans"/>
                <a:sym typeface="DM Sans"/>
              </a:rPr>
              <a:t>emonstrated how data science can support smarter urban mobility and operational planning.</a:t>
            </a:r>
          </a:p>
        </p:txBody>
      </p:sp>
      <p:sp>
        <p:nvSpPr>
          <p:cNvPr name="TextBox 7" id="7"/>
          <p:cNvSpPr txBox="true"/>
          <p:nvPr/>
        </p:nvSpPr>
        <p:spPr>
          <a:xfrm rot="0">
            <a:off x="12047354" y="3205925"/>
            <a:ext cx="4076935" cy="2110860"/>
          </a:xfrm>
          <a:prstGeom prst="rect">
            <a:avLst/>
          </a:prstGeom>
        </p:spPr>
        <p:txBody>
          <a:bodyPr anchor="t" rtlCol="false" tIns="0" lIns="0" bIns="0" rIns="0">
            <a:spAutoFit/>
          </a:bodyPr>
          <a:lstStyle/>
          <a:p>
            <a:pPr algn="just" marL="0" indent="0" lvl="0">
              <a:lnSpc>
                <a:spcPts val="3435"/>
              </a:lnSpc>
              <a:spcBef>
                <a:spcPct val="0"/>
              </a:spcBef>
            </a:pPr>
            <a:r>
              <a:rPr lang="en-US" sz="2545" spc="152">
                <a:solidFill>
                  <a:srgbClr val="000000"/>
                </a:solidFill>
                <a:latin typeface="DM Sans"/>
                <a:ea typeface="DM Sans"/>
                <a:cs typeface="DM Sans"/>
                <a:sym typeface="DM Sans"/>
              </a:rPr>
              <a:t>Built accurat</a:t>
            </a:r>
            <a:r>
              <a:rPr lang="en-US" sz="2545" spc="152" u="none">
                <a:solidFill>
                  <a:srgbClr val="000000"/>
                </a:solidFill>
                <a:latin typeface="DM Sans"/>
                <a:ea typeface="DM Sans"/>
                <a:cs typeface="DM Sans"/>
                <a:sym typeface="DM Sans"/>
              </a:rPr>
              <a:t>e prediction models — XGBoost and Stacking Regressor delivered the best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DAGrLhcBESU</dc:identifier>
  <dcterms:modified xsi:type="dcterms:W3CDTF">2011-08-01T06:04:30Z</dcterms:modified>
  <cp:revision>1</cp:revision>
  <dc:title>Blue Minimalist Project Presentation</dc:title>
</cp:coreProperties>
</file>