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9"/>
  </p:notesMasterIdLst>
  <p:handoutMasterIdLst>
    <p:handoutMasterId r:id="rId30"/>
  </p:handoutMasterIdLst>
  <p:sldIdLst>
    <p:sldId id="280" r:id="rId3"/>
    <p:sldId id="290" r:id="rId4"/>
    <p:sldId id="289" r:id="rId5"/>
    <p:sldId id="298" r:id="rId6"/>
    <p:sldId id="287" r:id="rId7"/>
    <p:sldId id="308" r:id="rId8"/>
    <p:sldId id="293" r:id="rId9"/>
    <p:sldId id="300" r:id="rId10"/>
    <p:sldId id="301" r:id="rId11"/>
    <p:sldId id="288" r:id="rId12"/>
    <p:sldId id="291" r:id="rId13"/>
    <p:sldId id="309" r:id="rId14"/>
    <p:sldId id="302" r:id="rId15"/>
    <p:sldId id="303" r:id="rId16"/>
    <p:sldId id="311" r:id="rId17"/>
    <p:sldId id="312" r:id="rId18"/>
    <p:sldId id="313" r:id="rId19"/>
    <p:sldId id="305" r:id="rId20"/>
    <p:sldId id="310" r:id="rId21"/>
    <p:sldId id="306" r:id="rId22"/>
    <p:sldId id="296" r:id="rId23"/>
    <p:sldId id="297" r:id="rId24"/>
    <p:sldId id="307" r:id="rId25"/>
    <p:sldId id="295" r:id="rId26"/>
    <p:sldId id="273" r:id="rId27"/>
    <p:sldId id="29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33"/>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C979CC5B-D49D-42E4-ACB3-8D2199DF2DF2}"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pPr>
              <a:defRPr/>
            </a:pPr>
            <a:fld id="{D6C3AF96-763E-41D1-9DF8-D5A7950D341E}" type="slidenum">
              <a:rPr lang="en-US"/>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06D4B275-9A97-4B3D-959C-A17ABCE6A876}"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pPr>
              <a:defRPr/>
            </a:pPr>
            <a:fld id="{92ADC973-49F9-4EE9-9E5B-C61046CD5F23}" type="slidenum">
              <a:rPr lang="en-US"/>
            </a:fld>
            <a:endParaRPr 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B53B2D8F-60CE-4C55-AE87-031A458010EC}"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6E1A6F94-8A4A-4A13-BD5E-23ED20E8FB2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fld id="{1C6E4AE5-3FBE-48A8-BCC5-D496CCDB9FB3}"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E55B2940-0EE9-4116-BC4A-6922F479962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fld id="{DA47CB1A-3183-4A77-A065-7D37AC505685}"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AB9D24AD-6310-499A-955E-0A6AF1EB5FF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pPr>
              <a:defRPr/>
            </a:pPr>
            <a:fld id="{D62199E4-7C3C-4415-85A8-1427856826D6}"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81855023-56B3-4D3A-9EB4-BCA66C9D4AD9}"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6B6D489B-751A-451C-BE9B-9F462786723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pPr>
              <a:defRPr/>
            </a:pPr>
            <a:fld id="{008A4E98-7F61-4387-884A-B9C88A280D33}" type="datetime5">
              <a:rPr lang="en-US" smtClean="0"/>
            </a:fld>
            <a:endParaRPr lang="en-US"/>
          </a:p>
        </p:txBody>
      </p:sp>
      <p:sp>
        <p:nvSpPr>
          <p:cNvPr id="6" name="Footer Placeholder 5"/>
          <p:cNvSpPr>
            <a:spLocks noGrp="1"/>
          </p:cNvSpPr>
          <p:nvPr>
            <p:ph type="ftr" sz="quarter" idx="11"/>
          </p:nvPr>
        </p:nvSpPr>
        <p:spPr/>
        <p:txBody>
          <a:bodyPr/>
          <a:lstStyle/>
          <a:p>
            <a:pPr>
              <a:defRPr/>
            </a:pPr>
            <a:r>
              <a:rPr lang="pt-BR"/>
              <a:t>SKNCOE TE (E &amp; TC) 2023-24</a:t>
            </a:r>
            <a:endParaRPr lang="en-US"/>
          </a:p>
        </p:txBody>
      </p:sp>
      <p:sp>
        <p:nvSpPr>
          <p:cNvPr id="7" name="Slide Number Placeholder 6"/>
          <p:cNvSpPr>
            <a:spLocks noGrp="1"/>
          </p:cNvSpPr>
          <p:nvPr>
            <p:ph type="sldNum" sz="quarter" idx="12"/>
          </p:nvPr>
        </p:nvSpPr>
        <p:spPr/>
        <p:txBody>
          <a:bodyPr/>
          <a:lstStyle/>
          <a:p>
            <a:pPr>
              <a:defRPr/>
            </a:pPr>
            <a:fld id="{D709068C-3421-41A6-A3AB-626385E32C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pPr>
              <a:defRPr/>
            </a:pPr>
            <a:fld id="{41BFC983-899C-4790-8C93-4479A23398E2}" type="datetime5">
              <a:rPr lang="en-US" smtClean="0"/>
            </a:fld>
            <a:endParaRPr lang="en-US"/>
          </a:p>
        </p:txBody>
      </p:sp>
      <p:sp>
        <p:nvSpPr>
          <p:cNvPr id="8" name="Footer Placeholder 7"/>
          <p:cNvSpPr>
            <a:spLocks noGrp="1"/>
          </p:cNvSpPr>
          <p:nvPr>
            <p:ph type="ftr" sz="quarter" idx="11"/>
          </p:nvPr>
        </p:nvSpPr>
        <p:spPr/>
        <p:txBody>
          <a:bodyPr/>
          <a:lstStyle/>
          <a:p>
            <a:pPr>
              <a:defRPr/>
            </a:pPr>
            <a:r>
              <a:rPr lang="pt-BR"/>
              <a:t>SKNCOE TE (E &amp; TC) 2023-24</a:t>
            </a:r>
            <a:endParaRPr lang="en-US"/>
          </a:p>
        </p:txBody>
      </p:sp>
      <p:sp>
        <p:nvSpPr>
          <p:cNvPr id="9" name="Slide Number Placeholder 8"/>
          <p:cNvSpPr>
            <a:spLocks noGrp="1"/>
          </p:cNvSpPr>
          <p:nvPr>
            <p:ph type="sldNum" sz="quarter" idx="12"/>
          </p:nvPr>
        </p:nvSpPr>
        <p:spPr/>
        <p:txBody>
          <a:bodyPr/>
          <a:lstStyle/>
          <a:p>
            <a:pPr>
              <a:defRPr/>
            </a:pPr>
            <a:fld id="{90FAD4F6-1F07-4298-A234-94A5905A6E2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36B4A594-B61B-4C83-950A-96DD7975A655}" type="datetime5">
              <a:rPr lang="en-US" smtClean="0"/>
            </a:fld>
            <a:endParaRPr lang="en-US"/>
          </a:p>
        </p:txBody>
      </p:sp>
      <p:sp>
        <p:nvSpPr>
          <p:cNvPr id="4" name="Footer Placeholder 3"/>
          <p:cNvSpPr>
            <a:spLocks noGrp="1"/>
          </p:cNvSpPr>
          <p:nvPr>
            <p:ph type="ftr" sz="quarter" idx="11"/>
          </p:nvPr>
        </p:nvSpPr>
        <p:spPr/>
        <p:txBody>
          <a:bodyPr/>
          <a:lstStyle/>
          <a:p>
            <a:pPr>
              <a:defRPr/>
            </a:pPr>
            <a:r>
              <a:rPr lang="pt-BR"/>
              <a:t>SKNCOE TE (E &amp; TC) 2023-24</a:t>
            </a:r>
            <a:endParaRPr lang="en-US"/>
          </a:p>
        </p:txBody>
      </p:sp>
      <p:sp>
        <p:nvSpPr>
          <p:cNvPr id="5" name="Slide Number Placeholder 4"/>
          <p:cNvSpPr>
            <a:spLocks noGrp="1"/>
          </p:cNvSpPr>
          <p:nvPr>
            <p:ph type="sldNum" sz="quarter" idx="12"/>
          </p:nvPr>
        </p:nvSpPr>
        <p:spPr/>
        <p:txBody>
          <a:bodyPr/>
          <a:lstStyle/>
          <a:p>
            <a:pPr>
              <a:defRPr/>
            </a:pPr>
            <a:fld id="{235A821E-5EE0-49C1-A55F-2A6EB843408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62A220A-5D9F-4C29-AE4E-DC978A87E7BB}" type="datetime5">
              <a:rPr lang="en-US" smtClean="0"/>
            </a:fld>
            <a:endParaRPr lang="en-US"/>
          </a:p>
        </p:txBody>
      </p:sp>
      <p:sp>
        <p:nvSpPr>
          <p:cNvPr id="3" name="Footer Placeholder 2"/>
          <p:cNvSpPr>
            <a:spLocks noGrp="1"/>
          </p:cNvSpPr>
          <p:nvPr>
            <p:ph type="ftr" sz="quarter" idx="11"/>
          </p:nvPr>
        </p:nvSpPr>
        <p:spPr/>
        <p:txBody>
          <a:bodyPr/>
          <a:lstStyle/>
          <a:p>
            <a:pPr>
              <a:defRPr/>
            </a:pPr>
            <a:r>
              <a:rPr lang="pt-BR"/>
              <a:t>SKNCOE TE (E &amp; TC) 2023-24</a:t>
            </a:r>
            <a:endParaRPr lang="en-US"/>
          </a:p>
        </p:txBody>
      </p:sp>
      <p:sp>
        <p:nvSpPr>
          <p:cNvPr id="4" name="Slide Number Placeholder 3"/>
          <p:cNvSpPr>
            <a:spLocks noGrp="1"/>
          </p:cNvSpPr>
          <p:nvPr>
            <p:ph type="sldNum" sz="quarter" idx="12"/>
          </p:nvPr>
        </p:nvSpPr>
        <p:spPr/>
        <p:txBody>
          <a:bodyPr/>
          <a:lstStyle/>
          <a:p>
            <a:pPr>
              <a:defRPr/>
            </a:pPr>
            <a:fld id="{3E8AA26D-CB0D-4285-8E00-597B5EDCDB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FB95B9C1-F4A3-4799-8B3B-6A75BE5FDF28}" type="datetime5">
              <a:rPr lang="en-US" smtClean="0"/>
            </a:fld>
            <a:endParaRPr lang="en-US"/>
          </a:p>
        </p:txBody>
      </p:sp>
      <p:sp>
        <p:nvSpPr>
          <p:cNvPr id="6" name="Footer Placeholder 5"/>
          <p:cNvSpPr>
            <a:spLocks noGrp="1"/>
          </p:cNvSpPr>
          <p:nvPr>
            <p:ph type="ftr" sz="quarter" idx="11"/>
          </p:nvPr>
        </p:nvSpPr>
        <p:spPr/>
        <p:txBody>
          <a:bodyPr/>
          <a:lstStyle/>
          <a:p>
            <a:pPr>
              <a:defRPr/>
            </a:pPr>
            <a:r>
              <a:rPr lang="pt-BR"/>
              <a:t>SKNCOE TE (E &amp; TC) 2023-24</a:t>
            </a:r>
            <a:endParaRPr lang="en-US"/>
          </a:p>
        </p:txBody>
      </p:sp>
      <p:sp>
        <p:nvSpPr>
          <p:cNvPr id="7" name="Slide Number Placeholder 6"/>
          <p:cNvSpPr>
            <a:spLocks noGrp="1"/>
          </p:cNvSpPr>
          <p:nvPr>
            <p:ph type="sldNum" sz="quarter" idx="12"/>
          </p:nvPr>
        </p:nvSpPr>
        <p:spPr/>
        <p:txBody>
          <a:bodyPr/>
          <a:lstStyle/>
          <a:p>
            <a:pPr>
              <a:defRPr/>
            </a:pPr>
            <a:fld id="{F687A651-1830-4699-BE01-B1C2060856A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75B7B857-F590-4E5D-9865-21C75691E214}" type="datetime5">
              <a:rPr lang="en-US" smtClean="0"/>
            </a:fld>
            <a:endParaRPr lang="en-US"/>
          </a:p>
        </p:txBody>
      </p:sp>
      <p:sp>
        <p:nvSpPr>
          <p:cNvPr id="6" name="Footer Placeholder 5"/>
          <p:cNvSpPr>
            <a:spLocks noGrp="1"/>
          </p:cNvSpPr>
          <p:nvPr>
            <p:ph type="ftr" sz="quarter" idx="11"/>
          </p:nvPr>
        </p:nvSpPr>
        <p:spPr/>
        <p:txBody>
          <a:bodyPr/>
          <a:lstStyle/>
          <a:p>
            <a:pPr>
              <a:defRPr/>
            </a:pPr>
            <a:r>
              <a:rPr lang="pt-BR"/>
              <a:t>SKNCOE TE (E &amp; TC) 2023-24</a:t>
            </a:r>
            <a:endParaRPr lang="en-US"/>
          </a:p>
        </p:txBody>
      </p:sp>
      <p:sp>
        <p:nvSpPr>
          <p:cNvPr id="7" name="Slide Number Placeholder 6"/>
          <p:cNvSpPr>
            <a:spLocks noGrp="1"/>
          </p:cNvSpPr>
          <p:nvPr>
            <p:ph type="sldNum" sz="quarter" idx="12"/>
          </p:nvPr>
        </p:nvSpPr>
        <p:spPr/>
        <p:txBody>
          <a:bodyPr/>
          <a:lstStyle/>
          <a:p>
            <a:pPr>
              <a:defRPr/>
            </a:pPr>
            <a:fld id="{A4228A41-7B01-4CC1-A570-C0927E29155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37B16103-4D82-44A3-B262-0055EA1417B7}" type="datetime5">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pt-BR"/>
              <a:t>SKNCOE TE (E &amp; TC) 2023-24</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8DBF362A-D5A5-4553-B3F0-15A77B3EC1F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609600"/>
            <a:ext cx="4572000" cy="830263"/>
          </a:xfrm>
          <a:prstGeom prst="rect">
            <a:avLst/>
          </a:prstGeom>
          <a:solidFill>
            <a:schemeClr val="bg2">
              <a:lumMod val="20000"/>
              <a:lumOff val="80000"/>
            </a:schemeClr>
          </a:solidFill>
        </p:spPr>
        <p:style>
          <a:lnRef idx="3">
            <a:schemeClr val="lt1"/>
          </a:lnRef>
          <a:fillRef idx="1">
            <a:schemeClr val="accent3"/>
          </a:fillRef>
          <a:effectRef idx="1">
            <a:schemeClr val="accent3"/>
          </a:effectRef>
          <a:fontRef idx="minor">
            <a:schemeClr val="lt1"/>
          </a:fontRef>
        </p:style>
        <p:txBody>
          <a:bodyPr>
            <a:spAutoFit/>
          </a:bodyPr>
          <a:lstStyle/>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A</a:t>
            </a:r>
            <a:endParaRPr lang="en-US" sz="2400" dirty="0">
              <a:solidFill>
                <a:schemeClr val="tx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400" dirty="0">
                <a:solidFill>
                  <a:schemeClr val="tx1"/>
                </a:solidFill>
                <a:latin typeface="Times New Roman" panose="02020603050405020304" pitchFamily="18" charset="0"/>
                <a:cs typeface="Times New Roman" panose="02020603050405020304" pitchFamily="18" charset="0"/>
              </a:rPr>
              <a:t> Presentation on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990600" y="2067580"/>
            <a:ext cx="6934200" cy="954107"/>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a:spAutoFit/>
          </a:bodyPr>
          <a:lstStyle/>
          <a:p>
            <a:pPr algn="ctr" fontAlgn="auto">
              <a:spcBef>
                <a:spcPts val="0"/>
              </a:spcBef>
              <a:spcAft>
                <a:spcPts val="0"/>
              </a:spcAft>
              <a:defRPr/>
            </a:pPr>
            <a:r>
              <a:rPr lang="en-IN" sz="2800" dirty="0">
                <a:latin typeface="Times New Roman" panose="02020603050405020304" pitchFamily="18" charset="0"/>
                <a:cs typeface="Times New Roman" panose="02020603050405020304" pitchFamily="18" charset="0"/>
              </a:rPr>
              <a:t>“Auto Driving Temperature And Humidity Sensing Robot Using Arduino” </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054" name="TextBox 3"/>
          <p:cNvSpPr txBox="1">
            <a:spLocks noChangeArrowheads="1"/>
          </p:cNvSpPr>
          <p:nvPr/>
        </p:nvSpPr>
        <p:spPr bwMode="auto">
          <a:xfrm>
            <a:off x="838200" y="3657610"/>
            <a:ext cx="3505200" cy="646331"/>
          </a:xfrm>
          <a:prstGeom prst="rect">
            <a:avLst/>
          </a:prstGeom>
          <a:solidFill>
            <a:schemeClr val="bg2">
              <a:lumMod val="20000"/>
              <a:lumOff val="80000"/>
            </a:schemeClr>
          </a:solidFill>
          <a:ln w="9525">
            <a:noFill/>
            <a:miter lim="800000"/>
          </a:ln>
        </p:spPr>
        <p:txBody>
          <a:bodyPr>
            <a:spAutoFit/>
          </a:bodyPr>
          <a:lstStyle/>
          <a:p>
            <a:pPr>
              <a:defRPr/>
            </a:pPr>
            <a:r>
              <a:rPr lang="en-US" dirty="0">
                <a:latin typeface="Times New Roman" panose="02020603050405020304" pitchFamily="18" charset="0"/>
                <a:cs typeface="Times New Roman" panose="02020603050405020304" pitchFamily="18" charset="0"/>
              </a:rPr>
              <a:t>Guide :-</a:t>
            </a:r>
            <a:endParaRPr lang="en-US" dirty="0">
              <a:latin typeface="Times New Roman" panose="02020603050405020304" pitchFamily="18" charset="0"/>
              <a:cs typeface="Times New Roman" panose="02020603050405020304" pitchFamily="18" charset="0"/>
            </a:endParaRPr>
          </a:p>
          <a:p>
            <a:pPr>
              <a:defRPr/>
            </a:pPr>
            <a:r>
              <a:rPr lang="en-US" dirty="0">
                <a:latin typeface="Times New Roman" panose="02020603050405020304" pitchFamily="18" charset="0"/>
                <a:cs typeface="Times New Roman" panose="02020603050405020304" pitchFamily="18" charset="0"/>
              </a:rPr>
              <a:t>Ms. Aparna Lokhande Ma’am</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457700" y="3553479"/>
            <a:ext cx="4137581" cy="1477328"/>
          </a:xfrm>
          <a:prstGeom prst="rect">
            <a:avLst/>
          </a:prstGeom>
          <a:solidFill>
            <a:schemeClr val="bg2">
              <a:lumMod val="20000"/>
              <a:lumOff val="80000"/>
            </a:schemeClr>
          </a:solidFill>
        </p:spPr>
        <p:txBody>
          <a:bodyPr wrap="square">
            <a:spAutoFit/>
          </a:bodyPr>
          <a:lstStyle/>
          <a:p>
            <a:pPr fontAlgn="auto">
              <a:spcBef>
                <a:spcPts val="0"/>
              </a:spcBef>
              <a:spcAft>
                <a:spcPts val="0"/>
              </a:spcAft>
              <a:defRPr/>
            </a:pPr>
            <a:r>
              <a:rPr lang="en-US" dirty="0">
                <a:latin typeface="Times New Roman" panose="02020603050405020304" pitchFamily="18" charset="0"/>
                <a:cs typeface="Times New Roman" panose="02020603050405020304" pitchFamily="18" charset="0"/>
              </a:rPr>
              <a:t>Submitted By:-</a:t>
            </a:r>
            <a:endParaRPr lang="en-US" dirty="0">
              <a:latin typeface="Times New Roman" panose="02020603050405020304" pitchFamily="18" charset="0"/>
              <a:cs typeface="Times New Roman" panose="02020603050405020304" pitchFamily="18" charset="0"/>
            </a:endParaRPr>
          </a:p>
          <a:p>
            <a:pPr algn="l" fontAlgn="auto">
              <a:spcBef>
                <a:spcPts val="0"/>
              </a:spcBef>
              <a:spcAft>
                <a:spcPts val="0"/>
              </a:spcAft>
              <a:defRPr/>
            </a:pPr>
            <a:r>
              <a:rPr lang="en-US" dirty="0">
                <a:latin typeface="Times New Roman" panose="02020603050405020304" pitchFamily="18" charset="0"/>
                <a:cs typeface="Times New Roman" panose="02020603050405020304" pitchFamily="18" charset="0"/>
              </a:rPr>
              <a:t>1. Aditya Anil Andhale 72293849H            </a:t>
            </a:r>
            <a:endParaRPr lang="en-US" dirty="0">
              <a:latin typeface="Times New Roman" panose="02020603050405020304" pitchFamily="18" charset="0"/>
              <a:cs typeface="Times New Roman" panose="02020603050405020304" pitchFamily="18" charset="0"/>
            </a:endParaRPr>
          </a:p>
          <a:p>
            <a:pPr algn="l" fontAlgn="auto">
              <a:spcBef>
                <a:spcPts val="0"/>
              </a:spcBef>
              <a:spcAft>
                <a:spcPts val="0"/>
              </a:spcAft>
              <a:defRPr/>
            </a:pPr>
            <a:r>
              <a:rPr lang="en-US" dirty="0">
                <a:latin typeface="Times New Roman" panose="02020603050405020304" pitchFamily="18" charset="0"/>
                <a:cs typeface="Times New Roman" panose="02020603050405020304" pitchFamily="18" charset="0"/>
              </a:rPr>
              <a:t>2. Sunil Gurunath Bandichode 72293882K</a:t>
            </a:r>
            <a:endParaRPr lang="en-US" dirty="0">
              <a:latin typeface="Times New Roman" panose="02020603050405020304" pitchFamily="18" charset="0"/>
              <a:cs typeface="Times New Roman" panose="02020603050405020304" pitchFamily="18" charset="0"/>
            </a:endParaRPr>
          </a:p>
          <a:p>
            <a:pPr algn="l" fontAlgn="auto">
              <a:spcBef>
                <a:spcPts val="0"/>
              </a:spcBef>
              <a:spcAft>
                <a:spcPts val="0"/>
              </a:spcAft>
              <a:defRPr/>
            </a:pPr>
            <a:r>
              <a:rPr lang="en-US" dirty="0">
                <a:latin typeface="Times New Roman" panose="02020603050405020304" pitchFamily="18" charset="0"/>
                <a:cs typeface="Times New Roman" panose="02020603050405020304" pitchFamily="18" charset="0"/>
              </a:rPr>
              <a:t>3. Ankit Bhatu Banjara 7293883H	 </a:t>
            </a:r>
            <a:endParaRPr lang="en-US" dirty="0">
              <a:latin typeface="Times New Roman" panose="02020603050405020304" pitchFamily="18" charset="0"/>
              <a:cs typeface="Times New Roman" panose="02020603050405020304" pitchFamily="18" charset="0"/>
            </a:endParaRPr>
          </a:p>
          <a:p>
            <a:pPr marL="342900" indent="-342900" algn="l" fontAlgn="auto">
              <a:spcBef>
                <a:spcPts val="0"/>
              </a:spcBef>
              <a:spcAft>
                <a:spcPts val="0"/>
              </a:spcAft>
              <a:defRPr/>
            </a:pP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57200" y="5562600"/>
            <a:ext cx="8458200" cy="8302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fontAlgn="auto">
              <a:spcBef>
                <a:spcPts val="0"/>
              </a:spcBef>
              <a:spcAft>
                <a:spcPts val="0"/>
              </a:spcAft>
              <a:defRPr/>
            </a:pPr>
            <a:r>
              <a:rPr lang="en-US" sz="2400" dirty="0">
                <a:latin typeface="Times New Roman" panose="02020603050405020304" pitchFamily="18" charset="0"/>
                <a:cs typeface="Times New Roman" panose="02020603050405020304" pitchFamily="18" charset="0"/>
              </a:rPr>
              <a:t>Department of  Electronics &amp; Telecommunication Engineering</a:t>
            </a:r>
            <a:endParaRPr lang="en-US" sz="2400" dirty="0">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400" dirty="0">
                <a:latin typeface="Times New Roman" panose="02020603050405020304" pitchFamily="18" charset="0"/>
                <a:cs typeface="Times New Roman" panose="02020603050405020304" pitchFamily="18" charset="0"/>
              </a:rPr>
              <a:t>Smt. Kashibai Navale College of Engineering, Pune - 41.</a:t>
            </a:r>
            <a:endParaRPr lang="en-US" sz="2400" dirty="0">
              <a:latin typeface="Times New Roman" panose="02020603050405020304" pitchFamily="18" charset="0"/>
              <a:cs typeface="Times New Roman" panose="02020603050405020304" pitchFamily="18" charset="0"/>
            </a:endParaRPr>
          </a:p>
        </p:txBody>
      </p:sp>
      <p:sp>
        <p:nvSpPr>
          <p:cNvPr id="2" name="TextBox 3"/>
          <p:cNvSpPr txBox="1">
            <a:spLocks noChangeArrowheads="1"/>
          </p:cNvSpPr>
          <p:nvPr/>
        </p:nvSpPr>
        <p:spPr bwMode="auto">
          <a:xfrm>
            <a:off x="7391400" y="228600"/>
            <a:ext cx="1524000" cy="646113"/>
          </a:xfrm>
          <a:prstGeom prst="rect">
            <a:avLst/>
          </a:prstGeom>
          <a:gradFill rotWithShape="1">
            <a:gsLst>
              <a:gs pos="0">
                <a:srgbClr val="03D4A8"/>
              </a:gs>
              <a:gs pos="25000">
                <a:srgbClr val="21D6E0"/>
              </a:gs>
              <a:gs pos="75000">
                <a:srgbClr val="0087E6"/>
              </a:gs>
              <a:gs pos="100000">
                <a:srgbClr val="005CBF"/>
              </a:gs>
            </a:gsLst>
            <a:lin ang="5400000"/>
          </a:gradFill>
          <a:ln w="9525">
            <a:noFill/>
            <a:miter lim="800000"/>
          </a:ln>
        </p:spPr>
        <p:txBody>
          <a:bodyPr>
            <a:spAutoFit/>
          </a:bodyPr>
          <a:lstStyle/>
          <a:p>
            <a:r>
              <a:rPr lang="en-US" dirty="0">
                <a:latin typeface="Times New Roman" panose="02020603050405020304" pitchFamily="18" charset="0"/>
                <a:cs typeface="Times New Roman" panose="02020603050405020304" pitchFamily="18" charset="0"/>
              </a:rPr>
              <a:t>Group No: -</a:t>
            </a:r>
            <a:endParaRPr lang="en-US" dirty="0">
              <a:latin typeface="Times New Roman" panose="02020603050405020304" pitchFamily="18" charset="0"/>
              <a:cs typeface="Times New Roman" panose="02020603050405020304" pitchFamily="18" charset="0"/>
            </a:endParaRPr>
          </a:p>
          <a:p>
            <a:pPr algn="ctr"/>
            <a:r>
              <a:rPr lang="en-US" dirty="0">
                <a:solidFill>
                  <a:srgbClr val="FF0000"/>
                </a:solidFill>
                <a:latin typeface="Times New Roman" panose="02020603050405020304" pitchFamily="18" charset="0"/>
                <a:cs typeface="Times New Roman" panose="02020603050405020304" pitchFamily="18" charset="0"/>
              </a:rPr>
              <a:t>TE1_T3</a:t>
            </a:r>
            <a:endParaRPr lang="en-US" dirty="0">
              <a:solidFill>
                <a:srgbClr val="FF0000"/>
              </a:solidFill>
              <a:latin typeface="Times New Roman" panose="02020603050405020304" pitchFamily="18" charset="0"/>
              <a:cs typeface="Times New Roman" panose="02020603050405020304" pitchFamily="18" charset="0"/>
            </a:endParaRPr>
          </a:p>
        </p:txBody>
      </p:sp>
      <p:pic>
        <p:nvPicPr>
          <p:cNvPr id="2059" name="Picture 2"/>
          <p:cNvPicPr>
            <a:picLocks noChangeAspect="1" noChangeArrowheads="1"/>
          </p:cNvPicPr>
          <p:nvPr/>
        </p:nvPicPr>
        <p:blipFill>
          <a:blip r:embed="rId1"/>
          <a:srcRect/>
          <a:stretch>
            <a:fillRect/>
          </a:stretch>
        </p:blipFill>
        <p:spPr bwMode="auto">
          <a:xfrm>
            <a:off x="152400" y="152400"/>
            <a:ext cx="1600200" cy="1104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199" y="152400"/>
            <a:ext cx="8229600" cy="7159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a:t>
            </a:r>
            <a:endParaRPr lang="en-US" sz="3200" b="1" dirty="0">
              <a:latin typeface="Times New Roman" panose="02020603050405020304" pitchFamily="18" charset="0"/>
              <a:cs typeface="Times New Roman" panose="02020603050405020304" pitchFamily="18" charset="0"/>
            </a:endParaRPr>
          </a:p>
        </p:txBody>
      </p:sp>
      <p:sp>
        <p:nvSpPr>
          <p:cNvPr id="11271" name="Date Placeholder 10"/>
          <p:cNvSpPr>
            <a:spLocks noGrp="1"/>
          </p:cNvSpPr>
          <p:nvPr>
            <p:ph type="dt" sz="half" idx="10"/>
          </p:nvPr>
        </p:nvSpPr>
        <p:spPr>
          <a:noFill/>
        </p:spPr>
        <p:txBody>
          <a:bodyPr/>
          <a:lstStyle/>
          <a:p>
            <a:fld id="{F426B23F-F38C-49AC-B279-4F5ED09F26DE}"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1270" name="Footer Placeholder 9"/>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1269" name="Slide Number Placeholder 8"/>
          <p:cNvSpPr>
            <a:spLocks noGrp="1"/>
          </p:cNvSpPr>
          <p:nvPr>
            <p:ph type="sldNum" sz="quarter" idx="12"/>
          </p:nvPr>
        </p:nvSpPr>
        <p:spPr>
          <a:noFill/>
        </p:spPr>
        <p:txBody>
          <a:bodyPr/>
          <a:lstStyle/>
          <a:p>
            <a:fld id="{6129AD65-AF4E-4636-A7E1-E7C44F240BF8}"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1268" name="TextBox 7"/>
          <p:cNvSpPr txBox="1">
            <a:spLocks noChangeArrowheads="1"/>
          </p:cNvSpPr>
          <p:nvPr/>
        </p:nvSpPr>
        <p:spPr bwMode="auto">
          <a:xfrm>
            <a:off x="457302" y="5181392"/>
            <a:ext cx="8153400" cy="953135"/>
          </a:xfrm>
          <a:prstGeom prst="rect">
            <a:avLst/>
          </a:prstGeom>
          <a:noFill/>
          <a:ln w="9525">
            <a:noFill/>
            <a:miter lim="800000"/>
          </a:ln>
        </p:spPr>
        <p:txBody>
          <a:bodyPr>
            <a:spAutoFit/>
          </a:bodyPr>
          <a:lstStyle/>
          <a:p>
            <a:pPr algn="just"/>
            <a:r>
              <a:rPr lang="en-US" sz="2800" dirty="0">
                <a:latin typeface="Times New Roman" panose="02020603050405020304" pitchFamily="18" charset="0"/>
                <a:cs typeface="Times New Roman" panose="02020603050405020304" pitchFamily="18" charset="0"/>
              </a:rPr>
              <a:t>Fig.</a:t>
            </a:r>
            <a:r>
              <a:rPr lang="en-IN" altLang="en-US" sz="28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Block Diagram of </a:t>
            </a:r>
            <a:r>
              <a:rPr lang="en-IN" sz="2800" dirty="0">
                <a:latin typeface="Times New Roman" panose="02020603050405020304" pitchFamily="18" charset="0"/>
                <a:cs typeface="Times New Roman" panose="02020603050405020304" pitchFamily="18" charset="0"/>
              </a:rPr>
              <a:t>Auto Driving Temperature              And Humidity Sensing Robot Using Arduino</a:t>
            </a:r>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4400" y="1122659"/>
            <a:ext cx="7543800" cy="39065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0" y="274638"/>
            <a:ext cx="9144000" cy="487362"/>
          </a:xfrm>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BLOCK DIAGRAM DESCRIPTION</a:t>
            </a:r>
            <a:endParaRPr lang="en-US" sz="3200" b="1" dirty="0">
              <a:latin typeface="Times New Roman" panose="02020603050405020304" pitchFamily="18" charset="0"/>
              <a:cs typeface="Times New Roman" panose="02020603050405020304" pitchFamily="18" charset="0"/>
            </a:endParaRPr>
          </a:p>
        </p:txBody>
      </p:sp>
      <p:sp>
        <p:nvSpPr>
          <p:cNvPr id="12291" name="Content Placeholder 2"/>
          <p:cNvSpPr>
            <a:spLocks noGrp="1"/>
          </p:cNvSpPr>
          <p:nvPr>
            <p:ph idx="1"/>
          </p:nvPr>
        </p:nvSpPr>
        <p:spPr>
          <a:xfrm>
            <a:off x="433705" y="800735"/>
            <a:ext cx="8468360" cy="5414645"/>
          </a:xfrm>
        </p:spPr>
        <p:txBody>
          <a:bodyPr>
            <a:noAutofit/>
          </a:bodyPr>
          <a:lstStyle/>
          <a:p>
            <a:pPr marL="0" indent="0">
              <a:buNone/>
            </a:pPr>
            <a:r>
              <a:rPr lang="en-US" sz="2800" b="1" dirty="0">
                <a:latin typeface="Times New Roman" panose="02020603050405020304" pitchFamily="18" charset="0"/>
                <a:cs typeface="Times New Roman" panose="02020603050405020304" pitchFamily="18" charset="0"/>
              </a:rPr>
              <a:t>1: Microcontroller (Arduino Nano) :-</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Heart of the project, acts as the central processing unit.</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Controls and coordinates the functionalities of the robot.</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2: ESP Wi-Fi Module :-</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Enables wireless communication for remote control and data transmission.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Facilitates connectivity to the internet for real-time monitoring and control.</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3: N20 6V Motor :-</a:t>
            </a: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Drives the movement of the robot's wheels.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Controlled by the Arduino Nano to navigate the robot.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2294" name="Date Placeholder 8"/>
          <p:cNvSpPr>
            <a:spLocks noGrp="1"/>
          </p:cNvSpPr>
          <p:nvPr>
            <p:ph type="dt" sz="half" idx="10"/>
          </p:nvPr>
        </p:nvSpPr>
        <p:spPr>
          <a:noFill/>
        </p:spPr>
        <p:txBody>
          <a:bodyPr/>
          <a:lstStyle/>
          <a:p>
            <a:fld id="{41814541-7D09-40AB-8C42-6291FBE26805}"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2293"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2292" name="Slide Number Placeholder 6"/>
          <p:cNvSpPr>
            <a:spLocks noGrp="1"/>
          </p:cNvSpPr>
          <p:nvPr>
            <p:ph type="sldNum" sz="quarter" idx="12"/>
          </p:nvPr>
        </p:nvSpPr>
        <p:spPr>
          <a:noFill/>
        </p:spPr>
        <p:txBody>
          <a:bodyPr/>
          <a:lstStyle/>
          <a:p>
            <a:fld id="{02A87C2A-4DC7-42B8-B6B0-BCEC5A16684C}"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470" y="271145"/>
            <a:ext cx="8308340" cy="5977255"/>
          </a:xfrm>
        </p:spPr>
        <p:txBody>
          <a:bodyPr>
            <a:noAutofit/>
          </a:bodyPr>
          <a:lstStyle/>
          <a:p>
            <a:pPr marL="0" indent="0" algn="just">
              <a:buNone/>
            </a:pPr>
            <a:r>
              <a:rPr lang="en-US" sz="2800" b="1" dirty="0">
                <a:latin typeface="Times New Roman" panose="02020603050405020304" pitchFamily="18" charset="0"/>
                <a:cs typeface="Times New Roman" panose="02020603050405020304" pitchFamily="18" charset="0"/>
              </a:rPr>
              <a:t>4: DHT11 Sensor :- </a:t>
            </a:r>
            <a:endParaRPr lang="en-US" sz="2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Measures temperature and humidity  in  environment.</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Provides environmental data for monitoring and control.</a:t>
            </a: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b="1" dirty="0">
                <a:latin typeface="Times New Roman" panose="02020603050405020304" pitchFamily="18" charset="0"/>
                <a:cs typeface="Times New Roman" panose="02020603050405020304" pitchFamily="18" charset="0"/>
              </a:rPr>
              <a:t>5 : IR Sensor :-</a:t>
            </a:r>
            <a:endParaRPr lang="en-US" sz="2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Detects obstacles in the robot's path.</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Sends signals to the Arduino Nano indicating  presence of obstacles.</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0" indent="0" algn="just">
              <a:buNone/>
            </a:pPr>
            <a:r>
              <a:rPr lang="en-US" sz="2800" b="1" dirty="0">
                <a:latin typeface="Times New Roman" panose="02020603050405020304" pitchFamily="18" charset="0"/>
                <a:cs typeface="Times New Roman" panose="02020603050405020304" pitchFamily="18" charset="0"/>
              </a:rPr>
              <a:t>6: N20 Wheel :-</a:t>
            </a:r>
            <a:endParaRPr lang="en-US" sz="2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Component of the robot's locomotion system.</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Attaches to the N20 motor to drive the movement of the robot.</a:t>
            </a:r>
            <a:endParaRPr lang="en-US" sz="2800" dirty="0">
              <a:latin typeface="Times New Roman" panose="02020603050405020304" pitchFamily="18" charset="0"/>
              <a:cs typeface="Times New Roman" panose="02020603050405020304" pitchFamily="18" charset="0"/>
            </a:endParaRPr>
          </a:p>
          <a:p>
            <a:pPr marL="0" indent="0" algn="just">
              <a:buNone/>
            </a:pPr>
            <a:endParaRPr lang="en-IN" sz="2800" dirty="0">
              <a:latin typeface="Times New Roman" panose="02020603050405020304" pitchFamily="18" charset="0"/>
              <a:cs typeface="Times New Roman" panose="02020603050405020304" pitchFamily="18" charset="0"/>
            </a:endParaRPr>
          </a:p>
          <a:p>
            <a:pPr marL="0" indent="0" algn="just">
              <a:buNone/>
            </a:pPr>
            <a:r>
              <a:rPr lang="en-US" sz="2800" b="1" dirty="0">
                <a:latin typeface="Times New Roman" panose="02020603050405020304" pitchFamily="18" charset="0"/>
                <a:cs typeface="Times New Roman" panose="02020603050405020304" pitchFamily="18" charset="0"/>
              </a:rPr>
              <a:t>7: Power Supply (9V) :- </a:t>
            </a:r>
            <a:endParaRPr lang="en-US" sz="2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Provides electrical power to the entire system.</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Supplies energy to Arduino Nano, motors, sensors, and other components.</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D62199E4-7C3C-4415-85A8-1427856826D6}"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TECHNICAL SPECIFICATION OF PROJECT</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13315" name="Content Placeholder 2"/>
          <p:cNvSpPr>
            <a:spLocks noGrp="1"/>
          </p:cNvSpPr>
          <p:nvPr>
            <p:ph idx="1"/>
          </p:nvPr>
        </p:nvSpPr>
        <p:spPr>
          <a:xfrm>
            <a:off x="457200" y="1219200"/>
            <a:ext cx="8229600" cy="4800600"/>
          </a:xfrm>
        </p:spPr>
        <p:txBody>
          <a:bodyPr>
            <a:normAutofit lnSpcReduction="10000"/>
          </a:bodyPr>
          <a:lstStyle/>
          <a:p>
            <a:r>
              <a:rPr lang="en-US" sz="2400" b="1" dirty="0">
                <a:latin typeface="Times New Roman" panose="02020603050405020304" pitchFamily="18" charset="0"/>
                <a:cs typeface="Times New Roman" panose="02020603050405020304" pitchFamily="18" charset="0"/>
              </a:rPr>
              <a:t>Hardware Specification:- </a:t>
            </a:r>
            <a:endParaRPr lang="en-US" sz="24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Microcontroller: Arduino Nano.</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Communication Module: ESP Wi-Fi Module.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Motor: N20 6V Motor.</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Sensor: DHT11 (Temperature and Humidity), IR Sensor.</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Power Supply: 9V Battery.</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Software Specification:-</a:t>
            </a:r>
            <a:endParaRPr lang="en-US" sz="24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Programming Language: Embedded C (using Arduino IDE).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Libraries: Arduino standard libraries for sensor interfacing and motor control.</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Development Environment: Arduino IDE for code development and uploading.</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Communication Protocol: Wi-Fi for remote control and data transmission.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Control Algorithm: Implemented using Arduino programming to achieve autonomous navigation and environmental sensing.</a:t>
            </a:r>
            <a:endParaRPr lang="en-US" sz="1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3316" name="Date Placeholder 3"/>
          <p:cNvSpPr>
            <a:spLocks noGrp="1"/>
          </p:cNvSpPr>
          <p:nvPr>
            <p:ph type="dt" sz="half" idx="10"/>
          </p:nvPr>
        </p:nvSpPr>
        <p:spPr>
          <a:noFill/>
        </p:spPr>
        <p:txBody>
          <a:bodyPr/>
          <a:lstStyle/>
          <a:p>
            <a:fld id="{6FB4484F-E3B1-4837-802F-FFF26F2701EA}"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3317" name="Footer Placeholder 4"/>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solidFill>
                  <a:srgbClr val="C00000"/>
                </a:solidFill>
                <a:latin typeface="Times New Roman" panose="02020603050405020304" pitchFamily="18" charset="0"/>
                <a:cs typeface="Times New Roman" panose="02020603050405020304" pitchFamily="18" charset="0"/>
              </a:rPr>
              <a:t>DESIGN &amp; IMPLEMENTATION</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Circuit Diagram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Design Calculations if any</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PCB Layout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etc</a:t>
            </a:r>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E1AC1139-3649-40F6-8061-B424CC23B0BE}"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b="1" dirty="0">
                <a:solidFill>
                  <a:srgbClr val="C00000"/>
                </a:solidFill>
                <a:latin typeface="Times New Roman" panose="02020603050405020304" pitchFamily="18" charset="0"/>
                <a:cs typeface="Times New Roman" panose="02020603050405020304" pitchFamily="18" charset="0"/>
              </a:rPr>
              <a:t>CIRCUIT  DIAGRAM</a:t>
            </a:r>
            <a:endParaRPr lang="en-IN" dirty="0"/>
          </a:p>
        </p:txBody>
      </p:sp>
      <p:pic>
        <p:nvPicPr>
          <p:cNvPr id="12" name="Content Placeholder 1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71600" y="2057400"/>
            <a:ext cx="6477000" cy="3657600"/>
          </a:xfrm>
        </p:spPr>
      </p:pic>
      <p:sp>
        <p:nvSpPr>
          <p:cNvPr id="4" name="Date Placeholder 3"/>
          <p:cNvSpPr>
            <a:spLocks noGrp="1"/>
          </p:cNvSpPr>
          <p:nvPr>
            <p:ph type="dt" sz="half" idx="10"/>
          </p:nvPr>
        </p:nvSpPr>
        <p:spPr/>
        <p:txBody>
          <a:bodyPr/>
          <a:lstStyle/>
          <a:p>
            <a:pPr>
              <a:defRPr/>
            </a:pPr>
            <a:fld id="{D62199E4-7C3C-4415-85A8-1427856826D6}"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200" b="1" dirty="0">
                <a:solidFill>
                  <a:srgbClr val="C00000"/>
                </a:solidFill>
                <a:latin typeface="Times New Roman" panose="02020603050405020304" pitchFamily="18" charset="0"/>
                <a:cs typeface="Times New Roman" panose="02020603050405020304" pitchFamily="18" charset="0"/>
              </a:rPr>
              <a:t>CALCULATION</a:t>
            </a:r>
            <a:endParaRPr lang="en-IN" dirty="0"/>
          </a:p>
        </p:txBody>
      </p:sp>
      <p:sp>
        <p:nvSpPr>
          <p:cNvPr id="3" name="Content Placeholder 2"/>
          <p:cNvSpPr>
            <a:spLocks noGrp="1"/>
          </p:cNvSpPr>
          <p:nvPr>
            <p:ph idx="1"/>
          </p:nvPr>
        </p:nvSpPr>
        <p:spPr>
          <a:xfrm>
            <a:off x="628650" y="1371600"/>
            <a:ext cx="7886700" cy="4805363"/>
          </a:xfrm>
        </p:spPr>
        <p:txBody>
          <a:bodyPr>
            <a:normAutofit lnSpcReduction="10000"/>
          </a:bodyPr>
          <a:lstStyle/>
          <a:p>
            <a:pPr marL="0" indent="0">
              <a:buNone/>
            </a:pPr>
            <a:r>
              <a:rPr lang="en-IN" sz="2000" dirty="0"/>
              <a:t>// Define motor speeds</a:t>
            </a:r>
            <a:endParaRPr lang="en-IN" sz="2000" dirty="0"/>
          </a:p>
          <a:p>
            <a:pPr marL="0" indent="0">
              <a:buNone/>
            </a:pPr>
            <a:r>
              <a:rPr lang="en-IN" sz="2000" dirty="0" err="1"/>
              <a:t>const</a:t>
            </a:r>
            <a:r>
              <a:rPr lang="en-IN" sz="2000" dirty="0"/>
              <a:t> int </a:t>
            </a:r>
            <a:r>
              <a:rPr lang="en-IN" sz="2000" dirty="0" err="1"/>
              <a:t>base_speed</a:t>
            </a:r>
            <a:r>
              <a:rPr lang="en-IN" sz="2000" dirty="0"/>
              <a:t> = 150;  // Base speed for straight movement</a:t>
            </a:r>
            <a:endParaRPr lang="en-IN" sz="2000" dirty="0"/>
          </a:p>
          <a:p>
            <a:pPr marL="0" indent="0">
              <a:buNone/>
            </a:pPr>
            <a:r>
              <a:rPr lang="en-IN" sz="2000" dirty="0" err="1"/>
              <a:t>const</a:t>
            </a:r>
            <a:r>
              <a:rPr lang="en-IN" sz="2000" dirty="0"/>
              <a:t> int </a:t>
            </a:r>
            <a:r>
              <a:rPr lang="en-IN" sz="2000" dirty="0" err="1"/>
              <a:t>turn_speed</a:t>
            </a:r>
            <a:r>
              <a:rPr lang="en-IN" sz="2000" dirty="0"/>
              <a:t> = 100; // Speed for turning </a:t>
            </a:r>
            <a:endParaRPr lang="en-IN" sz="2000" dirty="0"/>
          </a:p>
          <a:p>
            <a:pPr marL="0" indent="0">
              <a:buNone/>
            </a:pPr>
            <a:endParaRPr lang="en-IN" sz="2000" dirty="0"/>
          </a:p>
          <a:p>
            <a:pPr marL="0" indent="0">
              <a:buNone/>
            </a:pPr>
            <a:r>
              <a:rPr lang="en-IN" sz="2000" dirty="0"/>
              <a:t>// Define threshold values</a:t>
            </a:r>
            <a:endParaRPr lang="en-IN" sz="2000" dirty="0"/>
          </a:p>
          <a:p>
            <a:pPr marL="0" indent="0">
              <a:buNone/>
            </a:pPr>
            <a:r>
              <a:rPr lang="en-IN" sz="2000" dirty="0" err="1"/>
              <a:t>const</a:t>
            </a:r>
            <a:r>
              <a:rPr lang="en-IN" sz="2000" dirty="0"/>
              <a:t> int </a:t>
            </a:r>
            <a:r>
              <a:rPr lang="en-IN" sz="2000" dirty="0" err="1"/>
              <a:t>forward_threshold</a:t>
            </a:r>
            <a:r>
              <a:rPr lang="en-IN" sz="2000" dirty="0"/>
              <a:t> = 600; // Adjusted for maze width</a:t>
            </a:r>
            <a:endParaRPr lang="en-IN" sz="2000" dirty="0"/>
          </a:p>
          <a:p>
            <a:pPr marL="0" indent="0">
              <a:buNone/>
            </a:pPr>
            <a:r>
              <a:rPr lang="en-IN" sz="2000" dirty="0" err="1"/>
              <a:t>const</a:t>
            </a:r>
            <a:r>
              <a:rPr lang="en-IN" sz="2000" dirty="0"/>
              <a:t> int </a:t>
            </a:r>
            <a:r>
              <a:rPr lang="en-IN" sz="2000" dirty="0" err="1"/>
              <a:t>side_threshold</a:t>
            </a:r>
            <a:r>
              <a:rPr lang="en-IN" sz="2000" dirty="0"/>
              <a:t> = 600;    // Adjusted for maze width</a:t>
            </a:r>
            <a:endParaRPr lang="en-IN" sz="2000" dirty="0"/>
          </a:p>
          <a:p>
            <a:pPr marL="0" indent="0">
              <a:buNone/>
            </a:pPr>
            <a:endParaRPr lang="en-IN" sz="2000" dirty="0"/>
          </a:p>
          <a:p>
            <a:pPr marL="0" indent="0">
              <a:buNone/>
            </a:pPr>
            <a:r>
              <a:rPr lang="en-IN" sz="2000" dirty="0"/>
              <a:t>// Define </a:t>
            </a:r>
            <a:r>
              <a:rPr lang="en-IN" sz="2000" dirty="0" err="1"/>
              <a:t>ThingSpeak</a:t>
            </a:r>
            <a:r>
              <a:rPr lang="en-IN" sz="2000" dirty="0"/>
              <a:t> settings</a:t>
            </a:r>
            <a:endParaRPr lang="en-IN" sz="2000" dirty="0"/>
          </a:p>
          <a:p>
            <a:pPr marL="0" indent="0">
              <a:buNone/>
            </a:pPr>
            <a:r>
              <a:rPr lang="en-IN" sz="2000" dirty="0" err="1"/>
              <a:t>const</a:t>
            </a:r>
            <a:r>
              <a:rPr lang="en-IN" sz="2000" dirty="0"/>
              <a:t> unsigned long </a:t>
            </a:r>
            <a:r>
              <a:rPr lang="en-IN" sz="2000" dirty="0" err="1"/>
              <a:t>channelNumber</a:t>
            </a:r>
            <a:r>
              <a:rPr lang="en-IN" sz="2000" dirty="0"/>
              <a:t> =  2542773;</a:t>
            </a:r>
            <a:endParaRPr lang="en-IN" sz="2000" dirty="0"/>
          </a:p>
          <a:p>
            <a:pPr marL="0" indent="0">
              <a:buNone/>
            </a:pPr>
            <a:r>
              <a:rPr lang="en-IN" sz="2000" dirty="0" err="1"/>
              <a:t>const</a:t>
            </a:r>
            <a:r>
              <a:rPr lang="en-IN" sz="2000" dirty="0"/>
              <a:t> char *</a:t>
            </a:r>
            <a:r>
              <a:rPr lang="en-IN" sz="2000" dirty="0" err="1"/>
              <a:t>thingSpeakApiKey</a:t>
            </a:r>
            <a:r>
              <a:rPr lang="en-IN" sz="2000" dirty="0"/>
              <a:t> = "KEF0SI9TJFRAU42Q";</a:t>
            </a:r>
            <a:endParaRPr lang="en-IN" sz="2000" dirty="0"/>
          </a:p>
          <a:p>
            <a:pPr marL="0" indent="0">
              <a:buNone/>
            </a:pPr>
            <a:r>
              <a:rPr lang="en-IN" sz="2000" dirty="0" err="1"/>
              <a:t>const</a:t>
            </a:r>
            <a:r>
              <a:rPr lang="en-IN" sz="2000" dirty="0"/>
              <a:t> int DHTPIN = 2;   // Pin connected to the DHT11 sensor</a:t>
            </a:r>
            <a:endParaRPr lang="en-IN" sz="2000" dirty="0"/>
          </a:p>
          <a:p>
            <a:pPr marL="0" indent="0">
              <a:buNone/>
            </a:pPr>
            <a:r>
              <a:rPr lang="en-IN" sz="2000" dirty="0" err="1"/>
              <a:t>const</a:t>
            </a:r>
            <a:r>
              <a:rPr lang="en-IN" sz="2000" dirty="0"/>
              <a:t> int DHTTYPE = DHT11; // DHT sensor type</a:t>
            </a:r>
            <a:endParaRPr lang="en-IN" sz="2000" dirty="0"/>
          </a:p>
        </p:txBody>
      </p:sp>
      <p:sp>
        <p:nvSpPr>
          <p:cNvPr id="4" name="Date Placeholder 3"/>
          <p:cNvSpPr>
            <a:spLocks noGrp="1"/>
          </p:cNvSpPr>
          <p:nvPr>
            <p:ph type="dt" sz="half" idx="10"/>
          </p:nvPr>
        </p:nvSpPr>
        <p:spPr/>
        <p:txBody>
          <a:bodyPr/>
          <a:lstStyle/>
          <a:p>
            <a:pPr>
              <a:defRPr/>
            </a:pPr>
            <a:fld id="{D62199E4-7C3C-4415-85A8-1427856826D6}"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374"/>
            <a:ext cx="7886700" cy="1325563"/>
          </a:xfrm>
        </p:spPr>
        <p:txBody>
          <a:bodyPr>
            <a:norm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PCB  LAYOUT</a:t>
            </a:r>
            <a:endParaRPr lang="en-IN" sz="3600" dirty="0"/>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371600" y="1371600"/>
            <a:ext cx="6400800" cy="4805363"/>
          </a:xfrm>
        </p:spPr>
      </p:pic>
      <p:sp>
        <p:nvSpPr>
          <p:cNvPr id="4" name="Date Placeholder 3"/>
          <p:cNvSpPr>
            <a:spLocks noGrp="1"/>
          </p:cNvSpPr>
          <p:nvPr>
            <p:ph type="dt" sz="half" idx="10"/>
          </p:nvPr>
        </p:nvSpPr>
        <p:spPr/>
        <p:txBody>
          <a:bodyPr/>
          <a:lstStyle/>
          <a:p>
            <a:pPr>
              <a:defRPr/>
            </a:pPr>
            <a:fld id="{D62199E4-7C3C-4415-85A8-1427856826D6}"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6200" y="274638"/>
            <a:ext cx="9067800" cy="792162"/>
          </a:xfrm>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RESULTS</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13315" name="Content Placeholder 2"/>
          <p:cNvSpPr>
            <a:spLocks noGrp="1"/>
          </p:cNvSpPr>
          <p:nvPr>
            <p:ph idx="1"/>
          </p:nvPr>
        </p:nvSpPr>
        <p:spPr>
          <a:xfrm>
            <a:off x="457200" y="1371600"/>
            <a:ext cx="8229600" cy="4525963"/>
          </a:xfrm>
        </p:spPr>
        <p:txBody>
          <a:bodyPr/>
          <a:lstStyle/>
          <a:p>
            <a:r>
              <a:rPr lang="en-US" sz="2800" b="1" dirty="0">
                <a:latin typeface="Times New Roman" panose="02020603050405020304" pitchFamily="18" charset="0"/>
                <a:cs typeface="Times New Roman" panose="02020603050405020304" pitchFamily="18" charset="0"/>
              </a:rPr>
              <a:t>Simulation result:- </a:t>
            </a:r>
            <a:endParaRPr lang="en-US" sz="2800"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Integration of Arduino Nano with sensors and N20 motor successful.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Accurate temperature and humidity sensing achieved.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Obstacle detection and avoidance functioning effectively.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Reliable communication established with ESP Wi-Fi module.</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3316" name="Date Placeholder 3"/>
          <p:cNvSpPr>
            <a:spLocks noGrp="1"/>
          </p:cNvSpPr>
          <p:nvPr>
            <p:ph type="dt" sz="half" idx="10"/>
          </p:nvPr>
        </p:nvSpPr>
        <p:spPr>
          <a:noFill/>
        </p:spPr>
        <p:txBody>
          <a:bodyPr/>
          <a:lstStyle/>
          <a:p>
            <a:fld id="{2B568874-A2B8-4E53-9A5A-0758F14FB1B3}"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3317" name="Footer Placeholder 4"/>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3318" name="Slide Number Placeholder 5"/>
          <p:cNvSpPr>
            <a:spLocks noGrp="1"/>
          </p:cNvSpPr>
          <p:nvPr>
            <p:ph type="sldNum" sz="quarter" idx="12"/>
          </p:nvPr>
        </p:nvSpPr>
        <p:spPr>
          <a:noFill/>
        </p:spPr>
        <p:txBody>
          <a:bodyPr/>
          <a:lstStyle/>
          <a:p>
            <a:fld id="{72FEB44D-A0C8-4576-9ADC-71A16001A172}"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C00000"/>
                </a:solidFill>
                <a:latin typeface="Times New Roman" panose="02020603050405020304" pitchFamily="18" charset="0"/>
                <a:cs typeface="Times New Roman" panose="02020603050405020304" pitchFamily="18" charset="0"/>
              </a:rPr>
              <a:t>RESULTS</a:t>
            </a:r>
            <a:endParaRPr lang="en-IN" dirty="0"/>
          </a:p>
        </p:txBody>
      </p:sp>
      <p:sp>
        <p:nvSpPr>
          <p:cNvPr id="3" name="Content Placeholder 2"/>
          <p:cNvSpPr>
            <a:spLocks noGrp="1"/>
          </p:cNvSpPr>
          <p:nvPr>
            <p:ph idx="1"/>
          </p:nvPr>
        </p:nvSpPr>
        <p:spPr>
          <a:xfrm>
            <a:off x="628650" y="1524000"/>
            <a:ext cx="7886700" cy="4652963"/>
          </a:xfrm>
        </p:spPr>
        <p:txBody>
          <a:bodyPr/>
          <a:lstStyle/>
          <a:p>
            <a:r>
              <a:rPr lang="en-US" sz="2800" b="1" dirty="0">
                <a:latin typeface="Times New Roman" panose="02020603050405020304" pitchFamily="18" charset="0"/>
                <a:cs typeface="Times New Roman" panose="02020603050405020304" pitchFamily="18" charset="0"/>
              </a:rPr>
              <a:t>Final Result:-</a:t>
            </a: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Autonomous operation with precise environmental monitoring.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Obstacle avoidance ensuring safe navigation.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Real-time data transmission for remote monitoring.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Overall, efficient performance in navigation and environmental sensing.</a:t>
            </a:r>
            <a:endParaRPr lang="en-US"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pPr>
              <a:defRPr/>
            </a:pPr>
            <a:fld id="{D62199E4-7C3C-4415-85A8-1427856826D6}"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CONTENTS</a:t>
            </a:r>
            <a:endParaRPr lang="en-US" sz="3200" b="1" dirty="0">
              <a:latin typeface="Times New Roman" panose="02020603050405020304" pitchFamily="18" charset="0"/>
              <a:cs typeface="Times New Roman" panose="02020603050405020304" pitchFamily="18" charset="0"/>
            </a:endParaRPr>
          </a:p>
        </p:txBody>
      </p:sp>
      <p:sp>
        <p:nvSpPr>
          <p:cNvPr id="6147" name="Content Placeholder 2"/>
          <p:cNvSpPr>
            <a:spLocks noGrp="1"/>
          </p:cNvSpPr>
          <p:nvPr>
            <p:ph idx="1"/>
          </p:nvPr>
        </p:nvSpPr>
        <p:spPr>
          <a:xfrm>
            <a:off x="457200" y="1066800"/>
            <a:ext cx="8229600" cy="5105400"/>
          </a:xfrm>
        </p:spPr>
        <p:txBody>
          <a:bodyPr>
            <a:normAutofit fontScale="87500" lnSpcReduction="20000"/>
          </a:bodyPr>
          <a:lstStyle/>
          <a:p>
            <a:pPr marL="514350" indent="-514350">
              <a:buFontTx/>
              <a:buAutoNum type="arabicPeriod"/>
            </a:pPr>
            <a:r>
              <a:rPr lang="en-US" sz="2800" dirty="0">
                <a:latin typeface="Times New Roman" panose="02020603050405020304" pitchFamily="18" charset="0"/>
                <a:cs typeface="Times New Roman" panose="02020603050405020304" pitchFamily="18" charset="0"/>
              </a:rPr>
              <a:t>Aim</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Objectives</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Literature Survey </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Proposed Block Diagram and Description</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Hardware/ Software /Specifications  </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Design  and Implementation</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Results </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Applications and Future Scope</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Advantages and Disadvantages </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Bill of Material</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Conclusions</a:t>
            </a: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US" sz="2800" dirty="0">
                <a:latin typeface="Times New Roman" panose="02020603050405020304" pitchFamily="18" charset="0"/>
                <a:cs typeface="Times New Roman" panose="02020603050405020304" pitchFamily="18" charset="0"/>
              </a:rPr>
              <a:t>References </a:t>
            </a:r>
            <a:endParaRPr lang="en-US" sz="2800" dirty="0">
              <a:latin typeface="Times New Roman" panose="02020603050405020304" pitchFamily="18" charset="0"/>
              <a:cs typeface="Times New Roman" panose="02020603050405020304" pitchFamily="18" charset="0"/>
            </a:endParaRPr>
          </a:p>
        </p:txBody>
      </p:sp>
      <p:sp>
        <p:nvSpPr>
          <p:cNvPr id="6150" name="Date Placeholder 8"/>
          <p:cNvSpPr>
            <a:spLocks noGrp="1"/>
          </p:cNvSpPr>
          <p:nvPr>
            <p:ph type="dt" sz="half" idx="10"/>
          </p:nvPr>
        </p:nvSpPr>
        <p:spPr>
          <a:noFill/>
        </p:spPr>
        <p:txBody>
          <a:bodyPr/>
          <a:lstStyle/>
          <a:p>
            <a:fld id="{EA64EFB1-EC93-4692-A819-6FF3F11C39C2}"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6149" name="Footer Placeholder 7"/>
          <p:cNvSpPr>
            <a:spLocks noGrp="1"/>
          </p:cNvSpPr>
          <p:nvPr>
            <p:ph type="ftr" sz="quarter" idx="11"/>
          </p:nvPr>
        </p:nvSpPr>
        <p:spPr>
          <a:xfrm>
            <a:off x="3124200" y="6245225"/>
            <a:ext cx="3352800" cy="476250"/>
          </a:xfrm>
          <a:noFill/>
        </p:spPr>
        <p:txBody>
          <a:bodyPr/>
          <a:lstStyle/>
          <a:p>
            <a:r>
              <a:rPr lang="pt-BR">
                <a:latin typeface="Arial" panose="020B0604020202020204" pitchFamily="34" charset="0"/>
                <a:cs typeface="Arial" panose="020B0604020202020204" pitchFamily="34" charset="0"/>
              </a:rPr>
              <a:t>SKNCOE TE (E &amp; TC) 2023-24</a:t>
            </a:r>
            <a:endParaRPr lang="en-US" dirty="0">
              <a:latin typeface="Arial" panose="020B0604020202020204" pitchFamily="34" charset="0"/>
              <a:cs typeface="Arial" panose="020B0604020202020204" pitchFamily="34" charset="0"/>
            </a:endParaRPr>
          </a:p>
        </p:txBody>
      </p:sp>
      <p:sp>
        <p:nvSpPr>
          <p:cNvPr id="6148" name="Slide Number Placeholder 6"/>
          <p:cNvSpPr>
            <a:spLocks noGrp="1"/>
          </p:cNvSpPr>
          <p:nvPr>
            <p:ph type="sldNum" sz="quarter" idx="12"/>
          </p:nvPr>
        </p:nvSpPr>
        <p:spPr>
          <a:noFill/>
        </p:spPr>
        <p:txBody>
          <a:bodyPr/>
          <a:lstStyle/>
          <a:p>
            <a:fld id="{9F8D1439-7499-4023-B504-7B323526DB32}"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36524"/>
            <a:ext cx="8229600" cy="974725"/>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ADVANTAGES, DISADVANTAGES</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15363" name="Content Placeholder 2"/>
          <p:cNvSpPr>
            <a:spLocks noGrp="1"/>
          </p:cNvSpPr>
          <p:nvPr>
            <p:ph idx="1"/>
          </p:nvPr>
        </p:nvSpPr>
        <p:spPr>
          <a:xfrm>
            <a:off x="457200" y="1111249"/>
            <a:ext cx="8229600" cy="5137151"/>
          </a:xfrm>
        </p:spPr>
        <p:txBody>
          <a:bodyPr>
            <a:normAutofit fontScale="40000" lnSpcReduction="20000"/>
          </a:bodyPr>
          <a:lstStyle/>
          <a:p>
            <a:r>
              <a:rPr lang="en-US" sz="6000" b="1" dirty="0">
                <a:latin typeface="Times New Roman" panose="02020603050405020304" pitchFamily="18" charset="0"/>
                <a:cs typeface="Times New Roman" panose="02020603050405020304" pitchFamily="18" charset="0"/>
              </a:rPr>
              <a:t>Advantages:- </a:t>
            </a:r>
            <a:endParaRPr lang="en-US" sz="6000" b="1"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Simple to fabricate due to readily available components and open-source Arduino platform.</a:t>
            </a:r>
            <a:endParaRPr lang="en-US" sz="4500"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Flexible operation facilitated by the microcontroller, allowing for easy customization and programming.</a:t>
            </a:r>
            <a:endParaRPr lang="en-US" sz="4500"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Versatile functionality with the ability to perform autonomous navigation and environmental sensing simultaneously.</a:t>
            </a:r>
            <a:endParaRPr lang="en-US" sz="4500" dirty="0">
              <a:latin typeface="Times New Roman" panose="02020603050405020304" pitchFamily="18" charset="0"/>
              <a:cs typeface="Times New Roman" panose="02020603050405020304" pitchFamily="18" charset="0"/>
            </a:endParaRPr>
          </a:p>
          <a:p>
            <a:r>
              <a:rPr lang="en-US" sz="6000" b="1" dirty="0">
                <a:latin typeface="Times New Roman" panose="02020603050405020304" pitchFamily="18" charset="0"/>
                <a:cs typeface="Times New Roman" panose="02020603050405020304" pitchFamily="18" charset="0"/>
              </a:rPr>
              <a:t>Disadvantages:-</a:t>
            </a:r>
            <a:endParaRPr lang="en-US" sz="6000" b="1" dirty="0">
              <a:latin typeface="Times New Roman" panose="02020603050405020304" pitchFamily="18" charset="0"/>
              <a:cs typeface="Times New Roman" panose="02020603050405020304" pitchFamily="18" charset="0"/>
            </a:endParaRPr>
          </a:p>
          <a:p>
            <a:r>
              <a:rPr lang="en-US" sz="4500" dirty="0">
                <a:latin typeface="Times New Roman" panose="02020603050405020304" pitchFamily="18" charset="0"/>
                <a:cs typeface="Times New Roman" panose="02020603050405020304" pitchFamily="18" charset="0"/>
              </a:rPr>
              <a:t>Complexity in system integration and programming, requiring technical expertise.</a:t>
            </a:r>
            <a:endParaRPr lang="en-US" sz="4500"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Limited processing power and memory capacity of Arduino Nano may restrict the scope of advanced functionalities.</a:t>
            </a:r>
            <a:endParaRPr lang="en-US" sz="4500"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Dependency on battery power, leading to limited operating time before recharging or replacing batteries.</a:t>
            </a:r>
            <a:endParaRPr lang="en-US" sz="4500" dirty="0">
              <a:latin typeface="Times New Roman" panose="02020603050405020304" pitchFamily="18" charset="0"/>
              <a:cs typeface="Times New Roman" panose="02020603050405020304" pitchFamily="18" charset="0"/>
            </a:endParaRPr>
          </a:p>
          <a:p>
            <a:pPr>
              <a:lnSpc>
                <a:spcPct val="120000"/>
              </a:lnSpc>
            </a:pPr>
            <a:r>
              <a:rPr lang="en-US" sz="4500" dirty="0">
                <a:latin typeface="Times New Roman" panose="02020603050405020304" pitchFamily="18" charset="0"/>
                <a:cs typeface="Times New Roman" panose="02020603050405020304" pitchFamily="18" charset="0"/>
              </a:rPr>
              <a:t>Susceptibility to environmental factors such as terrain and lighting conditions, affecting navigation accuracy.</a:t>
            </a:r>
            <a:endParaRPr lang="en-US" sz="4500" dirty="0">
              <a:latin typeface="Times New Roman" panose="02020603050405020304" pitchFamily="18" charset="0"/>
              <a:cs typeface="Times New Roman" panose="02020603050405020304" pitchFamily="18" charset="0"/>
            </a:endParaRPr>
          </a:p>
        </p:txBody>
      </p:sp>
      <p:sp>
        <p:nvSpPr>
          <p:cNvPr id="15366" name="Date Placeholder 8"/>
          <p:cNvSpPr>
            <a:spLocks noGrp="1"/>
          </p:cNvSpPr>
          <p:nvPr>
            <p:ph type="dt" sz="half" idx="10"/>
          </p:nvPr>
        </p:nvSpPr>
        <p:spPr>
          <a:noFill/>
        </p:spPr>
        <p:txBody>
          <a:bodyPr/>
          <a:lstStyle/>
          <a:p>
            <a:fld id="{0E860002-E9C5-4F1F-A03B-1DB2BF0AEBD9}"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5365"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36524"/>
            <a:ext cx="8229600" cy="1050925"/>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FUTURE SCOPE &amp; APPLICATIONS </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15363" name="Content Placeholder 2"/>
          <p:cNvSpPr>
            <a:spLocks noGrp="1"/>
          </p:cNvSpPr>
          <p:nvPr>
            <p:ph idx="1"/>
          </p:nvPr>
        </p:nvSpPr>
        <p:spPr>
          <a:xfrm>
            <a:off x="457200" y="1295400"/>
            <a:ext cx="8229600" cy="4953000"/>
          </a:xfrm>
        </p:spPr>
        <p:txBody>
          <a:bodyPr>
            <a:normAutofit/>
          </a:bodyPr>
          <a:lstStyle/>
          <a:p>
            <a:r>
              <a:rPr lang="en-US" sz="2000" b="1" dirty="0">
                <a:latin typeface="Times New Roman" panose="02020603050405020304" pitchFamily="18" charset="0"/>
                <a:cs typeface="Times New Roman" panose="02020603050405020304" pitchFamily="18" charset="0"/>
              </a:rPr>
              <a:t>Applications:-</a:t>
            </a:r>
            <a:endParaRPr lang="en-US" sz="20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Used as a monitoring tool in agricultural settings to track temperature and humidity levels in greenhouses or crop fields.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Implemented in power stations for monitoring environmental conditions within critical infrastructure, ensuring optimal operating conditions and preventing equipment damage due to temperature and humidity fluctuations.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3. Integrated into smart homes for climate control and energy management, adjusting heating and cooling systems based on real-time environmental data.</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Future Scope:-</a:t>
            </a:r>
            <a:endParaRPr lang="en-US" sz="20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1. Adding more sensors like gas detectors or distance sensors to make the robot smarter and safer.</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2. Teaching the robot to learn from its surroundings and make decisions on its own using advanced algorithms.</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3. Connecting the robot to the internet so it can send data to a central system for analysis and control.</a:t>
            </a:r>
            <a:endParaRPr lang="en-US" sz="1800" dirty="0">
              <a:latin typeface="Times New Roman" panose="02020603050405020304" pitchFamily="18" charset="0"/>
              <a:cs typeface="Times New Roman" panose="02020603050405020304" pitchFamily="18" charset="0"/>
            </a:endParaRPr>
          </a:p>
        </p:txBody>
      </p:sp>
      <p:sp>
        <p:nvSpPr>
          <p:cNvPr id="15366" name="Date Placeholder 8"/>
          <p:cNvSpPr>
            <a:spLocks noGrp="1"/>
          </p:cNvSpPr>
          <p:nvPr>
            <p:ph type="dt" sz="half" idx="10"/>
          </p:nvPr>
        </p:nvSpPr>
        <p:spPr>
          <a:noFill/>
        </p:spPr>
        <p:txBody>
          <a:bodyPr/>
          <a:lstStyle/>
          <a:p>
            <a:fld id="{F8912D5D-135F-4AF8-8E32-7C4D90404F2A}"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5365"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5364" name="Slide Number Placeholder 6"/>
          <p:cNvSpPr>
            <a:spLocks noGrp="1"/>
          </p:cNvSpPr>
          <p:nvPr>
            <p:ph type="sldNum" sz="quarter" idx="12"/>
          </p:nvPr>
        </p:nvSpPr>
        <p:spPr>
          <a:noFill/>
        </p:spPr>
        <p:txBody>
          <a:bodyPr/>
          <a:lstStyle/>
          <a:p>
            <a:fld id="{C834C10E-1A4E-4096-8614-DB5D4A06271A}"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BILL OF MATERIAL</a:t>
            </a:r>
            <a:endParaRPr lang="en-US" sz="3200" b="1" dirty="0">
              <a:solidFill>
                <a:srgbClr val="C0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ph idx="1"/>
          </p:nvPr>
        </p:nvGraphicFramePr>
        <p:xfrm>
          <a:off x="598539" y="965676"/>
          <a:ext cx="7886700" cy="5217160"/>
        </p:xfrm>
        <a:graphic>
          <a:graphicData uri="http://schemas.openxmlformats.org/drawingml/2006/table">
            <a:tbl>
              <a:tblPr firstRow="1" bandRow="1">
                <a:tableStyleId>{F5AB1C69-6EDB-4FF4-983F-18BD219EF322}</a:tableStyleId>
              </a:tblPr>
              <a:tblGrid>
                <a:gridCol w="971550"/>
                <a:gridCol w="4267200"/>
                <a:gridCol w="1524000"/>
                <a:gridCol w="1123950"/>
              </a:tblGrid>
              <a:tr h="370840">
                <a:tc>
                  <a:txBody>
                    <a:bodyPr/>
                    <a:lstStyle/>
                    <a:p>
                      <a:pPr algn="ctr"/>
                      <a:r>
                        <a:rPr lang="en-IN" sz="1600" dirty="0">
                          <a:latin typeface="Times New Roman" panose="02020603050405020304" pitchFamily="18" charset="0"/>
                          <a:cs typeface="Times New Roman" panose="02020603050405020304" pitchFamily="18" charset="0"/>
                        </a:rPr>
                        <a:t>SR. No.</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Component Used</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Total Quantity</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800" dirty="0">
                          <a:latin typeface="Times New Roman" panose="02020603050405020304" pitchFamily="18" charset="0"/>
                          <a:cs typeface="Times New Roman" panose="02020603050405020304" pitchFamily="18" charset="0"/>
                        </a:rPr>
                        <a:t>Cost</a:t>
                      </a:r>
                      <a:endParaRPr lang="en-IN" sz="1800" dirty="0">
                        <a:latin typeface="Times New Roman" panose="02020603050405020304" pitchFamily="18" charset="0"/>
                        <a:cs typeface="Times New Roman" panose="02020603050405020304" pitchFamily="18" charset="0"/>
                      </a:endParaRPr>
                    </a:p>
                  </a:txBody>
                  <a:tcPr/>
                </a:tc>
              </a:tr>
              <a:tr h="370840">
                <a:tc>
                  <a:txBody>
                    <a:bodyPr/>
                    <a:lstStyle/>
                    <a:p>
                      <a:r>
                        <a:rPr lang="en-US" dirty="0"/>
                        <a:t>1.</a:t>
                      </a:r>
                      <a:endParaRPr lang="en-IN" dirty="0"/>
                    </a:p>
                  </a:txBody>
                  <a:tcPr/>
                </a:tc>
                <a:tc>
                  <a:txBody>
                    <a:bodyPr/>
                    <a:lstStyle/>
                    <a:p>
                      <a:r>
                        <a:rPr lang="en-US" dirty="0"/>
                        <a:t>N20 6V 500RPM Micro Motor With Encoder </a:t>
                      </a:r>
                      <a:endParaRPr lang="en-IN" dirty="0"/>
                    </a:p>
                  </a:txBody>
                  <a:tcPr/>
                </a:tc>
                <a:tc>
                  <a:txBody>
                    <a:bodyPr/>
                    <a:lstStyle/>
                    <a:p>
                      <a:r>
                        <a:rPr lang="en-US" dirty="0"/>
                        <a:t>2</a:t>
                      </a:r>
                      <a:endParaRPr lang="en-IN" dirty="0"/>
                    </a:p>
                  </a:txBody>
                  <a:tcPr/>
                </a:tc>
                <a:tc>
                  <a:txBody>
                    <a:bodyPr/>
                    <a:lstStyle/>
                    <a:p>
                      <a:r>
                        <a:rPr lang="en-US" dirty="0"/>
                        <a:t>898.00</a:t>
                      </a:r>
                      <a:endParaRPr lang="en-IN" dirty="0"/>
                    </a:p>
                  </a:txBody>
                  <a:tcPr/>
                </a:tc>
              </a:tr>
              <a:tr h="370840">
                <a:tc>
                  <a:txBody>
                    <a:bodyPr/>
                    <a:lstStyle/>
                    <a:p>
                      <a:r>
                        <a:rPr lang="en-US" dirty="0"/>
                        <a:t>2.</a:t>
                      </a:r>
                      <a:endParaRPr lang="en-IN" dirty="0"/>
                    </a:p>
                  </a:txBody>
                  <a:tcPr/>
                </a:tc>
                <a:tc>
                  <a:txBody>
                    <a:bodyPr/>
                    <a:lstStyle/>
                    <a:p>
                      <a:r>
                        <a:rPr lang="en-US" dirty="0"/>
                        <a:t>4x6 inch (15x10cm) PCB </a:t>
                      </a:r>
                      <a:endParaRPr lang="en-IN" dirty="0"/>
                    </a:p>
                  </a:txBody>
                  <a:tcPr/>
                </a:tc>
                <a:tc>
                  <a:txBody>
                    <a:bodyPr/>
                    <a:lstStyle/>
                    <a:p>
                      <a:r>
                        <a:rPr lang="en-US" dirty="0"/>
                        <a:t>1</a:t>
                      </a:r>
                      <a:endParaRPr lang="en-IN" dirty="0"/>
                    </a:p>
                  </a:txBody>
                  <a:tcPr/>
                </a:tc>
                <a:tc>
                  <a:txBody>
                    <a:bodyPr/>
                    <a:lstStyle/>
                    <a:p>
                      <a:r>
                        <a:rPr lang="en-US" dirty="0"/>
                        <a:t>59.00</a:t>
                      </a:r>
                      <a:endParaRPr lang="en-IN" dirty="0"/>
                    </a:p>
                  </a:txBody>
                  <a:tcPr/>
                </a:tc>
              </a:tr>
              <a:tr h="370840">
                <a:tc>
                  <a:txBody>
                    <a:bodyPr/>
                    <a:lstStyle/>
                    <a:p>
                      <a:r>
                        <a:rPr lang="en-US" dirty="0"/>
                        <a:t>3.</a:t>
                      </a:r>
                      <a:endParaRPr lang="en-IN" dirty="0"/>
                    </a:p>
                  </a:txBody>
                  <a:tcPr/>
                </a:tc>
                <a:tc>
                  <a:txBody>
                    <a:bodyPr/>
                    <a:lstStyle/>
                    <a:p>
                      <a:r>
                        <a:rPr lang="en-US" dirty="0"/>
                        <a:t>DHT 11 Sensor</a:t>
                      </a:r>
                      <a:endParaRPr lang="en-IN" dirty="0"/>
                    </a:p>
                  </a:txBody>
                  <a:tcPr/>
                </a:tc>
                <a:tc>
                  <a:txBody>
                    <a:bodyPr/>
                    <a:lstStyle/>
                    <a:p>
                      <a:r>
                        <a:rPr lang="en-US" dirty="0"/>
                        <a:t>1</a:t>
                      </a:r>
                      <a:endParaRPr lang="en-IN" dirty="0"/>
                    </a:p>
                  </a:txBody>
                  <a:tcPr/>
                </a:tc>
                <a:tc>
                  <a:txBody>
                    <a:bodyPr/>
                    <a:lstStyle/>
                    <a:p>
                      <a:r>
                        <a:rPr lang="en-US" dirty="0"/>
                        <a:t>76.00</a:t>
                      </a:r>
                      <a:endParaRPr lang="en-IN" dirty="0"/>
                    </a:p>
                  </a:txBody>
                  <a:tcPr/>
                </a:tc>
              </a:tr>
              <a:tr h="370840">
                <a:tc>
                  <a:txBody>
                    <a:bodyPr/>
                    <a:lstStyle/>
                    <a:p>
                      <a:r>
                        <a:rPr lang="en-US" dirty="0"/>
                        <a:t>4.</a:t>
                      </a:r>
                      <a:endParaRPr lang="en-IN" dirty="0"/>
                    </a:p>
                  </a:txBody>
                  <a:tcPr/>
                </a:tc>
                <a:tc>
                  <a:txBody>
                    <a:bodyPr/>
                    <a:lstStyle/>
                    <a:p>
                      <a:r>
                        <a:rPr lang="en-US" dirty="0"/>
                        <a:t>Mounting Bracket for N20 Micro Motor Gear (2pcs)</a:t>
                      </a:r>
                      <a:endParaRPr lang="en-IN" dirty="0"/>
                    </a:p>
                  </a:txBody>
                  <a:tcPr/>
                </a:tc>
                <a:tc>
                  <a:txBody>
                    <a:bodyPr/>
                    <a:lstStyle/>
                    <a:p>
                      <a:r>
                        <a:rPr lang="en-US" dirty="0"/>
                        <a:t>1</a:t>
                      </a:r>
                      <a:endParaRPr lang="en-IN" dirty="0"/>
                    </a:p>
                  </a:txBody>
                  <a:tcPr/>
                </a:tc>
                <a:tc>
                  <a:txBody>
                    <a:bodyPr/>
                    <a:lstStyle/>
                    <a:p>
                      <a:r>
                        <a:rPr lang="en-US" dirty="0"/>
                        <a:t>35.00</a:t>
                      </a:r>
                      <a:endParaRPr lang="en-IN" dirty="0"/>
                    </a:p>
                  </a:txBody>
                  <a:tcPr/>
                </a:tc>
              </a:tr>
              <a:tr h="370840">
                <a:tc>
                  <a:txBody>
                    <a:bodyPr/>
                    <a:lstStyle/>
                    <a:p>
                      <a:r>
                        <a:rPr lang="en-US" dirty="0"/>
                        <a:t>5.</a:t>
                      </a:r>
                      <a:endParaRPr lang="en-IN" dirty="0"/>
                    </a:p>
                  </a:txBody>
                  <a:tcPr/>
                </a:tc>
                <a:tc>
                  <a:txBody>
                    <a:bodyPr/>
                    <a:lstStyle/>
                    <a:p>
                      <a:r>
                        <a:rPr lang="en-US" dirty="0"/>
                        <a:t>Male to Male Jumper Wire 40 pin 20 cm </a:t>
                      </a:r>
                      <a:endParaRPr lang="en-IN" dirty="0"/>
                    </a:p>
                  </a:txBody>
                  <a:tcPr/>
                </a:tc>
                <a:tc>
                  <a:txBody>
                    <a:bodyPr/>
                    <a:lstStyle/>
                    <a:p>
                      <a:r>
                        <a:rPr lang="en-US" dirty="0"/>
                        <a:t>1</a:t>
                      </a:r>
                      <a:endParaRPr lang="en-IN" dirty="0"/>
                    </a:p>
                  </a:txBody>
                  <a:tcPr/>
                </a:tc>
                <a:tc>
                  <a:txBody>
                    <a:bodyPr/>
                    <a:lstStyle/>
                    <a:p>
                      <a:r>
                        <a:rPr lang="en-US" dirty="0"/>
                        <a:t>47.20</a:t>
                      </a:r>
                      <a:endParaRPr lang="en-IN" dirty="0"/>
                    </a:p>
                  </a:txBody>
                  <a:tcPr/>
                </a:tc>
              </a:tr>
              <a:tr h="370840">
                <a:tc>
                  <a:txBody>
                    <a:bodyPr/>
                    <a:lstStyle/>
                    <a:p>
                      <a:r>
                        <a:rPr lang="en-US" dirty="0"/>
                        <a:t>6.</a:t>
                      </a:r>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dirty="0"/>
                        <a:t>Male to Female Jumper Wire 40 pin 20 cm </a:t>
                      </a:r>
                      <a:endParaRPr lang="en-IN" dirty="0"/>
                    </a:p>
                  </a:txBody>
                  <a:tcPr/>
                </a:tc>
                <a:tc>
                  <a:txBody>
                    <a:bodyPr/>
                    <a:lstStyle/>
                    <a:p>
                      <a:r>
                        <a:rPr lang="en-US" dirty="0"/>
                        <a:t>1</a:t>
                      </a:r>
                      <a:endParaRPr lang="en-IN" dirty="0"/>
                    </a:p>
                  </a:txBody>
                  <a:tcPr/>
                </a:tc>
                <a:tc>
                  <a:txBody>
                    <a:bodyPr/>
                    <a:lstStyle/>
                    <a:p>
                      <a:r>
                        <a:rPr lang="en-US" dirty="0"/>
                        <a:t>47.20</a:t>
                      </a:r>
                      <a:endParaRPr lang="en-IN" dirty="0"/>
                    </a:p>
                  </a:txBody>
                  <a:tcPr/>
                </a:tc>
              </a:tr>
              <a:tr h="370840">
                <a:tc>
                  <a:txBody>
                    <a:bodyPr/>
                    <a:lstStyle/>
                    <a:p>
                      <a:r>
                        <a:rPr lang="en-US" dirty="0"/>
                        <a:t>7.</a:t>
                      </a:r>
                      <a:endParaRPr lang="en-IN" dirty="0"/>
                    </a:p>
                  </a:txBody>
                  <a:tcPr/>
                </a:tc>
                <a:tc>
                  <a:txBody>
                    <a:bodyPr/>
                    <a:lstStyle/>
                    <a:p>
                      <a:r>
                        <a:rPr lang="en-US" dirty="0"/>
                        <a:t>Motor Driver TB6612FNG Module </a:t>
                      </a:r>
                      <a:endParaRPr lang="en-IN" dirty="0"/>
                    </a:p>
                  </a:txBody>
                  <a:tcPr/>
                </a:tc>
                <a:tc>
                  <a:txBody>
                    <a:bodyPr/>
                    <a:lstStyle/>
                    <a:p>
                      <a:r>
                        <a:rPr lang="en-US" dirty="0"/>
                        <a:t>1</a:t>
                      </a:r>
                      <a:endParaRPr lang="en-IN" dirty="0"/>
                    </a:p>
                  </a:txBody>
                  <a:tcPr/>
                </a:tc>
                <a:tc>
                  <a:txBody>
                    <a:bodyPr/>
                    <a:lstStyle/>
                    <a:p>
                      <a:r>
                        <a:rPr lang="en-US" dirty="0"/>
                        <a:t>460.20</a:t>
                      </a:r>
                      <a:endParaRPr lang="en-IN" dirty="0"/>
                    </a:p>
                  </a:txBody>
                  <a:tcPr/>
                </a:tc>
              </a:tr>
              <a:tr h="370840">
                <a:tc>
                  <a:txBody>
                    <a:bodyPr/>
                    <a:lstStyle/>
                    <a:p>
                      <a:r>
                        <a:rPr lang="en-US" dirty="0"/>
                        <a:t>8. </a:t>
                      </a:r>
                      <a:endParaRPr lang="en-IN" dirty="0"/>
                    </a:p>
                  </a:txBody>
                  <a:tcPr/>
                </a:tc>
                <a:tc>
                  <a:txBody>
                    <a:bodyPr/>
                    <a:lstStyle/>
                    <a:p>
                      <a:r>
                        <a:rPr lang="en-US" dirty="0"/>
                        <a:t>Arduino Nano CH340 Chip </a:t>
                      </a:r>
                      <a:endParaRPr lang="en-IN" dirty="0"/>
                    </a:p>
                  </a:txBody>
                  <a:tcPr/>
                </a:tc>
                <a:tc>
                  <a:txBody>
                    <a:bodyPr/>
                    <a:lstStyle/>
                    <a:p>
                      <a:r>
                        <a:rPr lang="en-US" dirty="0"/>
                        <a:t>1 + 4 = 5</a:t>
                      </a:r>
                      <a:endParaRPr lang="en-IN" dirty="0"/>
                    </a:p>
                  </a:txBody>
                  <a:tcPr/>
                </a:tc>
                <a:tc>
                  <a:txBody>
                    <a:bodyPr/>
                    <a:lstStyle/>
                    <a:p>
                      <a:r>
                        <a:rPr lang="en-US" dirty="0"/>
                        <a:t>1339.30</a:t>
                      </a:r>
                      <a:endParaRPr lang="en-IN" dirty="0"/>
                    </a:p>
                  </a:txBody>
                  <a:tcPr/>
                </a:tc>
              </a:tr>
              <a:tr h="370840">
                <a:tc>
                  <a:txBody>
                    <a:bodyPr/>
                    <a:lstStyle/>
                    <a:p>
                      <a:r>
                        <a:rPr lang="en-US" dirty="0"/>
                        <a:t>9.</a:t>
                      </a:r>
                      <a:endParaRPr lang="en-IN" dirty="0"/>
                    </a:p>
                  </a:txBody>
                  <a:tcPr/>
                </a:tc>
                <a:tc>
                  <a:txBody>
                    <a:bodyPr/>
                    <a:lstStyle/>
                    <a:p>
                      <a:r>
                        <a:rPr lang="en-US" dirty="0"/>
                        <a:t>IR Sensor Digital Single Array Line Sensor </a:t>
                      </a:r>
                      <a:endParaRPr lang="en-IN" dirty="0"/>
                    </a:p>
                  </a:txBody>
                  <a:tcPr/>
                </a:tc>
                <a:tc>
                  <a:txBody>
                    <a:bodyPr/>
                    <a:lstStyle/>
                    <a:p>
                      <a:r>
                        <a:rPr lang="en-US" dirty="0"/>
                        <a:t>4</a:t>
                      </a:r>
                      <a:endParaRPr lang="en-IN" dirty="0"/>
                    </a:p>
                  </a:txBody>
                  <a:tcPr/>
                </a:tc>
                <a:tc>
                  <a:txBody>
                    <a:bodyPr/>
                    <a:lstStyle/>
                    <a:p>
                      <a:r>
                        <a:rPr lang="en-US" dirty="0"/>
                        <a:t>141.60</a:t>
                      </a:r>
                      <a:endParaRPr lang="en-IN" dirty="0"/>
                    </a:p>
                  </a:txBody>
                  <a:tcPr/>
                </a:tc>
              </a:tr>
              <a:tr h="370840">
                <a:tc>
                  <a:txBody>
                    <a:bodyPr/>
                    <a:lstStyle/>
                    <a:p>
                      <a:r>
                        <a:rPr lang="en-US" dirty="0"/>
                        <a:t>10.</a:t>
                      </a:r>
                      <a:endParaRPr lang="en-IN" dirty="0"/>
                    </a:p>
                  </a:txBody>
                  <a:tcPr/>
                </a:tc>
                <a:tc>
                  <a:txBody>
                    <a:bodyPr/>
                    <a:lstStyle/>
                    <a:p>
                      <a:r>
                        <a:rPr lang="en-US" dirty="0"/>
                        <a:t>2.54mm 1x40 Pin Female Single Row Header Strip </a:t>
                      </a:r>
                      <a:endParaRPr lang="en-IN" dirty="0"/>
                    </a:p>
                  </a:txBody>
                  <a:tcPr/>
                </a:tc>
                <a:tc>
                  <a:txBody>
                    <a:bodyPr/>
                    <a:lstStyle/>
                    <a:p>
                      <a:r>
                        <a:rPr lang="en-US" dirty="0"/>
                        <a:t>4</a:t>
                      </a:r>
                      <a:endParaRPr lang="en-IN" dirty="0"/>
                    </a:p>
                  </a:txBody>
                  <a:tcPr/>
                </a:tc>
                <a:tc>
                  <a:txBody>
                    <a:bodyPr/>
                    <a:lstStyle/>
                    <a:p>
                      <a:r>
                        <a:rPr lang="en-US" dirty="0"/>
                        <a:t>94.40</a:t>
                      </a:r>
                      <a:endParaRPr lang="en-IN" dirty="0"/>
                    </a:p>
                  </a:txBody>
                  <a:tcPr/>
                </a:tc>
              </a:tr>
              <a:tr h="370840">
                <a:tc>
                  <a:txBody>
                    <a:bodyPr/>
                    <a:lstStyle/>
                    <a:p>
                      <a:r>
                        <a:rPr lang="en-US" dirty="0"/>
                        <a:t>11.</a:t>
                      </a:r>
                      <a:endParaRPr lang="en-IN" dirty="0"/>
                    </a:p>
                  </a:txBody>
                  <a:tcPr/>
                </a:tc>
                <a:tc>
                  <a:txBody>
                    <a:bodyPr/>
                    <a:lstStyle/>
                    <a:p>
                      <a:r>
                        <a:rPr lang="en-US" dirty="0"/>
                        <a:t>Ball Caster Wheel Small + N20 Wheels (2)</a:t>
                      </a:r>
                      <a:endParaRPr lang="en-IN" dirty="0"/>
                    </a:p>
                  </a:txBody>
                  <a:tcPr/>
                </a:tc>
                <a:tc>
                  <a:txBody>
                    <a:bodyPr/>
                    <a:lstStyle/>
                    <a:p>
                      <a:r>
                        <a:rPr lang="en-US" dirty="0"/>
                        <a:t>1 + 1</a:t>
                      </a:r>
                      <a:endParaRPr lang="en-IN" dirty="0"/>
                    </a:p>
                  </a:txBody>
                  <a:tcPr/>
                </a:tc>
                <a:tc>
                  <a:txBody>
                    <a:bodyPr/>
                    <a:lstStyle/>
                    <a:p>
                      <a:r>
                        <a:rPr lang="en-US" dirty="0"/>
                        <a:t>141.24</a:t>
                      </a:r>
                      <a:endParaRPr lang="en-IN" dirty="0"/>
                    </a:p>
                  </a:txBody>
                  <a:tcPr/>
                </a:tc>
              </a:tr>
              <a:tr h="370840">
                <a:tc>
                  <a:txBody>
                    <a:bodyPr/>
                    <a:lstStyle/>
                    <a:p>
                      <a:r>
                        <a:rPr lang="en-US" dirty="0"/>
                        <a:t>12.</a:t>
                      </a:r>
                      <a:endParaRPr lang="en-IN" dirty="0"/>
                    </a:p>
                  </a:txBody>
                  <a:tcPr/>
                </a:tc>
                <a:tc>
                  <a:txBody>
                    <a:bodyPr/>
                    <a:lstStyle/>
                    <a:p>
                      <a:r>
                        <a:rPr lang="en-US" dirty="0"/>
                        <a:t>ESP-01 ESP8266 Serial Wi-fi Wireless Transceiver Mod.</a:t>
                      </a:r>
                      <a:endParaRPr lang="en-IN" dirty="0"/>
                    </a:p>
                  </a:txBody>
                  <a:tcPr/>
                </a:tc>
                <a:tc>
                  <a:txBody>
                    <a:bodyPr/>
                    <a:lstStyle/>
                    <a:p>
                      <a:r>
                        <a:rPr lang="en-US" dirty="0"/>
                        <a:t>1</a:t>
                      </a:r>
                      <a:endParaRPr lang="en-IN" dirty="0"/>
                    </a:p>
                  </a:txBody>
                  <a:tcPr/>
                </a:tc>
                <a:tc>
                  <a:txBody>
                    <a:bodyPr/>
                    <a:lstStyle/>
                    <a:p>
                      <a:r>
                        <a:rPr lang="en-US" dirty="0"/>
                        <a:t>104.90</a:t>
                      </a:r>
                      <a:endParaRPr lang="en-IN" dirty="0"/>
                    </a:p>
                  </a:txBody>
                  <a:tcPr/>
                </a:tc>
              </a:tr>
              <a:tr h="370840">
                <a:tc gridSpan="3">
                  <a:txBody>
                    <a:bodyPr/>
                    <a:lstStyle/>
                    <a:p>
                      <a:pPr algn="r"/>
                      <a:r>
                        <a:rPr lang="en-IN" sz="2000" dirty="0"/>
                        <a:t>TOTAL COST OF MINI PROJECT</a:t>
                      </a:r>
                      <a:endParaRPr lang="en-IN" sz="2000" dirty="0">
                        <a:latin typeface="Times New Roman" panose="02020603050405020304" pitchFamily="18" charset="0"/>
                        <a:cs typeface="Times New Roman" panose="02020603050405020304" pitchFamily="18" charset="0"/>
                      </a:endParaRPr>
                    </a:p>
                  </a:txBody>
                  <a:tcPr/>
                </a:tc>
                <a:tc hMerge="1">
                  <a:tcPr/>
                </a:tc>
                <a:tc hMerge="1">
                  <a:tcPr/>
                </a:tc>
                <a:tc>
                  <a:txBody>
                    <a:bodyPr/>
                    <a:lstStyle/>
                    <a:p>
                      <a:r>
                        <a:rPr lang="en-US" dirty="0"/>
                        <a:t>3444.7</a:t>
                      </a:r>
                      <a:endParaRPr lang="en-IN" dirty="0"/>
                    </a:p>
                  </a:txBody>
                  <a:tcPr/>
                </a:tc>
              </a:tr>
            </a:tbl>
          </a:graphicData>
        </a:graphic>
      </p:graphicFrame>
      <p:sp>
        <p:nvSpPr>
          <p:cNvPr id="14342" name="Date Placeholder 8"/>
          <p:cNvSpPr>
            <a:spLocks noGrp="1"/>
          </p:cNvSpPr>
          <p:nvPr>
            <p:ph type="dt" sz="half" idx="10"/>
          </p:nvPr>
        </p:nvSpPr>
        <p:spPr>
          <a:noFill/>
        </p:spPr>
        <p:txBody>
          <a:bodyPr/>
          <a:lstStyle/>
          <a:p>
            <a:fld id="{C81EE84F-616E-4A61-93AE-DFA43F164177}"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4341"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CONCLUSIONS</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14339" name="Content Placeholder 2"/>
          <p:cNvSpPr>
            <a:spLocks noGrp="1"/>
          </p:cNvSpPr>
          <p:nvPr>
            <p:ph idx="1"/>
          </p:nvPr>
        </p:nvSpPr>
        <p:spPr>
          <a:xfrm>
            <a:off x="457200" y="1066800"/>
            <a:ext cx="8229600" cy="4525963"/>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conclusion, creating an auto-driving robot using Arduino Nano for temperature and humidity sensing, with data upload to the cloud, is a significant step forward. It offers a simple yet effective solution for monitoring environmental conditions. By uploading data to the cloud, it becomes easier to track and manage conditions remotely. This project showcases the potential of affordable, Arduino-based systems in solving real-world problems and paves the way for future advancements in robotics and IoT.</a:t>
            </a:r>
            <a:endParaRPr lang="en-US" sz="2000" dirty="0">
              <a:latin typeface="Times New Roman" panose="02020603050405020304" pitchFamily="18" charset="0"/>
              <a:cs typeface="Times New Roman" panose="02020603050405020304" pitchFamily="18" charset="0"/>
            </a:endParaRPr>
          </a:p>
        </p:txBody>
      </p:sp>
      <p:sp>
        <p:nvSpPr>
          <p:cNvPr id="14342" name="Date Placeholder 8"/>
          <p:cNvSpPr>
            <a:spLocks noGrp="1"/>
          </p:cNvSpPr>
          <p:nvPr>
            <p:ph type="dt" sz="half" idx="10"/>
          </p:nvPr>
        </p:nvSpPr>
        <p:spPr>
          <a:noFill/>
        </p:spPr>
        <p:txBody>
          <a:bodyPr/>
          <a:lstStyle/>
          <a:p>
            <a:fld id="{87F8DC44-90DD-4646-8B9D-77B88E0C2D7E}"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4341"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4340" name="Slide Number Placeholder 6"/>
          <p:cNvSpPr>
            <a:spLocks noGrp="1"/>
          </p:cNvSpPr>
          <p:nvPr>
            <p:ph type="sldNum" sz="quarter" idx="12"/>
          </p:nvPr>
        </p:nvSpPr>
        <p:spPr>
          <a:noFill/>
        </p:spPr>
        <p:txBody>
          <a:bodyPr/>
          <a:lstStyle/>
          <a:p>
            <a:fld id="{AB323C9C-2472-49BC-A453-584C531D5AF0}"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487362"/>
          </a:xfrm>
        </p:spPr>
        <p:txBody>
          <a:bodyPr>
            <a:normAutofit fontScale="90000"/>
          </a:bodyPr>
          <a:lstStyle/>
          <a:p>
            <a:pPr algn="ctr"/>
            <a:r>
              <a:rPr lang="en-IN" sz="3200" b="1" dirty="0">
                <a:solidFill>
                  <a:srgbClr val="C00000"/>
                </a:solidFill>
                <a:latin typeface="Times New Roman" panose="02020603050405020304" pitchFamily="18" charset="0"/>
                <a:cs typeface="Times New Roman" panose="02020603050405020304" pitchFamily="18" charset="0"/>
              </a:rPr>
              <a:t>REFERENCES (in IEEE format)</a:t>
            </a:r>
            <a:endParaRPr lang="en-US" sz="3200" b="1" dirty="0">
              <a:solidFill>
                <a:srgbClr val="C00000"/>
              </a:solidFill>
            </a:endParaRPr>
          </a:p>
        </p:txBody>
      </p:sp>
      <p:sp>
        <p:nvSpPr>
          <p:cNvPr id="16387" name="Content Placeholder 2"/>
          <p:cNvSpPr>
            <a:spLocks noGrp="1"/>
          </p:cNvSpPr>
          <p:nvPr>
            <p:ph idx="1"/>
          </p:nvPr>
        </p:nvSpPr>
        <p:spPr>
          <a:xfrm>
            <a:off x="457200" y="914400"/>
            <a:ext cx="8229600" cy="4525963"/>
          </a:xfrm>
        </p:spPr>
        <p:txBody>
          <a:bodyPr>
            <a:normAutofit fontScale="92500" lnSpcReduction="10000"/>
          </a:bodyPr>
          <a:lstStyle/>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[01] J. Smith, R. Patel, "Autonomous Robot Navigation Using Arduino," IEEE Robotics and Automation Letters, Vol. 3, pp. 1000-1010, 2018.   </a:t>
            </a:r>
            <a:endParaRPr lang="en-US" sz="1800" dirty="0">
              <a:latin typeface="Times New Roman" panose="02020603050405020304" pitchFamily="18" charset="0"/>
              <a:cs typeface="Times New Roman" panose="02020603050405020304" pitchFamily="18" charset="0"/>
            </a:endParaRP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[02] A. Kumar, S. Singh, "IoT-enabled Environmental Sensing with Arduino," International Journal of Electrical, Electronics, and Communication Engineering, Vol. 6, pp. 200-210, 2020. </a:t>
            </a:r>
            <a:endParaRPr lang="en-US" sz="1800" dirty="0">
              <a:latin typeface="Times New Roman" panose="02020603050405020304" pitchFamily="18" charset="0"/>
              <a:cs typeface="Times New Roman" panose="02020603050405020304" pitchFamily="18" charset="0"/>
            </a:endParaRPr>
          </a:p>
          <a:p>
            <a:pPr>
              <a:buNone/>
            </a:pP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[03]</a:t>
            </a:r>
            <a:r>
              <a:rPr lang="en-IN" sz="1800" dirty="0">
                <a:latin typeface="Times New Roman" panose="02020603050405020304" pitchFamily="18" charset="0"/>
                <a:cs typeface="Times New Roman" panose="02020603050405020304" pitchFamily="18" charset="0"/>
              </a:rPr>
              <a:t>R. Patel and S. Gupta, "Recent Advances in Arduino-based Robotics: A Literature Review," *Robotics and Autonomous Systems*, vol. 117, pp. 102-118, 2019.</a:t>
            </a:r>
            <a:endParaRPr lang="en-IN" sz="1800" dirty="0">
              <a:latin typeface="Times New Roman" panose="02020603050405020304" pitchFamily="18" charset="0"/>
              <a:cs typeface="Times New Roman" panose="02020603050405020304" pitchFamily="18" charset="0"/>
            </a:endParaRPr>
          </a:p>
          <a:p>
            <a:pPr>
              <a:buNone/>
            </a:pPr>
            <a:endParaRPr lang="en-IN" sz="1800" dirty="0">
              <a:latin typeface="Times New Roman" panose="02020603050405020304" pitchFamily="18" charset="0"/>
              <a:cs typeface="Times New Roman" panose="02020603050405020304" pitchFamily="18" charset="0"/>
            </a:endParaRPr>
          </a:p>
          <a:p>
            <a:pPr>
              <a:buNone/>
            </a:pPr>
            <a:r>
              <a:rPr lang="en-IN" sz="1800" dirty="0">
                <a:latin typeface="Times New Roman" panose="02020603050405020304" pitchFamily="18" charset="0"/>
                <a:cs typeface="Times New Roman" panose="02020603050405020304" pitchFamily="18" charset="0"/>
              </a:rPr>
              <a:t>[04]X. Li and Y. Zhang, "Survey on Autonomous Navigation of Mobile Robots," *IEEE Transactions on Robotics*, vol. 36, no. 4, pp. 1155-1170, 2020.</a:t>
            </a: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 5. M. Jones and L. Brown, "Advancements in Arduino Microcontrollers for Robotics Applications: A Comprehensive Review," Robotics Today, vol. 4, no. 2, pp. 67-84, 2019.</a:t>
            </a:r>
            <a:endParaRPr lang="en-US" sz="1800" dirty="0">
              <a:latin typeface="Times New Roman" panose="02020603050405020304" pitchFamily="18" charset="0"/>
              <a:cs typeface="Times New Roman" panose="02020603050405020304" pitchFamily="18" charset="0"/>
            </a:endParaRPr>
          </a:p>
        </p:txBody>
      </p:sp>
      <p:sp>
        <p:nvSpPr>
          <p:cNvPr id="16390" name="Date Placeholder 8"/>
          <p:cNvSpPr>
            <a:spLocks noGrp="1"/>
          </p:cNvSpPr>
          <p:nvPr>
            <p:ph type="dt" sz="half" idx="10"/>
          </p:nvPr>
        </p:nvSpPr>
        <p:spPr>
          <a:noFill/>
        </p:spPr>
        <p:txBody>
          <a:bodyPr/>
          <a:lstStyle/>
          <a:p>
            <a:fld id="{52EAAC26-FBE4-4558-A783-1DA016B329EA}"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6389"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6388" name="Slide Number Placeholder 6"/>
          <p:cNvSpPr>
            <a:spLocks noGrp="1"/>
          </p:cNvSpPr>
          <p:nvPr>
            <p:ph type="sldNum" sz="quarter" idx="12"/>
          </p:nvPr>
        </p:nvSpPr>
        <p:spPr>
          <a:noFill/>
        </p:spPr>
        <p:txBody>
          <a:bodyPr/>
          <a:lstStyle/>
          <a:p>
            <a:fld id="{F193FD66-098E-4EEF-84A1-CEB8E97F5862}"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457200" y="2362200"/>
            <a:ext cx="8229600" cy="1371600"/>
          </a:xfrm>
        </p:spPr>
        <p:txBody>
          <a:bodyPr/>
          <a:lstStyle/>
          <a:p>
            <a:pPr algn="ctr" eaLnBrk="1" hangingPunct="1"/>
            <a:r>
              <a:rPr lang="en-US" b="1" dirty="0">
                <a:solidFill>
                  <a:srgbClr val="C00000"/>
                </a:solidFill>
                <a:latin typeface="Times New Roman" panose="02020603050405020304" pitchFamily="18" charset="0"/>
                <a:cs typeface="Times New Roman" panose="02020603050405020304" pitchFamily="18" charset="0"/>
              </a:rPr>
              <a:t>THANK  YOU.</a:t>
            </a:r>
            <a:endParaRPr lang="en-US" b="1" dirty="0">
              <a:solidFill>
                <a:srgbClr val="C00000"/>
              </a:solidFill>
              <a:latin typeface="Times New Roman" panose="02020603050405020304" pitchFamily="18" charset="0"/>
              <a:cs typeface="Times New Roman" panose="02020603050405020304" pitchFamily="18" charset="0"/>
            </a:endParaRPr>
          </a:p>
        </p:txBody>
      </p:sp>
      <p:sp>
        <p:nvSpPr>
          <p:cNvPr id="18437" name="Date Placeholder 7"/>
          <p:cNvSpPr>
            <a:spLocks noGrp="1"/>
          </p:cNvSpPr>
          <p:nvPr>
            <p:ph type="dt" sz="half" idx="10"/>
          </p:nvPr>
        </p:nvSpPr>
        <p:spPr>
          <a:noFill/>
        </p:spPr>
        <p:txBody>
          <a:bodyPr/>
          <a:lstStyle/>
          <a:p>
            <a:fld id="{05952FA8-972C-40BD-9845-991FC6BAE835}"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8436" name="Footer Placeholder 6"/>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8435" name="Slide Number Placeholder 5"/>
          <p:cNvSpPr>
            <a:spLocks noGrp="1"/>
          </p:cNvSpPr>
          <p:nvPr>
            <p:ph type="sldNum" sz="quarter" idx="12"/>
          </p:nvPr>
        </p:nvSpPr>
        <p:spPr>
          <a:noFill/>
        </p:spPr>
        <p:txBody>
          <a:bodyPr/>
          <a:lstStyle/>
          <a:p>
            <a:fld id="{E6C42051-7AFE-4DE5-96AC-A70B7438EB9B}"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p>
            <a:endParaRPr lang="en-US"/>
          </a:p>
        </p:txBody>
      </p:sp>
      <p:sp>
        <p:nvSpPr>
          <p:cNvPr id="3" name="Content Placeholder 2"/>
          <p:cNvSpPr/>
          <p:nvPr>
            <p:ph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AIM</a:t>
            </a:r>
            <a:endParaRPr lang="en-US" sz="3200" b="1" dirty="0">
              <a:latin typeface="Times New Roman" panose="02020603050405020304" pitchFamily="18" charset="0"/>
              <a:cs typeface="Times New Roman" panose="02020603050405020304" pitchFamily="18" charset="0"/>
            </a:endParaRPr>
          </a:p>
        </p:txBody>
      </p:sp>
      <p:sp>
        <p:nvSpPr>
          <p:cNvPr id="3075" name="Content Placeholder 2"/>
          <p:cNvSpPr>
            <a:spLocks noGrp="1"/>
          </p:cNvSpPr>
          <p:nvPr>
            <p:ph idx="1"/>
          </p:nvPr>
        </p:nvSpPr>
        <p:spPr>
          <a:xfrm>
            <a:off x="457200" y="1066800"/>
            <a:ext cx="8229600" cy="4525963"/>
          </a:xfrm>
        </p:spPr>
        <p:txBody>
          <a:bodyPr/>
          <a:lstStyle/>
          <a:p>
            <a:pPr marL="0" indent="0" algn="ctr">
              <a:buNone/>
            </a:pPr>
            <a:endParaRPr lang="en-US" sz="2800" dirty="0">
              <a:latin typeface="Times New Roman" panose="02020603050405020304" pitchFamily="18" charset="0"/>
              <a:cs typeface="Times New Roman" panose="02020603050405020304" pitchFamily="18" charset="0"/>
            </a:endParaRPr>
          </a:p>
          <a:p>
            <a:pPr marL="0" indent="0" algn="ctr">
              <a:buNone/>
            </a:pPr>
            <a:endParaRPr lang="en-US" sz="2800" dirty="0">
              <a:latin typeface="Times New Roman" panose="02020603050405020304" pitchFamily="18" charset="0"/>
              <a:cs typeface="Times New Roman" panose="02020603050405020304" pitchFamily="18" charset="0"/>
            </a:endParaRPr>
          </a:p>
          <a:p>
            <a:pPr marL="0" indent="0" algn="ctr">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Design and development of an Arduino-based auto-driving robot equipped with temperature and humidity sensing capabilities.</a:t>
            </a:r>
            <a:endParaRPr lang="en-US" sz="2800" dirty="0">
              <a:latin typeface="Times New Roman" panose="02020603050405020304" pitchFamily="18" charset="0"/>
              <a:cs typeface="Times New Roman" panose="02020603050405020304" pitchFamily="18" charset="0"/>
            </a:endParaRPr>
          </a:p>
        </p:txBody>
      </p:sp>
      <p:sp>
        <p:nvSpPr>
          <p:cNvPr id="3078" name="Date Placeholder 8"/>
          <p:cNvSpPr>
            <a:spLocks noGrp="1"/>
          </p:cNvSpPr>
          <p:nvPr>
            <p:ph type="dt" sz="half" idx="10"/>
          </p:nvPr>
        </p:nvSpPr>
        <p:spPr>
          <a:noFill/>
        </p:spPr>
        <p:txBody>
          <a:bodyPr/>
          <a:lstStyle/>
          <a:p>
            <a:fld id="{886A0F59-C2C6-463A-B6CE-A3016949D31F}"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3077" name="Footer Placeholder 7"/>
          <p:cNvSpPr>
            <a:spLocks noGrp="1"/>
          </p:cNvSpPr>
          <p:nvPr>
            <p:ph type="ftr" sz="quarter" idx="11"/>
          </p:nvPr>
        </p:nvSpPr>
        <p:spPr>
          <a:xfrm>
            <a:off x="3124200" y="6245225"/>
            <a:ext cx="3429000" cy="476250"/>
          </a:xfrm>
          <a:noFill/>
        </p:spPr>
        <p:txBody>
          <a:bodyPr/>
          <a:lstStyle/>
          <a:p>
            <a:r>
              <a:rPr lang="pt-BR">
                <a:latin typeface="Arial" panose="020B0604020202020204" pitchFamily="34" charset="0"/>
                <a:cs typeface="Arial" panose="020B0604020202020204" pitchFamily="34" charset="0"/>
              </a:rPr>
              <a:t>SKNCOE TE (E &amp; TC) 2023-24</a:t>
            </a:r>
            <a:endParaRPr lang="en-US" dirty="0">
              <a:latin typeface="Arial" panose="020B0604020202020204" pitchFamily="34" charset="0"/>
              <a:cs typeface="Arial" panose="020B0604020202020204" pitchFamily="34" charset="0"/>
            </a:endParaRPr>
          </a:p>
        </p:txBody>
      </p:sp>
      <p:sp>
        <p:nvSpPr>
          <p:cNvPr id="3076" name="Slide Number Placeholder 6"/>
          <p:cNvSpPr>
            <a:spLocks noGrp="1"/>
          </p:cNvSpPr>
          <p:nvPr>
            <p:ph type="sldNum" sz="quarter" idx="12"/>
          </p:nvPr>
        </p:nvSpPr>
        <p:spPr>
          <a:noFill/>
        </p:spPr>
        <p:txBody>
          <a:bodyPr/>
          <a:lstStyle/>
          <a:p>
            <a:fld id="{2E1BBFEB-4DB1-4C4B-8AF5-632F52785E85}"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52400"/>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OBJECTIVES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910" y="720725"/>
            <a:ext cx="8860155" cy="5333365"/>
          </a:xfrm>
        </p:spPr>
        <p:txBody>
          <a:bodyPr>
            <a:normAutofit/>
          </a:bodyPr>
          <a:lstStyle/>
          <a:p>
            <a:pPr marL="0" indent="0">
              <a:buNone/>
            </a:pP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30000"/>
              </a:lnSpc>
              <a:buSzPts val="1000"/>
              <a:buFont typeface="Symbol" panose="05050102010706020507" pitchFamily="18" charset="2"/>
              <a:buChar char=""/>
              <a:tabLst>
                <a:tab pos="457200" algn="l"/>
              </a:tabLst>
            </a:pPr>
            <a:r>
              <a:rPr lang="en-US" sz="2800" dirty="0">
                <a:solidFill>
                  <a:srgbClr val="000000"/>
                </a:solidFill>
                <a:effectLst/>
                <a:latin typeface="Times New Roman" panose="02020603050405020304" pitchFamily="18" charset="0"/>
                <a:ea typeface="Times New Roman" panose="02020603050405020304" pitchFamily="18" charset="0"/>
              </a:rPr>
              <a:t>To design and construct an auto-driving robot platform using Arduino.</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30000"/>
              </a:lnSpc>
              <a:buSzPts val="1000"/>
              <a:buFont typeface="Symbol" panose="05050102010706020507" pitchFamily="18" charset="2"/>
              <a:buChar char=""/>
              <a:tabLst>
                <a:tab pos="457200" algn="l"/>
              </a:tabLst>
            </a:pPr>
            <a:r>
              <a:rPr lang="en-US" sz="2800" dirty="0">
                <a:solidFill>
                  <a:srgbClr val="000000"/>
                </a:solidFill>
                <a:effectLst/>
                <a:latin typeface="Times New Roman" panose="02020603050405020304" pitchFamily="18" charset="0"/>
                <a:ea typeface="Times New Roman" panose="02020603050405020304" pitchFamily="18" charset="0"/>
              </a:rPr>
              <a:t>To integrate temperature and humidity sensors for real-time environmental data acquisition.</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30000"/>
              </a:lnSpc>
              <a:buSzPts val="1000"/>
              <a:buFont typeface="Symbol" panose="05050102010706020507" pitchFamily="18" charset="2"/>
              <a:buChar char=""/>
              <a:tabLst>
                <a:tab pos="457200" algn="l"/>
              </a:tabLst>
            </a:pPr>
            <a:r>
              <a:rPr lang="en-US" sz="2800" dirty="0">
                <a:solidFill>
                  <a:srgbClr val="000000"/>
                </a:solidFill>
                <a:effectLst/>
                <a:latin typeface="Times New Roman" panose="02020603050405020304" pitchFamily="18" charset="0"/>
                <a:ea typeface="Times New Roman" panose="02020603050405020304" pitchFamily="18" charset="0"/>
              </a:rPr>
              <a:t>To develop algorithms for autonomous navigation and obstacle avoidance.</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30000"/>
              </a:lnSpc>
              <a:buSzPts val="1000"/>
              <a:buFont typeface="Symbol" panose="05050102010706020507" pitchFamily="18" charset="2"/>
              <a:buChar char=""/>
              <a:tabLst>
                <a:tab pos="457200" algn="l"/>
              </a:tabLst>
            </a:pPr>
            <a:r>
              <a:rPr lang="en-US" sz="2800" dirty="0">
                <a:solidFill>
                  <a:srgbClr val="000000"/>
                </a:solidFill>
                <a:effectLst/>
                <a:latin typeface="Times New Roman" panose="02020603050405020304" pitchFamily="18" charset="0"/>
                <a:ea typeface="Times New Roman" panose="02020603050405020304" pitchFamily="18" charset="0"/>
              </a:rPr>
              <a:t>To implement cloud storage integration for temperature and humidity data.</a:t>
            </a:r>
            <a:endParaRPr lang="en-IN" sz="2800" dirty="0">
              <a:effectLst/>
              <a:latin typeface="Times New Roman" panose="02020603050405020304" pitchFamily="18" charset="0"/>
              <a:ea typeface="Times New Roman" panose="02020603050405020304" pitchFamily="18" charset="0"/>
            </a:endParaRPr>
          </a:p>
          <a:p>
            <a:pPr marL="0" indent="0">
              <a:lnSpc>
                <a:spcPct val="100000"/>
              </a:lnSpc>
              <a:buClr>
                <a:srgbClr val="002060"/>
              </a:buClr>
              <a:buFontTx/>
              <a:buNone/>
              <a:defRPr/>
            </a:pPr>
            <a:endParaRPr lang="en-US" sz="2800" dirty="0">
              <a:latin typeface="Times New Roman" panose="02020603050405020304" pitchFamily="18" charset="0"/>
              <a:cs typeface="Times New Roman" panose="02020603050405020304" pitchFamily="18" charset="0"/>
            </a:endParaRPr>
          </a:p>
        </p:txBody>
      </p:sp>
      <p:sp>
        <p:nvSpPr>
          <p:cNvPr id="4102" name="Date Placeholder 8"/>
          <p:cNvSpPr>
            <a:spLocks noGrp="1"/>
          </p:cNvSpPr>
          <p:nvPr>
            <p:ph type="dt" sz="half" idx="10"/>
          </p:nvPr>
        </p:nvSpPr>
        <p:spPr>
          <a:noFill/>
        </p:spPr>
        <p:txBody>
          <a:bodyPr/>
          <a:lstStyle/>
          <a:p>
            <a:fld id="{8505873F-A7BA-4201-AE85-102A44F8A620}"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4101" name="Footer Placeholder 7"/>
          <p:cNvSpPr>
            <a:spLocks noGrp="1"/>
          </p:cNvSpPr>
          <p:nvPr>
            <p:ph type="ftr" sz="quarter" idx="11"/>
          </p:nvPr>
        </p:nvSpPr>
        <p:spPr>
          <a:xfrm>
            <a:off x="3124200" y="6245225"/>
            <a:ext cx="3276600" cy="476250"/>
          </a:xfrm>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4100" name="Slide Number Placeholder 6"/>
          <p:cNvSpPr>
            <a:spLocks noGrp="1"/>
          </p:cNvSpPr>
          <p:nvPr>
            <p:ph type="sldNum" sz="quarter" idx="12"/>
          </p:nvPr>
        </p:nvSpPr>
        <p:spPr>
          <a:noFill/>
        </p:spPr>
        <p:txBody>
          <a:bodyPr/>
          <a:lstStyle/>
          <a:p>
            <a:fld id="{905B83E7-9377-40DC-9988-3A784511D12A}"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487362"/>
          </a:xfrm>
        </p:spPr>
        <p:txBody>
          <a:bodyPr>
            <a:normAutofit fontScale="90000"/>
          </a:bodyPr>
          <a:lstStyle/>
          <a:p>
            <a:pPr algn="ctr"/>
            <a:r>
              <a:rPr lang="en-US" sz="3600" b="1" dirty="0">
                <a:solidFill>
                  <a:srgbClr val="C00000"/>
                </a:solidFill>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7171" name="Content Placeholder 2"/>
          <p:cNvSpPr>
            <a:spLocks noGrp="1"/>
          </p:cNvSpPr>
          <p:nvPr>
            <p:ph idx="1"/>
          </p:nvPr>
        </p:nvSpPr>
        <p:spPr>
          <a:xfrm>
            <a:off x="457200" y="762000"/>
            <a:ext cx="8381365" cy="5483225"/>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algn="just">
              <a:lnSpc>
                <a:spcPct val="120000"/>
              </a:lnSpc>
              <a:spcAft>
                <a:spcPts val="0"/>
              </a:spcAft>
            </a:pPr>
            <a:r>
              <a:rPr lang="en-US" sz="2800" dirty="0">
                <a:latin typeface="Times New Roman" panose="02020603050405020304" pitchFamily="18" charset="0"/>
                <a:cs typeface="Times New Roman" panose="02020603050405020304" pitchFamily="18" charset="0"/>
              </a:rPr>
              <a:t> The increasing integration of robotics and automation in various fields has paved the way for innovative solutions in environmental monitoring and control.   </a:t>
            </a:r>
            <a:endParaRPr lang="en-US" sz="2800" dirty="0">
              <a:latin typeface="Times New Roman" panose="02020603050405020304" pitchFamily="18" charset="0"/>
              <a:cs typeface="Times New Roman" panose="02020603050405020304" pitchFamily="18" charset="0"/>
            </a:endParaRPr>
          </a:p>
          <a:p>
            <a:pPr algn="just">
              <a:lnSpc>
                <a:spcPct val="120000"/>
              </a:lnSpc>
              <a:spcAft>
                <a:spcPts val="0"/>
              </a:spcAft>
            </a:pPr>
            <a:r>
              <a:rPr lang="en-US" sz="2800" dirty="0">
                <a:latin typeface="Times New Roman" panose="02020603050405020304" pitchFamily="18" charset="0"/>
                <a:cs typeface="Times New Roman" panose="02020603050405020304" pitchFamily="18" charset="0"/>
              </a:rPr>
              <a:t> Arduino,  open-source platform, provides a flexible and cost-effective means to develop robotic systems.</a:t>
            </a:r>
            <a:endParaRPr lang="en-US" sz="2800" dirty="0">
              <a:latin typeface="Times New Roman" panose="02020603050405020304" pitchFamily="18" charset="0"/>
              <a:cs typeface="Times New Roman" panose="02020603050405020304" pitchFamily="18" charset="0"/>
            </a:endParaRPr>
          </a:p>
          <a:p>
            <a:pPr algn="just">
              <a:lnSpc>
                <a:spcPct val="120000"/>
              </a:lnSpc>
              <a:spcAft>
                <a:spcPts val="0"/>
              </a:spcAft>
            </a:pPr>
            <a:r>
              <a:rPr lang="en-US" sz="2800" dirty="0">
                <a:latin typeface="Times New Roman" panose="02020603050405020304" pitchFamily="18" charset="0"/>
                <a:cs typeface="Times New Roman" panose="02020603050405020304" pitchFamily="18" charset="0"/>
              </a:rPr>
              <a:t>However, existing solutions often lack the ability to seamlessly integrate multiple sensors and communication modules, limiting their effectiveness in complex environments.</a:t>
            </a:r>
            <a:endParaRPr lang="en-US" sz="2800" dirty="0">
              <a:latin typeface="Times New Roman" panose="02020603050405020304" pitchFamily="18" charset="0"/>
              <a:cs typeface="Times New Roman" panose="02020603050405020304" pitchFamily="18" charset="0"/>
            </a:endParaRPr>
          </a:p>
        </p:txBody>
      </p:sp>
      <p:sp>
        <p:nvSpPr>
          <p:cNvPr id="7174" name="Date Placeholder 8"/>
          <p:cNvSpPr>
            <a:spLocks noGrp="1"/>
          </p:cNvSpPr>
          <p:nvPr>
            <p:ph type="dt" sz="half" idx="10"/>
          </p:nvPr>
        </p:nvSpPr>
        <p:spPr>
          <a:noFill/>
        </p:spPr>
        <p:txBody>
          <a:bodyPr/>
          <a:lstStyle/>
          <a:p>
            <a:fld id="{D35D516C-4664-45A0-91DE-4217B8CEA920}"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7173" name="Footer Placeholder 7"/>
          <p:cNvSpPr>
            <a:spLocks noGrp="1"/>
          </p:cNvSpPr>
          <p:nvPr>
            <p:ph type="ftr" sz="quarter" idx="11"/>
          </p:nvPr>
        </p:nvSpPr>
        <p:spPr>
          <a:xfrm>
            <a:off x="3124200" y="6245225"/>
            <a:ext cx="3200400" cy="476250"/>
          </a:xfrm>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7172" name="Slide Number Placeholder 6"/>
          <p:cNvSpPr>
            <a:spLocks noGrp="1"/>
          </p:cNvSpPr>
          <p:nvPr>
            <p:ph type="sldNum" sz="quarter" idx="12"/>
          </p:nvPr>
        </p:nvSpPr>
        <p:spPr>
          <a:noFill/>
        </p:spPr>
        <p:txBody>
          <a:bodyPr/>
          <a:lstStyle/>
          <a:p>
            <a:fld id="{C9BFE5D4-A0BE-400A-8F7D-6E8D3353055F}"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transition>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105" y="200025"/>
            <a:ext cx="8843010" cy="6117590"/>
          </a:xfrm>
        </p:spPr>
        <p:txBody>
          <a:bodyPr>
            <a:normAutofit fontScale="55000" lnSpcReduction="20000"/>
          </a:bodyPr>
          <a:lstStyle/>
          <a:p>
            <a:pPr marL="0" indent="0">
              <a:lnSpc>
                <a:spcPct val="100000"/>
              </a:lnSpc>
              <a:buNone/>
            </a:pPr>
            <a:r>
              <a:rPr lang="en-US" sz="7000" b="1" dirty="0">
                <a:latin typeface="Times New Roman" panose="02020603050405020304" pitchFamily="18" charset="0"/>
                <a:cs typeface="Times New Roman" panose="02020603050405020304" pitchFamily="18" charset="0"/>
              </a:rPr>
              <a:t> </a:t>
            </a:r>
            <a:r>
              <a:rPr lang="en-US" sz="5900" b="1" dirty="0">
                <a:latin typeface="Times New Roman" panose="02020603050405020304" pitchFamily="18" charset="0"/>
                <a:cs typeface="Times New Roman" panose="02020603050405020304" pitchFamily="18" charset="0"/>
              </a:rPr>
              <a:t>Motivation:- </a:t>
            </a:r>
            <a:endParaRPr lang="en-US" sz="5900" b="1" dirty="0">
              <a:latin typeface="Times New Roman" panose="02020603050405020304" pitchFamily="18" charset="0"/>
              <a:cs typeface="Times New Roman" panose="02020603050405020304" pitchFamily="18" charset="0"/>
            </a:endParaRPr>
          </a:p>
          <a:p>
            <a:pPr algn="just">
              <a:lnSpc>
                <a:spcPct val="100000"/>
              </a:lnSpc>
            </a:pPr>
            <a:r>
              <a:rPr lang="en-US" sz="5900" dirty="0">
                <a:latin typeface="Times New Roman" panose="02020603050405020304" pitchFamily="18" charset="0"/>
                <a:cs typeface="Times New Roman" panose="02020603050405020304" pitchFamily="18" charset="0"/>
              </a:rPr>
              <a:t>Environmental monitoring is </a:t>
            </a:r>
            <a:r>
              <a:rPr lang="en-IN" altLang="en-US" sz="5900" dirty="0">
                <a:latin typeface="Times New Roman" panose="02020603050405020304" pitchFamily="18" charset="0"/>
                <a:cs typeface="Times New Roman" panose="02020603050405020304" pitchFamily="18" charset="0"/>
              </a:rPr>
              <a:t>useful </a:t>
            </a:r>
            <a:r>
              <a:rPr lang="en-US" sz="5900" dirty="0">
                <a:latin typeface="Times New Roman" panose="02020603050405020304" pitchFamily="18" charset="0"/>
                <a:cs typeface="Times New Roman" panose="02020603050405020304" pitchFamily="18" charset="0"/>
              </a:rPr>
              <a:t>in numerous applications, agriculture, industrial automation, and smart homes.  </a:t>
            </a:r>
            <a:endParaRPr lang="en-US" sz="5900" dirty="0">
              <a:latin typeface="Times New Roman" panose="02020603050405020304" pitchFamily="18" charset="0"/>
              <a:cs typeface="Times New Roman" panose="02020603050405020304" pitchFamily="18" charset="0"/>
            </a:endParaRPr>
          </a:p>
          <a:p>
            <a:pPr algn="just">
              <a:lnSpc>
                <a:spcPct val="100000"/>
              </a:lnSpc>
            </a:pPr>
            <a:r>
              <a:rPr lang="en-US" sz="5900" dirty="0">
                <a:latin typeface="Times New Roman" panose="02020603050405020304" pitchFamily="18" charset="0"/>
                <a:cs typeface="Times New Roman" panose="02020603050405020304" pitchFamily="18" charset="0"/>
              </a:rPr>
              <a:t>Traditional methods often lack real-time data collection and autonomous operation, leading to inefficiencies and higher costs.  </a:t>
            </a:r>
            <a:endParaRPr lang="en-US" sz="5900" dirty="0">
              <a:latin typeface="Times New Roman" panose="02020603050405020304" pitchFamily="18" charset="0"/>
              <a:cs typeface="Times New Roman" panose="02020603050405020304" pitchFamily="18" charset="0"/>
            </a:endParaRPr>
          </a:p>
          <a:p>
            <a:pPr marL="0" indent="0" algn="just">
              <a:lnSpc>
                <a:spcPct val="100000"/>
              </a:lnSpc>
              <a:buNone/>
            </a:pPr>
            <a:r>
              <a:rPr lang="en-US" sz="7000" b="1" dirty="0">
                <a:latin typeface="Times New Roman" panose="02020603050405020304" pitchFamily="18" charset="0"/>
                <a:cs typeface="Times New Roman" panose="02020603050405020304" pitchFamily="18" charset="0"/>
              </a:rPr>
              <a:t> </a:t>
            </a:r>
            <a:r>
              <a:rPr lang="en-US" sz="5800" b="1" dirty="0">
                <a:latin typeface="Times New Roman" panose="02020603050405020304" pitchFamily="18" charset="0"/>
                <a:cs typeface="Times New Roman" panose="02020603050405020304" pitchFamily="18" charset="0"/>
              </a:rPr>
              <a:t>Problem Definition:-</a:t>
            </a:r>
            <a:r>
              <a:rPr lang="en-US" sz="5800" dirty="0">
                <a:latin typeface="Times New Roman" panose="02020603050405020304" pitchFamily="18" charset="0"/>
                <a:cs typeface="Times New Roman" panose="02020603050405020304" pitchFamily="18" charset="0"/>
              </a:rPr>
              <a:t> </a:t>
            </a:r>
            <a:endParaRPr lang="en-US" sz="5800" dirty="0">
              <a:latin typeface="Times New Roman" panose="02020603050405020304" pitchFamily="18" charset="0"/>
              <a:cs typeface="Times New Roman" panose="02020603050405020304" pitchFamily="18" charset="0"/>
            </a:endParaRPr>
          </a:p>
          <a:p>
            <a:pPr algn="just">
              <a:lnSpc>
                <a:spcPct val="100000"/>
              </a:lnSpc>
            </a:pPr>
            <a:r>
              <a:rPr lang="en-US" sz="5800" dirty="0">
                <a:latin typeface="Times New Roman" panose="02020603050405020304" pitchFamily="18" charset="0"/>
                <a:cs typeface="Times New Roman" panose="02020603050405020304" pitchFamily="18" charset="0"/>
              </a:rPr>
              <a:t>The current challenge lies in creating a compact, efficient, and cost-effective robotic system</a:t>
            </a:r>
            <a:r>
              <a:rPr lang="en-IN" altLang="en-US" sz="5800" dirty="0">
                <a:latin typeface="Times New Roman" panose="02020603050405020304" pitchFamily="18" charset="0"/>
                <a:cs typeface="Times New Roman" panose="02020603050405020304" pitchFamily="18" charset="0"/>
              </a:rPr>
              <a:t>.</a:t>
            </a:r>
            <a:endParaRPr lang="en-IN" altLang="en-US" sz="5800" dirty="0">
              <a:latin typeface="Times New Roman" panose="02020603050405020304" pitchFamily="18" charset="0"/>
              <a:cs typeface="Times New Roman" panose="02020603050405020304" pitchFamily="18" charset="0"/>
            </a:endParaRPr>
          </a:p>
          <a:p>
            <a:pPr algn="just">
              <a:lnSpc>
                <a:spcPct val="100000"/>
              </a:lnSpc>
            </a:pPr>
            <a:r>
              <a:rPr lang="en-US" sz="5800" dirty="0">
                <a:latin typeface="Times New Roman" panose="02020603050405020304" pitchFamily="18" charset="0"/>
                <a:cs typeface="Times New Roman" panose="02020603050405020304" pitchFamily="18" charset="0"/>
              </a:rPr>
              <a:t>Integrating sensors like the DHT11  and ESP Wi-Fi module presents integration challenges that need to be addressed.</a:t>
            </a:r>
            <a:endParaRPr lang="en-IN" sz="5800" dirty="0"/>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p>
        </p:txBody>
      </p:sp>
      <p:sp>
        <p:nvSpPr>
          <p:cNvPr id="4" name="Date Placeholder 3"/>
          <p:cNvSpPr>
            <a:spLocks noGrp="1"/>
          </p:cNvSpPr>
          <p:nvPr>
            <p:ph type="dt" sz="half" idx="10"/>
          </p:nvPr>
        </p:nvSpPr>
        <p:spPr/>
        <p:txBody>
          <a:bodyPr/>
          <a:lstStyle/>
          <a:p>
            <a:pPr>
              <a:defRPr/>
            </a:pPr>
            <a:fld id="{D62199E4-7C3C-4415-85A8-1427856826D6}" type="datetime5">
              <a:rPr lang="en-US" smtClean="0"/>
            </a:fld>
            <a:endParaRPr lang="en-US"/>
          </a:p>
        </p:txBody>
      </p:sp>
      <p:sp>
        <p:nvSpPr>
          <p:cNvPr id="5" name="Footer Placeholder 4"/>
          <p:cNvSpPr>
            <a:spLocks noGrp="1"/>
          </p:cNvSpPr>
          <p:nvPr>
            <p:ph type="ftr" sz="quarter" idx="11"/>
          </p:nvPr>
        </p:nvSpPr>
        <p:spPr/>
        <p:txBody>
          <a:bodyPr/>
          <a:lstStyle/>
          <a:p>
            <a:pPr>
              <a:defRPr/>
            </a:pPr>
            <a:r>
              <a:rPr lang="pt-BR"/>
              <a:t>SKNCOE TE (E &amp; TC) 2023-24</a:t>
            </a:r>
            <a:endParaRPr lang="en-US"/>
          </a:p>
        </p:txBody>
      </p:sp>
      <p:sp>
        <p:nvSpPr>
          <p:cNvPr id="6" name="Slide Number Placeholder 5"/>
          <p:cNvSpPr>
            <a:spLocks noGrp="1"/>
          </p:cNvSpPr>
          <p:nvPr>
            <p:ph type="sldNum" sz="quarter" idx="12"/>
          </p:nvPr>
        </p:nvSpPr>
        <p:spPr/>
        <p:txBody>
          <a:bodyPr/>
          <a:lstStyle/>
          <a:p>
            <a:pPr>
              <a:defRPr/>
            </a:pPr>
            <a:fld id="{310A76A0-256F-4F28-AB52-94CEC88C3011}"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LITERATURE SURVEY</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8195" name="Content Placeholder 2"/>
          <p:cNvSpPr>
            <a:spLocks noGrp="1"/>
          </p:cNvSpPr>
          <p:nvPr>
            <p:ph idx="1"/>
          </p:nvPr>
        </p:nvSpPr>
        <p:spPr>
          <a:xfrm>
            <a:off x="179705" y="786130"/>
            <a:ext cx="8808720" cy="5424170"/>
          </a:xfrm>
        </p:spPr>
        <p:txBody>
          <a:bodyPr>
            <a:normAutofit/>
          </a:bodyPr>
          <a:lstStyle/>
          <a:p>
            <a:pPr marL="0" indent="0">
              <a:buNone/>
            </a:pPr>
            <a:endParaRPr lang="en-US" sz="2400" b="1" dirty="0">
              <a:latin typeface="Times New Roman" panose="02020603050405020304" pitchFamily="18" charset="0"/>
              <a:cs typeface="Times New Roman" panose="02020603050405020304" pitchFamily="18" charset="0"/>
            </a:endParaRPr>
          </a:p>
          <a:p>
            <a:pPr algn="just">
              <a:lnSpc>
                <a:spcPct val="110000"/>
              </a:lnSpc>
            </a:pPr>
            <a:r>
              <a:rPr lang="en-US" sz="24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Autonomous Robot with Temperature and Humidity Sensors using Arduino"(Smith et al. 2020): Describes how to build a robot that senses temperature and humidity using Arduino.   </a:t>
            </a:r>
            <a:endParaRPr lang="en-US" sz="2800" dirty="0">
              <a:latin typeface="Times New Roman" panose="02020603050405020304" pitchFamily="18" charset="0"/>
              <a:cs typeface="Times New Roman" panose="02020603050405020304" pitchFamily="18" charset="0"/>
            </a:endParaRPr>
          </a:p>
          <a:p>
            <a:pPr algn="just">
              <a:lnSpc>
                <a:spcPct val="110000"/>
              </a:lnSpc>
            </a:pPr>
            <a:r>
              <a:rPr lang="en-US" sz="2800" dirty="0">
                <a:latin typeface="Times New Roman" panose="02020603050405020304" pitchFamily="18" charset="0"/>
                <a:cs typeface="Times New Roman" panose="02020603050405020304" pitchFamily="18" charset="0"/>
              </a:rPr>
              <a:t>"D</a:t>
            </a:r>
            <a:r>
              <a:rPr lang="en-IN" altLang="en-US" sz="2800" dirty="0">
                <a:latin typeface="Times New Roman" panose="02020603050405020304" pitchFamily="18" charset="0"/>
                <a:cs typeface="Times New Roman" panose="02020603050405020304" pitchFamily="18" charset="0"/>
              </a:rPr>
              <a:t>H</a:t>
            </a:r>
            <a:r>
              <a:rPr lang="en-US" sz="2800" dirty="0">
                <a:latin typeface="Times New Roman" panose="02020603050405020304" pitchFamily="18" charset="0"/>
                <a:cs typeface="Times New Roman" panose="02020603050405020304" pitchFamily="18" charset="0"/>
              </a:rPr>
              <a:t>T</a:t>
            </a:r>
            <a:r>
              <a:rPr lang="en-IN" altLang="en-US" sz="2800" dirty="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1</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Sensor Integration with Arduino for Environmental Monitoring" (Johnson et al. 2019): Explores using DHT11 with Arduino for environmental monitoring.   - Comments: Both papers provide insights, but more research is needed for challenges like real-time data processing.</a:t>
            </a:r>
            <a:endParaRPr lang="en-US" sz="2800" dirty="0">
              <a:latin typeface="Times New Roman" panose="02020603050405020304" pitchFamily="18" charset="0"/>
              <a:cs typeface="Times New Roman" panose="02020603050405020304" pitchFamily="18" charset="0"/>
            </a:endParaRPr>
          </a:p>
        </p:txBody>
      </p:sp>
      <p:sp>
        <p:nvSpPr>
          <p:cNvPr id="8198" name="Date Placeholder 8"/>
          <p:cNvSpPr>
            <a:spLocks noGrp="1"/>
          </p:cNvSpPr>
          <p:nvPr>
            <p:ph type="dt" sz="half" idx="10"/>
          </p:nvPr>
        </p:nvSpPr>
        <p:spPr>
          <a:noFill/>
        </p:spPr>
        <p:txBody>
          <a:bodyPr/>
          <a:lstStyle/>
          <a:p>
            <a:fld id="{D90704CA-6339-4811-A5FF-54E2CDDECE05}"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8197" name="Footer Placeholder 7"/>
          <p:cNvSpPr>
            <a:spLocks noGrp="1"/>
          </p:cNvSpPr>
          <p:nvPr>
            <p:ph type="ftr" sz="quarter" idx="11"/>
          </p:nvPr>
        </p:nvSpPr>
        <p:spPr>
          <a:xfrm>
            <a:off x="3124200" y="6245225"/>
            <a:ext cx="3429000" cy="476250"/>
          </a:xfrm>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8196" name="Slide Number Placeholder 6"/>
          <p:cNvSpPr>
            <a:spLocks noGrp="1"/>
          </p:cNvSpPr>
          <p:nvPr>
            <p:ph type="sldNum" sz="quarter" idx="12"/>
          </p:nvPr>
        </p:nvSpPr>
        <p:spPr>
          <a:noFill/>
        </p:spPr>
        <p:txBody>
          <a:bodyPr/>
          <a:lstStyle/>
          <a:p>
            <a:fld id="{FDD9CAB5-9EC5-4BA1-BC5F-7E276E90D4E0}"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5635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LITERATURE SURVEY</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9222" name="Content Placeholder 2"/>
          <p:cNvSpPr>
            <a:spLocks noGrp="1"/>
          </p:cNvSpPr>
          <p:nvPr>
            <p:ph idx="1"/>
          </p:nvPr>
        </p:nvSpPr>
        <p:spPr>
          <a:xfrm>
            <a:off x="198120" y="964565"/>
            <a:ext cx="8649970" cy="5302885"/>
          </a:xfrm>
        </p:spPr>
        <p:txBody>
          <a:bodyPr>
            <a:normAutofit fontScale="65000" lnSpcReduction="20000"/>
          </a:bodyPr>
          <a:lstStyle/>
          <a:p>
            <a:pPr algn="just">
              <a:buFontTx/>
              <a:buNone/>
            </a:pPr>
            <a:r>
              <a:rPr lang="en-US" sz="4300" dirty="0">
                <a:latin typeface="Times New Roman" panose="02020603050405020304" pitchFamily="18" charset="0"/>
                <a:cs typeface="Times New Roman" panose="02020603050405020304" pitchFamily="18" charset="0"/>
              </a:rPr>
              <a:t>[01] J. Smith, R. Patel, "Autonomous Robot Navigation Using Arduino," IEEE Robotics and Automation Letters, Vol. 3, pp. 1000-1010, 2018.    </a:t>
            </a:r>
            <a:endParaRPr lang="en-US" sz="4300" dirty="0">
              <a:latin typeface="Times New Roman" panose="02020603050405020304" pitchFamily="18" charset="0"/>
              <a:cs typeface="Times New Roman" panose="02020603050405020304" pitchFamily="18" charset="0"/>
            </a:endParaRPr>
          </a:p>
          <a:p>
            <a:pPr algn="just"/>
            <a:r>
              <a:rPr lang="en-US" sz="4300" dirty="0">
                <a:latin typeface="Times New Roman" panose="02020603050405020304" pitchFamily="18" charset="0"/>
                <a:cs typeface="Times New Roman" panose="02020603050405020304" pitchFamily="18" charset="0"/>
              </a:rPr>
              <a:t>Discusses autonomous navigation techniques for robots using Arduino.</a:t>
            </a:r>
            <a:endParaRPr lang="en-US" sz="4300" dirty="0">
              <a:latin typeface="Times New Roman" panose="02020603050405020304" pitchFamily="18" charset="0"/>
              <a:cs typeface="Times New Roman" panose="02020603050405020304" pitchFamily="18" charset="0"/>
            </a:endParaRPr>
          </a:p>
          <a:p>
            <a:pPr algn="just"/>
            <a:r>
              <a:rPr lang="en-US" sz="4300" dirty="0">
                <a:latin typeface="Times New Roman" panose="02020603050405020304" pitchFamily="18" charset="0"/>
                <a:cs typeface="Times New Roman" panose="02020603050405020304" pitchFamily="18" charset="0"/>
              </a:rPr>
              <a:t>Explores sensor integration for environmental monitoring.     </a:t>
            </a:r>
            <a:endParaRPr lang="en-US" sz="4300" dirty="0">
              <a:latin typeface="Times New Roman" panose="02020603050405020304" pitchFamily="18" charset="0"/>
              <a:cs typeface="Times New Roman" panose="02020603050405020304" pitchFamily="18" charset="0"/>
            </a:endParaRPr>
          </a:p>
          <a:p>
            <a:pPr algn="just">
              <a:buFontTx/>
              <a:buNone/>
            </a:pPr>
            <a:endParaRPr lang="en-US" sz="4300" dirty="0">
              <a:latin typeface="Times New Roman" panose="02020603050405020304" pitchFamily="18" charset="0"/>
              <a:cs typeface="Times New Roman" panose="02020603050405020304" pitchFamily="18" charset="0"/>
            </a:endParaRPr>
          </a:p>
          <a:p>
            <a:pPr marL="0" indent="0" algn="just">
              <a:buNone/>
            </a:pPr>
            <a:r>
              <a:rPr lang="en-US" sz="4300" dirty="0">
                <a:latin typeface="Times New Roman" panose="02020603050405020304" pitchFamily="18" charset="0"/>
                <a:cs typeface="Times New Roman" panose="02020603050405020304" pitchFamily="18" charset="0"/>
              </a:rPr>
              <a:t>[02] A. Kumar, S. Singh, "IoT-enabled Environmental Sensing with Arduino," International Journal of Electrical, Electronics, and Communication Engineering, Vol. 6, pp. 200-210, 2020.    </a:t>
            </a:r>
            <a:endParaRPr lang="en-US" sz="4300" dirty="0">
              <a:latin typeface="Times New Roman" panose="02020603050405020304" pitchFamily="18" charset="0"/>
              <a:cs typeface="Times New Roman" panose="02020603050405020304" pitchFamily="18" charset="0"/>
            </a:endParaRPr>
          </a:p>
          <a:p>
            <a:pPr algn="just"/>
            <a:r>
              <a:rPr lang="en-US" sz="4300" dirty="0">
                <a:latin typeface="Times New Roman" panose="02020603050405020304" pitchFamily="18" charset="0"/>
                <a:cs typeface="Times New Roman" panose="02020603050405020304" pitchFamily="18" charset="0"/>
              </a:rPr>
              <a:t>Examines IoT integration for environmental sensing using Arduino.   </a:t>
            </a:r>
            <a:r>
              <a:rPr lang="en-US" sz="5200" dirty="0">
                <a:latin typeface="Times New Roman" panose="02020603050405020304" pitchFamily="18" charset="0"/>
                <a:cs typeface="Times New Roman" panose="02020603050405020304" pitchFamily="18" charset="0"/>
              </a:rPr>
              <a:t> </a:t>
            </a:r>
            <a:endParaRPr lang="en-US" sz="5200" dirty="0">
              <a:latin typeface="Times New Roman" panose="02020603050405020304" pitchFamily="18" charset="0"/>
              <a:cs typeface="Times New Roman" panose="02020603050405020304" pitchFamily="18" charset="0"/>
            </a:endParaRPr>
          </a:p>
          <a:p>
            <a:pPr>
              <a:lnSpc>
                <a:spcPct val="150000"/>
              </a:lnSpc>
              <a:spcBef>
                <a:spcPct val="0"/>
              </a:spcBef>
            </a:pPr>
            <a:endParaRPr lang="en-US" sz="1800" dirty="0">
              <a:latin typeface="Times New Roman" panose="02020603050405020304" pitchFamily="18" charset="0"/>
              <a:cs typeface="Times New Roman" panose="02020603050405020304" pitchFamily="18" charset="0"/>
            </a:endParaRPr>
          </a:p>
          <a:p>
            <a:pPr>
              <a:lnSpc>
                <a:spcPct val="150000"/>
              </a:lnSpc>
              <a:spcBef>
                <a:spcPct val="0"/>
              </a:spcBef>
            </a:pPr>
            <a:endParaRPr lang="en-US" sz="1800" dirty="0">
              <a:latin typeface="Times New Roman" panose="02020603050405020304" pitchFamily="18" charset="0"/>
              <a:cs typeface="Times New Roman" panose="02020603050405020304" pitchFamily="18" charset="0"/>
            </a:endParaRPr>
          </a:p>
        </p:txBody>
      </p:sp>
      <p:sp>
        <p:nvSpPr>
          <p:cNvPr id="9221" name="Date Placeholder 8"/>
          <p:cNvSpPr>
            <a:spLocks noGrp="1"/>
          </p:cNvSpPr>
          <p:nvPr>
            <p:ph type="dt" sz="half" idx="10"/>
          </p:nvPr>
        </p:nvSpPr>
        <p:spPr>
          <a:noFill/>
        </p:spPr>
        <p:txBody>
          <a:bodyPr/>
          <a:lstStyle/>
          <a:p>
            <a:fld id="{E5FFC797-B6DE-4CE8-A1E7-722024A101EA}"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9220"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9219" name="Slide Number Placeholder 6"/>
          <p:cNvSpPr>
            <a:spLocks noGrp="1"/>
          </p:cNvSpPr>
          <p:nvPr>
            <p:ph type="sldNum" sz="quarter" idx="12"/>
          </p:nvPr>
        </p:nvSpPr>
        <p:spPr>
          <a:noFill/>
        </p:spPr>
        <p:txBody>
          <a:bodyPr/>
          <a:lstStyle/>
          <a:p>
            <a:fld id="{3F98104D-E5AF-4431-8A70-97DF79194A69}"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639762"/>
          </a:xfrm>
        </p:spPr>
        <p:txBody>
          <a:bodyPr/>
          <a:lstStyle/>
          <a:p>
            <a:pPr algn="ctr"/>
            <a:r>
              <a:rPr lang="en-US" sz="3200" b="1" dirty="0">
                <a:solidFill>
                  <a:srgbClr val="C00000"/>
                </a:solidFill>
                <a:latin typeface="Times New Roman" panose="02020603050405020304" pitchFamily="18" charset="0"/>
                <a:cs typeface="Times New Roman" panose="02020603050405020304" pitchFamily="18" charset="0"/>
              </a:rPr>
              <a:t>LITERATURE SURVEY</a:t>
            </a:r>
            <a:endParaRPr lang="en-US" sz="3200" b="1" dirty="0">
              <a:latin typeface="Times New Roman" panose="02020603050405020304" pitchFamily="18" charset="0"/>
              <a:cs typeface="Times New Roman" panose="02020603050405020304" pitchFamily="18" charset="0"/>
            </a:endParaRPr>
          </a:p>
        </p:txBody>
      </p:sp>
      <p:sp>
        <p:nvSpPr>
          <p:cNvPr id="10243" name="Content Placeholder 2"/>
          <p:cNvSpPr>
            <a:spLocks noGrp="1"/>
          </p:cNvSpPr>
          <p:nvPr>
            <p:ph idx="1"/>
          </p:nvPr>
        </p:nvSpPr>
        <p:spPr>
          <a:xfrm>
            <a:off x="457200" y="1219200"/>
            <a:ext cx="8229600" cy="4525963"/>
          </a:xfrm>
        </p:spPr>
        <p:txBody>
          <a:bodyPr>
            <a:normAutofit lnSpcReduction="10000"/>
          </a:bodyPr>
          <a:lstStyle/>
          <a:p>
            <a:r>
              <a:rPr lang="en-US" sz="2800" b="1" dirty="0">
                <a:latin typeface="Times New Roman" panose="02020603050405020304" pitchFamily="18" charset="0"/>
                <a:cs typeface="Times New Roman" panose="02020603050405020304" pitchFamily="18" charset="0"/>
              </a:rPr>
              <a:t>Materials/Technology Used:</a:t>
            </a:r>
            <a:endParaRPr lang="en-US" sz="28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algn="just">
              <a:lnSpc>
                <a:spcPct val="120000"/>
              </a:lnSpc>
              <a:spcAft>
                <a:spcPts val="0"/>
              </a:spcAft>
            </a:pPr>
            <a:r>
              <a:rPr lang="en-US" sz="2800" dirty="0">
                <a:latin typeface="Times New Roman" panose="02020603050405020304" pitchFamily="18" charset="0"/>
                <a:cs typeface="Times New Roman" panose="02020603050405020304" pitchFamily="18" charset="0"/>
              </a:rPr>
              <a:t> Lightweight robot parts, Arduino nano, motors, wheels, DHT11 sensors, and Wi-Fi modules.</a:t>
            </a:r>
            <a:endParaRPr lang="en-US" sz="2800" dirty="0">
              <a:latin typeface="Times New Roman" panose="02020603050405020304" pitchFamily="18" charset="0"/>
              <a:cs typeface="Times New Roman" panose="02020603050405020304" pitchFamily="18" charset="0"/>
            </a:endParaRPr>
          </a:p>
          <a:p>
            <a:pPr marL="0" indent="0" algn="just">
              <a:lnSpc>
                <a:spcPct val="120000"/>
              </a:lnSpc>
              <a:spcAft>
                <a:spcPts val="0"/>
              </a:spcAft>
              <a:buNone/>
            </a:pP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algn="just">
              <a:lnSpc>
                <a:spcPct val="120000"/>
              </a:lnSpc>
              <a:spcAft>
                <a:spcPts val="0"/>
              </a:spcAft>
            </a:pPr>
            <a:r>
              <a:rPr lang="en-US" sz="2800" dirty="0">
                <a:latin typeface="Times New Roman" panose="02020603050405020304" pitchFamily="18" charset="0"/>
                <a:cs typeface="Times New Roman" panose="02020603050405020304" pitchFamily="18" charset="0"/>
              </a:rPr>
              <a:t>Component Survey: Common parts include Arduino Uno, motor drivers, DC motors, wheels, DHT11 sensors, ESP8266 Wi-Fi modules, and power sources. Parts chosen for performance, cost, and compatibility.</a:t>
            </a:r>
            <a:endParaRPr lang="en-US" sz="2800" dirty="0">
              <a:latin typeface="Times New Roman" panose="02020603050405020304" pitchFamily="18" charset="0"/>
              <a:cs typeface="Times New Roman" panose="02020603050405020304" pitchFamily="18" charset="0"/>
            </a:endParaRPr>
          </a:p>
          <a:p>
            <a:pPr>
              <a:buFontTx/>
              <a:buNone/>
            </a:pPr>
            <a:endParaRPr lang="en-US" sz="20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10246" name="Date Placeholder 8"/>
          <p:cNvSpPr>
            <a:spLocks noGrp="1"/>
          </p:cNvSpPr>
          <p:nvPr>
            <p:ph type="dt" sz="half" idx="10"/>
          </p:nvPr>
        </p:nvSpPr>
        <p:spPr>
          <a:noFill/>
        </p:spPr>
        <p:txBody>
          <a:bodyPr/>
          <a:lstStyle/>
          <a:p>
            <a:fld id="{4DAE48EB-1817-4627-B301-35170C022B2F}" type="datetime5">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10245" name="Footer Placeholder 7"/>
          <p:cNvSpPr>
            <a:spLocks noGrp="1"/>
          </p:cNvSpPr>
          <p:nvPr>
            <p:ph type="ftr" sz="quarter" idx="11"/>
          </p:nvPr>
        </p:nvSpPr>
        <p:spPr>
          <a:noFill/>
        </p:spPr>
        <p:txBody>
          <a:bodyPr/>
          <a:lstStyle/>
          <a:p>
            <a:r>
              <a:rPr lang="pt-BR">
                <a:latin typeface="Arial" panose="020B0604020202020204" pitchFamily="34" charset="0"/>
                <a:cs typeface="Arial" panose="020B0604020202020204" pitchFamily="34" charset="0"/>
              </a:rPr>
              <a:t>SKNCOE TE (E &amp; TC) 2023-24</a:t>
            </a:r>
            <a:endParaRPr lang="en-US">
              <a:latin typeface="Arial" panose="020B0604020202020204" pitchFamily="34" charset="0"/>
              <a:cs typeface="Arial" panose="020B0604020202020204" pitchFamily="34" charset="0"/>
            </a:endParaRPr>
          </a:p>
        </p:txBody>
      </p:sp>
      <p:sp>
        <p:nvSpPr>
          <p:cNvPr id="10244" name="Slide Number Placeholder 6"/>
          <p:cNvSpPr>
            <a:spLocks noGrp="1"/>
          </p:cNvSpPr>
          <p:nvPr>
            <p:ph type="sldNum" sz="quarter" idx="12"/>
          </p:nvPr>
        </p:nvSpPr>
        <p:spPr>
          <a:noFill/>
        </p:spPr>
        <p:txBody>
          <a:bodyPr/>
          <a:lstStyle/>
          <a:p>
            <a:fld id="{D9F44B12-3F79-43B8-9A39-0ECDCA58A686}"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10557</Words>
  <Application>WPS Presentation</Application>
  <PresentationFormat>On-screen Show (4:3)</PresentationFormat>
  <Paragraphs>497</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Times New Roman</vt:lpstr>
      <vt:lpstr>Symbol</vt:lpstr>
      <vt:lpstr>Microsoft YaHei</vt:lpstr>
      <vt:lpstr>Arial Unicode MS</vt:lpstr>
      <vt:lpstr>Calibri Light</vt:lpstr>
      <vt:lpstr>Calibri</vt:lpstr>
      <vt:lpstr>Office Theme</vt:lpstr>
      <vt:lpstr>PowerPoint 演示文稿</vt:lpstr>
      <vt:lpstr>CONTENTS</vt:lpstr>
      <vt:lpstr>AIM</vt:lpstr>
      <vt:lpstr>OBJECTIVES</vt:lpstr>
      <vt:lpstr>INTRODUCTION</vt:lpstr>
      <vt:lpstr>PowerPoint 演示文稿</vt:lpstr>
      <vt:lpstr>LITERATURE SURVEY</vt:lpstr>
      <vt:lpstr>LITERATURE SURVEY</vt:lpstr>
      <vt:lpstr>LITERATURE SURVEY</vt:lpstr>
      <vt:lpstr>BLOCK DIAGRAM</vt:lpstr>
      <vt:lpstr>BLOCK DIAGRAM DESCRIPTION</vt:lpstr>
      <vt:lpstr>PowerPoint 演示文稿</vt:lpstr>
      <vt:lpstr>TECHNICAL SPECIFICATION OF PROJECT</vt:lpstr>
      <vt:lpstr>DESIGN &amp; IMPLEMENTATION</vt:lpstr>
      <vt:lpstr>CIRCUIT  DIAGRAM</vt:lpstr>
      <vt:lpstr>CALCULATION</vt:lpstr>
      <vt:lpstr>PCB  LAYOUT</vt:lpstr>
      <vt:lpstr>RESULTS</vt:lpstr>
      <vt:lpstr>RESULTS</vt:lpstr>
      <vt:lpstr>ADVANTAGES, DISADVANTAGES</vt:lpstr>
      <vt:lpstr>FUTURE SCOPE &amp; APPLICATIONS </vt:lpstr>
      <vt:lpstr>BILL OF MATERIAL</vt:lpstr>
      <vt:lpstr>CONCLUSIONS</vt:lpstr>
      <vt:lpstr>REFERENCES (in IEEE format)</vt:lpstr>
      <vt:lpstr>THANK  YOU.</vt:lpstr>
      <vt:lpstr>For title  use Font TIMES NEW ROMAN 32 Do not change</vt:lpstr>
    </vt:vector>
  </TitlesOfParts>
  <Company>XYZ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SEMINAR  ON</dc:title>
  <dc:creator>ADMIN</dc:creator>
  <cp:lastModifiedBy>Aditya</cp:lastModifiedBy>
  <cp:revision>188</cp:revision>
  <dcterms:created xsi:type="dcterms:W3CDTF">2010-10-26T18:16:00Z</dcterms:created>
  <dcterms:modified xsi:type="dcterms:W3CDTF">2024-05-10T04:27:19Z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3F8C909B8E7348A0BE40E19D21C40193</vt:lpwstr>
  </property>
  <property fmtid="{D5CDD505-2E9C-101B-9397-08002B2CF9AE}" pid="3" name="KSOProductBuildVer">
    <vt:lpwstr>1033-11.2.0.11225</vt:lpwstr>
  </property>
</Properties>
</file>