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74" r:id="rId3"/>
    <p:sldId id="275" r:id="rId4"/>
    <p:sldId id="276" r:id="rId5"/>
    <p:sldId id="277" r:id="rId6"/>
    <p:sldId id="278" r:id="rId7"/>
    <p:sldId id="279" r:id="rId8"/>
    <p:sldId id="280" r:id="rId9"/>
    <p:sldId id="281" r:id="rId10"/>
    <p:sldId id="282" r:id="rId11"/>
    <p:sldId id="283" r:id="rId12"/>
    <p:sldId id="285" r:id="rId13"/>
    <p:sldId id="286" r:id="rId14"/>
    <p:sldId id="287"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nthini%20M\Downloads\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8.0</c:v>
                </c:pt>
                <c:pt idx="1">
                  <c:v>14.0</c:v>
                </c:pt>
                <c:pt idx="2">
                  <c:v>9.0</c:v>
                </c:pt>
                <c:pt idx="3">
                  <c:v>6.0</c:v>
                </c:pt>
                <c:pt idx="4">
                  <c:v>7.0</c:v>
                </c:pt>
                <c:pt idx="5">
                  <c:v>9.0</c:v>
                </c:pt>
                <c:pt idx="6">
                  <c:v>12.0</c:v>
                </c:pt>
                <c:pt idx="7">
                  <c:v>17.0</c:v>
                </c:pt>
                <c:pt idx="8">
                  <c:v>13.0</c:v>
                </c:pt>
                <c:pt idx="9">
                  <c:v>10.0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21.0</c:v>
                </c:pt>
                <c:pt idx="1">
                  <c:v>14.0</c:v>
                </c:pt>
                <c:pt idx="2">
                  <c:v>29.0</c:v>
                </c:pt>
                <c:pt idx="3">
                  <c:v>17.0</c:v>
                </c:pt>
                <c:pt idx="4">
                  <c:v>21.0</c:v>
                </c:pt>
                <c:pt idx="5">
                  <c:v>22.0</c:v>
                </c:pt>
                <c:pt idx="6">
                  <c:v>22.0</c:v>
                </c:pt>
                <c:pt idx="7">
                  <c:v>30.0</c:v>
                </c:pt>
                <c:pt idx="8">
                  <c:v>24.0</c:v>
                </c:pt>
                <c:pt idx="9">
                  <c:v>23.0</c:v>
                </c:pt>
              </c:numCache>
            </c:numRef>
          </c:val>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49.0</c:v>
                </c:pt>
                <c:pt idx="1">
                  <c:v>45.0</c:v>
                </c:pt>
                <c:pt idx="2">
                  <c:v>50.0</c:v>
                </c:pt>
                <c:pt idx="3">
                  <c:v>54.0</c:v>
                </c:pt>
                <c:pt idx="4">
                  <c:v>46.0</c:v>
                </c:pt>
                <c:pt idx="5">
                  <c:v>44.0</c:v>
                </c:pt>
                <c:pt idx="6">
                  <c:v>47.0</c:v>
                </c:pt>
                <c:pt idx="7">
                  <c:v>48.0</c:v>
                </c:pt>
                <c:pt idx="8">
                  <c:v>39.0</c:v>
                </c:pt>
                <c:pt idx="9">
                  <c:v>51.0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10.0</c:v>
                </c:pt>
                <c:pt idx="1">
                  <c:v>8.0</c:v>
                </c:pt>
                <c:pt idx="2">
                  <c:v>8.0</c:v>
                </c:pt>
                <c:pt idx="3">
                  <c:v>5.0</c:v>
                </c:pt>
                <c:pt idx="4">
                  <c:v>5.0</c:v>
                </c:pt>
                <c:pt idx="5">
                  <c:v>5.0</c:v>
                </c:pt>
                <c:pt idx="6">
                  <c:v>5.0</c:v>
                </c:pt>
                <c:pt idx="7">
                  <c:v>9.0</c:v>
                </c:pt>
                <c:pt idx="8">
                  <c:v>5.0</c:v>
                </c:pt>
                <c:pt idx="9">
                  <c:v>4.0</c:v>
                </c:pt>
              </c:numCache>
            </c:numRef>
          </c:val>
        </c:ser>
        <c:dLbls>
          <c:showLegendKey val="0"/>
          <c:showVal val="0"/>
          <c:showCatName val="0"/>
          <c:showSerName val="0"/>
          <c:showPercent val="0"/>
          <c:showBubbleSize val="0"/>
        </c:dLbls>
        <c:gapWidth val="219"/>
        <c:overlap val="-27"/>
        <c:axId val="2046638688"/>
        <c:axId val="2046634848"/>
      </c:barChart>
      <c:catAx>
        <c:axId val="2046638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Business</a:t>
                </a:r>
                <a:r>
                  <a:rPr lang="en-IN" baseline="0"/>
                  <a:t> unit</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4848"/>
        <c:crosses val="autoZero"/>
        <c:auto val="1"/>
        <c:lblAlgn val="ctr"/>
        <c:lblOffset val="100"/>
        <c:noMultiLvlLbl val="0"/>
      </c:catAx>
      <c:valAx>
        <c:axId val="2046634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employee</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8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1"/>
          </a:xfrm>
          <a:prstGeom prst="rect"/>
          <a:noFill/>
        </p:spPr>
        <p:txBody>
          <a:bodyPr rtlCol="0" wrap="square">
            <a:spAutoFit/>
          </a:bodyPr>
          <a:p>
            <a:r>
              <a:rPr sz="2400" lang="en-US"/>
              <a:t>STUDENT NAME:</a:t>
            </a:r>
            <a:r>
              <a:rPr sz="2400" lang="en-US"/>
              <a:t> </a:t>
            </a:r>
            <a:r>
              <a:rPr sz="2400" lang="en-US"/>
              <a:t>S</a:t>
            </a:r>
            <a:r>
              <a:rPr sz="2400" lang="en-US"/>
              <a:t>u</a:t>
            </a:r>
            <a:r>
              <a:rPr sz="2400" lang="en-US"/>
              <a:t>n</a:t>
            </a:r>
            <a:r>
              <a:rPr sz="2400" lang="en-US"/>
              <a:t>i</a:t>
            </a:r>
            <a:r>
              <a:rPr sz="2400" lang="en-US"/>
              <a:t>l</a:t>
            </a:r>
            <a:r>
              <a:rPr sz="2400" lang="en-US"/>
              <a:t> </a:t>
            </a:r>
            <a:r>
              <a:rPr sz="2400" lang="en-US"/>
              <a:t>K</a:t>
            </a:r>
            <a:r>
              <a:rPr sz="2400" lang="en-US"/>
              <a:t>u</a:t>
            </a:r>
            <a:r>
              <a:rPr sz="2400" lang="en-US"/>
              <a:t>m</a:t>
            </a:r>
            <a:r>
              <a:rPr sz="2400" lang="en-US"/>
              <a:t>a</a:t>
            </a:r>
            <a:r>
              <a:rPr sz="2400" lang="en-US"/>
              <a:t>r</a:t>
            </a:r>
            <a:r>
              <a:rPr sz="2400" lang="en-US"/>
              <a:t> </a:t>
            </a:r>
            <a:r>
              <a:rPr sz="2400" lang="en-US"/>
              <a:t>T</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7</a:t>
            </a:r>
            <a:r>
              <a:rPr dirty="0" sz="2400" lang="en-US"/>
              <a:t>0</a:t>
            </a:r>
            <a:r>
              <a:rPr dirty="0" sz="2400" lang="en-US"/>
              <a:t>7</a:t>
            </a:r>
            <a:endParaRPr dirty="0" sz="2400" lang="en-US"/>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endParaRPr altLang="en-US" lang="zh-CN"/>
          </a:p>
          <a:p>
            <a:r>
              <a:rPr dirty="0" sz="2400" lang="en-US"/>
              <a:t>COLLEGE</a:t>
            </a:r>
            <a:r>
              <a:rPr dirty="0" sz="2400" lang="en-US"/>
              <a:t>:</a:t>
            </a:r>
            <a:r>
              <a:rPr dirty="0" sz="2400" lang="en-US"/>
              <a:t> </a:t>
            </a:r>
            <a:r>
              <a:rPr dirty="0" sz="2400" lang="en-US"/>
              <a:t>Pachaiyappas College For Men Kanchipuram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800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914400" y="1049336"/>
            <a:ext cx="9601200" cy="4765040"/>
          </a:xfrm>
          <a:prstGeom prst="rect"/>
          <a:noFill/>
        </p:spPr>
        <p:txBody>
          <a:bodyPr wrap="square">
            <a:spAutoFit/>
          </a:bodyPr>
          <a:p>
            <a:r>
              <a:rPr dirty="0" lang="en-US"/>
              <a:t>In the "Employee Performance Analysis Using Excel" project, the modeling phase involves setting up the Excel workbook with various tools and techniques to analyze and visualize the data effectively. Here’s how each component will be used:</a:t>
            </a:r>
          </a:p>
          <a:p>
            <a:r>
              <a:rPr b="1" dirty="0" lang="en-US"/>
              <a:t>1. Data Filtering</a:t>
            </a:r>
          </a:p>
          <a:p>
            <a:pPr>
              <a:buFont typeface="Arial" panose="020B0604020202020204" pitchFamily="34" charset="0"/>
              <a:buChar char="•"/>
            </a:pPr>
            <a:r>
              <a:rPr b="1" dirty="0" lang="en-US"/>
              <a:t>Purpose</a:t>
            </a:r>
            <a:r>
              <a:rPr dirty="0" lang="en-US"/>
              <a:t>: To sort and refine the data to focus on specific criteria, such as department, date range, or individual employee performance.</a:t>
            </a:r>
          </a:p>
          <a:p>
            <a:pPr>
              <a:buFont typeface="Arial" panose="020B0604020202020204" pitchFamily="34" charset="0"/>
              <a:buChar char="•"/>
            </a:pPr>
            <a:r>
              <a:rPr b="1" dirty="0" lang="en-US"/>
              <a:t>Implementation</a:t>
            </a:r>
            <a:r>
              <a:rPr dirty="0" lang="en-US"/>
              <a:t>: Excel’s filtering feature will be applied to datasets, allowing users to easily narrow down the data to view only the relevant information. For example, filtering by department or by performance rating.</a:t>
            </a:r>
          </a:p>
          <a:p>
            <a:r>
              <a:rPr b="1" dirty="0" lang="en-US"/>
              <a:t>2. Pivot Tables</a:t>
            </a:r>
          </a:p>
          <a:p>
            <a:pPr>
              <a:buFont typeface="Arial" panose="020B0604020202020204" pitchFamily="34" charset="0"/>
              <a:buChar char="•"/>
            </a:pPr>
            <a:r>
              <a:rPr b="1" dirty="0" lang="en-US"/>
              <a:t>Purpose</a:t>
            </a:r>
            <a:r>
              <a:rPr dirty="0" lang="en-US"/>
              <a:t>: To summarize and analyze large datasets by grouping and aggregating data based on different performance metrics.</a:t>
            </a:r>
          </a:p>
          <a:p>
            <a:pPr>
              <a:buFont typeface="Arial" panose="020B0604020202020204" pitchFamily="34" charset="0"/>
              <a:buChar char="•"/>
            </a:pPr>
            <a:r>
              <a:rPr b="1" dirty="0" lang="en-US"/>
              <a:t>Implementation</a:t>
            </a:r>
            <a:r>
              <a:rPr dirty="0" lang="en-US"/>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object 8"/>
          <p:cNvSpPr txBox="1"/>
          <p:nvPr/>
        </p:nvSpPr>
        <p:spPr>
          <a:xfrm>
            <a:off x="739775" y="291147"/>
            <a:ext cx="3303904" cy="800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TextBox 3"/>
          <p:cNvSpPr txBox="1"/>
          <p:nvPr/>
        </p:nvSpPr>
        <p:spPr>
          <a:xfrm>
            <a:off x="914400" y="1295400"/>
            <a:ext cx="8239873" cy="4472940"/>
          </a:xfrm>
          <a:prstGeom prst="rect"/>
          <a:noFill/>
        </p:spPr>
        <p:txBody>
          <a:bodyPr wrap="square">
            <a:spAutoFit/>
          </a:bodyPr>
          <a:p>
            <a:r>
              <a:rPr b="1" dirty="0" lang="en-US"/>
              <a:t>Charts</a:t>
            </a:r>
          </a:p>
          <a:p>
            <a:pPr>
              <a:buFont typeface="Arial" panose="020B0604020202020204" pitchFamily="34" charset="0"/>
              <a:buChar char="•"/>
            </a:pPr>
            <a:r>
              <a:rPr b="1" dirty="0" lang="en-US"/>
              <a:t>Purpose</a:t>
            </a:r>
            <a:r>
              <a:rPr dirty="0" lang="en-US"/>
              <a:t>: To visualize the data in an easily interpretable format, making trends and patterns more apparent.</a:t>
            </a:r>
          </a:p>
          <a:p>
            <a:pPr>
              <a:buFont typeface="Arial" panose="020B0604020202020204" pitchFamily="34" charset="0"/>
              <a:buChar char="•"/>
            </a:pPr>
            <a:r>
              <a:rPr b="1" dirty="0" lang="en-US"/>
              <a:t>Implementation</a:t>
            </a:r>
            <a:r>
              <a:rPr dirty="0" lang="en-US"/>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b="1" dirty="0" lang="en-US"/>
              <a:t>4. Conditional Formatting</a:t>
            </a:r>
          </a:p>
          <a:p>
            <a:pPr>
              <a:buFont typeface="Arial" panose="020B0604020202020204" pitchFamily="34" charset="0"/>
              <a:buChar char="•"/>
            </a:pPr>
            <a:r>
              <a:rPr b="1" dirty="0" lang="en-US"/>
              <a:t>Purpose</a:t>
            </a:r>
            <a:r>
              <a:rPr dirty="0" lang="en-US"/>
              <a:t>: To highlight specific data points that meet certain conditions, making it easier to spot trends, outliers, or areas of concern.</a:t>
            </a:r>
          </a:p>
          <a:p>
            <a:pPr>
              <a:buFont typeface="Arial" panose="020B0604020202020204" pitchFamily="34" charset="0"/>
              <a:buChar char="•"/>
            </a:pPr>
            <a:r>
              <a:rPr b="1" dirty="0" lang="en-US"/>
              <a:t>Implementation</a:t>
            </a:r>
            <a:r>
              <a:rPr dirty="0" lang="en-US"/>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2" name="object 7"/>
          <p:cNvSpPr txBox="1">
            <a:spLocks noGrp="1"/>
          </p:cNvSpPr>
          <p:nvPr>
            <p:ph type="title"/>
          </p:nvPr>
        </p:nvSpPr>
        <p:spPr>
          <a:xfrm>
            <a:off x="755332" y="385444"/>
            <a:ext cx="2437130" cy="1588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914400" y="1485899"/>
          <a:ext cx="7394576" cy="38862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4" name="Title 1"/>
          <p:cNvSpPr>
            <a:spLocks noGrp="1"/>
          </p:cNvSpPr>
          <p:nvPr>
            <p:ph type="title"/>
          </p:nvPr>
        </p:nvSpPr>
        <p:spPr>
          <a:xfrm>
            <a:off x="755332" y="385444"/>
            <a:ext cx="10681335" cy="7874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TextBox 3"/>
          <p:cNvSpPr txBox="1"/>
          <p:nvPr/>
        </p:nvSpPr>
        <p:spPr>
          <a:xfrm>
            <a:off x="755332" y="1524000"/>
            <a:ext cx="8398941" cy="3012440"/>
          </a:xfrm>
          <a:prstGeom prst="rect"/>
          <a:noFill/>
        </p:spPr>
        <p:txBody>
          <a:bodyPr wrap="square">
            <a:spAutoFit/>
          </a:bodyPr>
          <a:p>
            <a:pPr algn="just"/>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39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00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9809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57201" y="1524000"/>
            <a:ext cx="7391400" cy="3901439"/>
          </a:xfrm>
          <a:prstGeom prst="rect"/>
          <a:noFill/>
        </p:spPr>
        <p:txBody>
          <a:bodyPr wrap="square">
            <a:spAutoFit/>
          </a:bodyPr>
          <a:p>
            <a:pPr algn="just"/>
            <a:r>
              <a:rPr dirty="0" sz="2400" lang="en-US"/>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388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30997"/>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676275" y="1904999"/>
            <a:ext cx="8477998" cy="3583940"/>
          </a:xfrm>
          <a:prstGeom prst="rect"/>
          <a:noFill/>
        </p:spPr>
        <p:txBody>
          <a:bodyPr wrap="square">
            <a:spAutoFit/>
          </a:bodyPr>
          <a:p>
            <a:pPr algn="just"/>
            <a:r>
              <a:rPr dirty="0" sz="2000"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2"/>
          <p:cNvSpPr>
            <a:spLocks noChangeArrowheads="1"/>
          </p:cNvSpPr>
          <p:nvPr/>
        </p:nvSpPr>
        <p:spPr bwMode="auto">
          <a:xfrm>
            <a:off x="609600" y="2269078"/>
            <a:ext cx="8743950" cy="24282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Human Resources (HR) Managers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Department Managers/Supervisors</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Senior Management/Executives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Employees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3"/>
          <p:cNvSpPr>
            <a:spLocks noChangeArrowheads="1"/>
          </p:cNvSpPr>
          <p:nvPr/>
        </p:nvSpPr>
        <p:spPr bwMode="auto">
          <a:xfrm>
            <a:off x="3086100" y="1389162"/>
            <a:ext cx="6019800" cy="5078313"/>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Data-Driven Insights</a:t>
            </a:r>
            <a:r>
              <a:rPr altLang="en-US" baseline="0" b="0" cap="none" dirty="0" sz="1800" i="0" kumimoji="0" lang="en-US" normalizeH="0" strike="noStrike" u="none">
                <a:ln>
                  <a:noFill/>
                </a:ln>
                <a:solidFill>
                  <a:schemeClr val="tx1"/>
                </a:solidFill>
                <a:effectLst/>
                <a:latin typeface="Arial" panose="020B0604020202020204" pitchFamily="34" charset="0"/>
              </a:rPr>
              <a:t>: Enables managers to make informed decisions based on accurate, real-time performance data.</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Improved Efficiency</a:t>
            </a:r>
            <a:r>
              <a:rPr altLang="en-US" baseline="0" b="0" cap="none" dirty="0" sz="1800" i="0" kumimoji="0" lang="en-US" normalizeH="0" strike="noStrike" u="none">
                <a:ln>
                  <a:noFill/>
                </a:ln>
                <a:solidFill>
                  <a:schemeClr val="tx1"/>
                </a:solidFill>
                <a:effectLst/>
                <a:latin typeface="Arial" panose="020B0604020202020204" pitchFamily="34" charset="0"/>
              </a:rPr>
              <a:t>: Automates the data collection and analysis process, saving time and reducing manual errors.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Enhanced Employee Development</a:t>
            </a:r>
            <a:r>
              <a:rPr altLang="en-US" baseline="0" b="0" cap="none" dirty="0" sz="1800" i="0" kumimoji="0" lang="en-US" normalizeH="0" strike="noStrike" u="none">
                <a:ln>
                  <a:noFill/>
                </a:ln>
                <a:solidFill>
                  <a:schemeClr val="tx1"/>
                </a:solidFill>
                <a:effectLst/>
                <a:latin typeface="Arial" panose="020B0604020202020204" pitchFamily="34" charset="0"/>
              </a:rPr>
              <a:t>: Identifies training needs and development opportunities, leading to a more skilled workforce.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Better Performance Management</a:t>
            </a:r>
            <a:r>
              <a:rPr altLang="en-US" baseline="0" b="0" cap="none" dirty="0" sz="1800" i="0" kumimoji="0" lang="en-US" normalizeH="0" strike="noStrike" u="none">
                <a:ln>
                  <a:noFill/>
                </a:ln>
                <a:solidFill>
                  <a:schemeClr val="tx1"/>
                </a:solidFill>
                <a:effectLst/>
                <a:latin typeface="Arial" panose="020B0604020202020204" pitchFamily="34" charset="0"/>
              </a:rPr>
              <a:t>: Helps in recognizing top performers and addressing underperformance, ultimately improving overall productivity.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Cost-Effective Solution</a:t>
            </a:r>
            <a:r>
              <a:rPr altLang="en-US" baseline="0" b="0" cap="none" dirty="0" sz="1800" i="0" kumimoji="0" lang="en-US" normalizeH="0" strike="noStrike" u="none">
                <a:ln>
                  <a:noFill/>
                </a:ln>
                <a:solidFill>
                  <a:schemeClr val="tx1"/>
                </a:solidFill>
                <a:effectLst/>
                <a:latin typeface="Arial" panose="020B0604020202020204" pitchFamily="34" charset="0"/>
              </a:rPr>
              <a:t>: Leverages the widely accessible Excel platform, avoiding the need for expensive software or tools.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a:xfrm>
            <a:off x="755332" y="385444"/>
            <a:ext cx="10681335" cy="787400"/>
          </a:xfrm>
        </p:spPr>
        <p:txBody>
          <a:bodyPr/>
          <a:p>
            <a:r>
              <a:rPr dirty="0" lang="en-IN"/>
              <a:t>Dataset Description</a:t>
            </a:r>
          </a:p>
        </p:txBody>
      </p:sp>
      <p:sp>
        <p:nvSpPr>
          <p:cNvPr id="1048670" name="TextBox 3"/>
          <p:cNvSpPr txBox="1"/>
          <p:nvPr/>
        </p:nvSpPr>
        <p:spPr>
          <a:xfrm>
            <a:off x="914400" y="1295400"/>
            <a:ext cx="11277600" cy="3888740"/>
          </a:xfrm>
          <a:prstGeom prst="rect"/>
          <a:noFill/>
        </p:spPr>
        <p:txBody>
          <a:bodyPr wrap="square">
            <a:spAutoFit/>
          </a:bodyPr>
          <a:p>
            <a:pPr algn="l" fontAlgn="base"/>
            <a:r>
              <a:rPr b="1" dirty="0" i="0" lang="en-US">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b="1" dirty="0" i="0" lang="en-US">
                <a:solidFill>
                  <a:srgbClr val="3C4043"/>
                </a:solidFill>
                <a:effectLst/>
                <a:latin typeface="inherit"/>
              </a:rPr>
              <a:t>Employee ID:</a:t>
            </a:r>
            <a:r>
              <a:rPr b="0" dirty="0" i="0" lang="en-US">
                <a:solidFill>
                  <a:srgbClr val="3C4043"/>
                </a:solidFill>
                <a:effectLst/>
                <a:latin typeface="inherit"/>
              </a:rPr>
              <a:t> Unique identifier for each employee in the organization.</a:t>
            </a:r>
          </a:p>
          <a:p>
            <a:pPr algn="l" fontAlgn="base">
              <a:buFont typeface="+mj-lt"/>
              <a:buAutoNum type="arabicPeriod"/>
            </a:pPr>
            <a:r>
              <a:rPr b="1" dirty="0" i="0" lang="en-US">
                <a:solidFill>
                  <a:srgbClr val="3C4043"/>
                </a:solidFill>
                <a:effectLst/>
                <a:latin typeface="inherit"/>
              </a:rPr>
              <a:t>First Name:</a:t>
            </a:r>
            <a:r>
              <a:rPr b="0" dirty="0" i="0" lang="en-US">
                <a:solidFill>
                  <a:srgbClr val="3C4043"/>
                </a:solidFill>
                <a:effectLst/>
                <a:latin typeface="inherit"/>
              </a:rPr>
              <a:t> The first name of the employee.</a:t>
            </a:r>
          </a:p>
          <a:p>
            <a:pPr algn="l" fontAlgn="base">
              <a:buFont typeface="+mj-lt"/>
              <a:buAutoNum type="arabicPeriod"/>
            </a:pPr>
            <a:r>
              <a:rPr b="1" dirty="0" i="0" lang="en-US">
                <a:solidFill>
                  <a:srgbClr val="3C4043"/>
                </a:solidFill>
                <a:effectLst/>
                <a:latin typeface="inherit"/>
              </a:rPr>
              <a:t>Last Name:</a:t>
            </a:r>
            <a:r>
              <a:rPr b="0" dirty="0" i="0" lang="en-US">
                <a:solidFill>
                  <a:srgbClr val="3C4043"/>
                </a:solidFill>
                <a:effectLst/>
                <a:latin typeface="inherit"/>
              </a:rPr>
              <a:t> The last name of the employee.</a:t>
            </a:r>
          </a:p>
          <a:p>
            <a:pPr algn="l" fontAlgn="base">
              <a:buFont typeface="+mj-lt"/>
              <a:buAutoNum type="arabicPeriod"/>
            </a:pPr>
            <a:r>
              <a:rPr b="1" dirty="0" i="0" lang="en-US">
                <a:solidFill>
                  <a:srgbClr val="3C4043"/>
                </a:solidFill>
                <a:effectLst/>
                <a:latin typeface="inherit"/>
              </a:rPr>
              <a:t>Email:</a:t>
            </a:r>
            <a:r>
              <a:rPr b="0" dirty="0" i="0" lang="en-US">
                <a:solidFill>
                  <a:srgbClr val="3C4043"/>
                </a:solidFill>
                <a:effectLst/>
                <a:latin typeface="inherit"/>
              </a:rPr>
              <a:t> The email address associated with the employee's communication within the organization.</a:t>
            </a:r>
          </a:p>
          <a:p>
            <a:pPr algn="l" fontAlgn="base">
              <a:buFont typeface="+mj-lt"/>
              <a:buAutoNum type="arabicPeriod"/>
            </a:pPr>
            <a:r>
              <a:rPr b="1" dirty="0" i="0" lang="en-US">
                <a:solidFill>
                  <a:srgbClr val="3C4043"/>
                </a:solidFill>
                <a:effectLst/>
                <a:latin typeface="inherit"/>
              </a:rPr>
              <a:t>Business Unit:</a:t>
            </a:r>
            <a:r>
              <a:rPr b="0" dirty="0" i="0" lang="en-US">
                <a:solidFill>
                  <a:srgbClr val="3C4043"/>
                </a:solidFill>
                <a:effectLst/>
                <a:latin typeface="inherit"/>
              </a:rPr>
              <a:t> The specific business unit or department to which the employee belongs.</a:t>
            </a:r>
          </a:p>
          <a:p>
            <a:pPr algn="l" fontAlgn="base">
              <a:buFont typeface="+mj-lt"/>
              <a:buAutoNum type="arabicPeriod"/>
            </a:pPr>
            <a:r>
              <a:rPr b="1" dirty="0" i="0" lang="en-US">
                <a:solidFill>
                  <a:srgbClr val="3C4043"/>
                </a:solidFill>
                <a:effectLst/>
                <a:latin typeface="inherit"/>
              </a:rPr>
              <a:t>State:</a:t>
            </a:r>
            <a:r>
              <a:rPr b="0" dirty="0" i="0" lang="en-US">
                <a:solidFill>
                  <a:srgbClr val="3C4043"/>
                </a:solidFill>
                <a:effectLst/>
                <a:latin typeface="inherit"/>
              </a:rPr>
              <a:t> The state or region where the employee is located.</a:t>
            </a:r>
          </a:p>
          <a:p>
            <a:pPr algn="l" fontAlgn="base">
              <a:buFont typeface="+mj-lt"/>
              <a:buAutoNum type="arabicPeriod"/>
            </a:pPr>
            <a:r>
              <a:rPr b="1" dirty="0" i="0" lang="en-US">
                <a:solidFill>
                  <a:srgbClr val="3C4043"/>
                </a:solidFill>
                <a:effectLst/>
                <a:latin typeface="inherit"/>
              </a:rPr>
              <a:t>Job Function:</a:t>
            </a:r>
            <a:r>
              <a:rPr b="0" dirty="0" i="0" lang="en-US">
                <a:solidFill>
                  <a:srgbClr val="3C4043"/>
                </a:solidFill>
                <a:effectLst/>
                <a:latin typeface="inherit"/>
              </a:rPr>
              <a:t> A brief description of the employee's primary job function or role.</a:t>
            </a:r>
          </a:p>
          <a:p>
            <a:pPr algn="l" fontAlgn="base">
              <a:buFont typeface="+mj-lt"/>
              <a:buAutoNum type="arabicPeriod"/>
            </a:pPr>
            <a:r>
              <a:rPr b="1" dirty="0" i="0" lang="en-US">
                <a:solidFill>
                  <a:srgbClr val="3C4043"/>
                </a:solidFill>
                <a:effectLst/>
                <a:latin typeface="inherit"/>
              </a:rPr>
              <a:t>Gender:</a:t>
            </a:r>
            <a:r>
              <a:rPr b="0" dirty="0" i="0" lang="en-US">
                <a:solidFill>
                  <a:srgbClr val="3C4043"/>
                </a:solidFill>
                <a:effectLst/>
                <a:latin typeface="inherit"/>
              </a:rPr>
              <a:t> A code representing the gender of the employee (e.g., M for Male, F for Female, N for Non-binary).</a:t>
            </a:r>
          </a:p>
          <a:p>
            <a:pPr algn="l" fontAlgn="base">
              <a:buFont typeface="+mj-lt"/>
              <a:buAutoNum type="arabicPeriod"/>
            </a:pPr>
            <a:r>
              <a:rPr b="1" dirty="0" i="0" lang="en-US">
                <a:solidFill>
                  <a:srgbClr val="3C4043"/>
                </a:solidFill>
                <a:effectLst/>
                <a:latin typeface="inherit"/>
              </a:rPr>
              <a:t>Performance Score:</a:t>
            </a:r>
            <a:r>
              <a:rPr b="0" dirty="0" i="0" lang="en-US">
                <a:solidFill>
                  <a:srgbClr val="3C4043"/>
                </a:solidFill>
                <a:effectLst/>
                <a:latin typeface="inherit"/>
              </a:rPr>
              <a:t> A score indicating the employee's performance level (e.g., Excellent, Satisfactory, Needs Improvement).</a:t>
            </a:r>
          </a:p>
          <a:p>
            <a:pPr algn="l" fontAlgn="base">
              <a:buFont typeface="+mj-lt"/>
              <a:buAutoNum type="arabicPeriod"/>
            </a:pPr>
            <a:r>
              <a:rPr b="1" dirty="0" i="0" lang="en-US">
                <a:solidFill>
                  <a:srgbClr val="3C4043"/>
                </a:solidFill>
                <a:effectLst/>
                <a:latin typeface="inherit"/>
              </a:rPr>
              <a:t>Current Employee Rating:</a:t>
            </a:r>
            <a:r>
              <a:rPr b="0" dirty="0" i="0" lang="en-US">
                <a:solidFill>
                  <a:srgbClr val="3C4043"/>
                </a:solidFill>
                <a:effectLst/>
                <a:latin typeface="inherit"/>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7023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804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Rectangle 1"/>
          <p:cNvSpPr>
            <a:spLocks noChangeArrowheads="1"/>
          </p:cNvSpPr>
          <p:nvPr/>
        </p:nvSpPr>
        <p:spPr bwMode="auto">
          <a:xfrm>
            <a:off x="3124200" y="1959342"/>
            <a:ext cx="5638800" cy="24282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Predictive Analytics</a:t>
            </a:r>
            <a:r>
              <a:rPr altLang="en-US" baseline="0" b="0" cap="none" dirty="0" sz="1800" i="0" kumimoji="0" lang="en-US" normalizeH="0" strike="noStrike" u="none">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Automated Alerts</a:t>
            </a:r>
            <a:r>
              <a:rPr altLang="en-US" baseline="0" b="0" cap="none" dirty="0" sz="1800" i="0" kumimoji="0" lang="en-US" normalizeH="0" strike="noStrike" u="none">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Mallikarjunan</cp:lastModifiedBy>
  <dcterms:created xsi:type="dcterms:W3CDTF">2024-03-29T04:07:22Z</dcterms:created>
  <dcterms:modified xsi:type="dcterms:W3CDTF">2024-09-03T10:56:26Z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22241192f52c45c3bbddc2e4be796fa6</vt:lpwstr>
  </property>
</Properties>
</file>